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Default Extension="png" ContentType="image/png"/>
  <Default Extension="xlsx" ContentType="application/octet-stream"/>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media/image4.jpeg" ContentType="image/jpeg"/>
  <Override PartName="/ppt/media/Sector_Leisure_400x300.jpg" ContentType="image/jpeg"/>
  <Override PartName="/ppt/media/slide_7/image4.jpeg" ContentType="image/jpeg"/>
  <Override PartName="/ppt/charts/slide_8/chart1.xml" ContentType="application/vnd.openxmlformats-officedocument.drawingml.chart+xml"/>
  <Override PartName="/ppt/tags/slide_8/tag2.xml" ContentType="application/vnd.openxmlformats-officedocument.presentationml.tags+xml"/>
  <Override PartName="/ppt/tags/slide_8/tag1.xml" ContentType="application/vnd.openxmlformats-officedocument.presentationml.tags+xml"/>
  <Override PartName="/ppt/charts/slide_9/chart2.xml" ContentType="application/vnd.openxmlformats-officedocument.drawingml.chart+xml"/>
  <Override PartName="/ppt/tags/slide_9/tag4.xml" ContentType="application/vnd.openxmlformats-officedocument.presentationml.tags+xml"/>
  <Override PartName="/ppt/tags/slide_9/tag3.xml" ContentType="application/vnd.openxmlformats-officedocument.presentationml.tags+xml"/>
  <Override PartName="/ppt/drawings/slide_9/drawing1.xml" ContentType="application/vnd.openxmlformats-officedocument.drawingml.chartshapes+xml"/>
  <Override PartName="/ppt/charts/slide_10/chart3.xml" ContentType="application/vnd.openxmlformats-officedocument.drawingml.chart+xml"/>
  <Override PartName="/ppt/tags/slide_10/tag6.xml" ContentType="application/vnd.openxmlformats-officedocument.presentationml.tags+xml"/>
  <Override PartName="/ppt/tags/slide_10/tag5.xml" ContentType="application/vnd.openxmlformats-officedocument.presentationml.tags+xml"/>
  <Override PartName="/ppt/drawings/slide_10/drawing2.xml" ContentType="application/vnd.openxmlformats-officedocument.drawingml.chartshapes+xml"/>
  <Override PartName="/ppt/charts/slide_11/chart4.xml" ContentType="application/vnd.openxmlformats-officedocument.drawingml.chart+xml"/>
  <Override PartName="/ppt/tags/slide_11/tag8.xml" ContentType="application/vnd.openxmlformats-officedocument.presentationml.tags+xml"/>
  <Override PartName="/ppt/tags/slide_11/tag7.xml" ContentType="application/vnd.openxmlformats-officedocument.presentationml.tags+xml"/>
  <Override PartName="/ppt/drawings/slide_11/drawing3.xml" ContentType="application/vnd.openxmlformats-officedocument.drawingml.chartshapes+xml"/>
  <Override PartName="/ppt/charts/slide_12/chart5.xml" ContentType="application/vnd.openxmlformats-officedocument.drawingml.chart+xml"/>
  <Override PartName="/ppt/tags/slide_12/tag10.xml" ContentType="application/vnd.openxmlformats-officedocument.presentationml.tags+xml"/>
  <Override PartName="/ppt/tags/slide_12/tag9.xml" ContentType="application/vnd.openxmlformats-officedocument.presentationml.tags+xml"/>
  <Override PartName="/ppt/drawings/slide_12/drawing4.xml" ContentType="application/vnd.openxmlformats-officedocument.drawingml.chartshapes+xml"/>
  <Override PartName="/ppt/charts/slide_13/chart6.xml" ContentType="application/vnd.openxmlformats-officedocument.drawingml.chart+xml"/>
  <Override PartName="/ppt/tags/slide_13/tag12.xml" ContentType="application/vnd.openxmlformats-officedocument.presentationml.tags+xml"/>
  <Override PartName="/ppt/tags/slide_13/tag11.xml" ContentType="application/vnd.openxmlformats-officedocument.presentationml.tags+xml"/>
  <Override PartName="/ppt/drawings/slide_13/drawing5.xml" ContentType="application/vnd.openxmlformats-officedocument.drawingml.chartshapes+xml"/>
  <Override PartName="/ppt/charts/slide_14/chart7.xml" ContentType="application/vnd.openxmlformats-officedocument.drawingml.chart+xml"/>
  <Override PartName="/ppt/tags/slide_14/tag14.xml" ContentType="application/vnd.openxmlformats-officedocument.presentationml.tags+xml"/>
  <Override PartName="/ppt/tags/slide_14/tag13.xml" ContentType="application/vnd.openxmlformats-officedocument.presentationml.tags+xml"/>
  <Override PartName="/ppt/drawings/slide_14/drawing6.xml" ContentType="application/vnd.openxmlformats-officedocument.drawingml.chartshapes+xml"/>
  <Override PartName="/ppt/charts/slide_15/chart8.xml" ContentType="application/vnd.openxmlformats-officedocument.drawingml.chart+xml"/>
  <Override PartName="/ppt/tags/slide_15/tag16.xml" ContentType="application/vnd.openxmlformats-officedocument.presentationml.tags+xml"/>
  <Override PartName="/ppt/tags/slide_15/tag15.xml" ContentType="application/vnd.openxmlformats-officedocument.presentationml.tags+xml"/>
  <Override PartName="/ppt/drawings/slide_15/drawing7.xml" ContentType="application/vnd.openxmlformats-officedocument.drawingml.chartshapes+xml"/>
  <Override PartName="/ppt/charts/slide_16/chart9.xml" ContentType="application/vnd.openxmlformats-officedocument.drawingml.chart+xml"/>
  <Override PartName="/ppt/tags/slide_16/tag18.xml" ContentType="application/vnd.openxmlformats-officedocument.presentationml.tags+xml"/>
  <Override PartName="/ppt/tags/slide_16/tag17.xml" ContentType="application/vnd.openxmlformats-officedocument.presentationml.tags+xml"/>
  <Override PartName="/ppt/drawings/slide_16/drawing8.xml" ContentType="application/vnd.openxmlformats-officedocument.drawingml.chartshapes+xml"/>
  <Override PartName="/ppt/charts/slide_17/chart10.xml" ContentType="application/vnd.openxmlformats-officedocument.drawingml.chart+xml"/>
  <Override PartName="/ppt/tags/slide_17/tag20.xml" ContentType="application/vnd.openxmlformats-officedocument.presentationml.tags+xml"/>
  <Override PartName="/ppt/tags/slide_17/tag19.xml" ContentType="application/vnd.openxmlformats-officedocument.presentationml.tags+xml"/>
  <Override PartName="/ppt/drawings/slide_17/drawing9.xml" ContentType="application/vnd.openxmlformats-officedocument.drawingml.chartshapes+xml"/>
  <Override PartName="/ppt/charts/slide_18/chart11.xml" ContentType="application/vnd.openxmlformats-officedocument.drawingml.chart+xml"/>
  <Override PartName="/ppt/tags/slide_18/tag22.xml" ContentType="application/vnd.openxmlformats-officedocument.presentationml.tags+xml"/>
  <Override PartName="/ppt/tags/slide_18/tag21.xml" ContentType="application/vnd.openxmlformats-officedocument.presentationml.tags+xml"/>
  <Override PartName="/ppt/drawings/slide_18/drawing10.xml" ContentType="application/vnd.openxmlformats-officedocument.drawingml.chartshapes+xml"/>
  <Override PartName="/ppt/media/slide_20/image5.jpeg" ContentType="image/jpeg"/>
  <Override PartName="/ppt/charts/slide_20/chart12.xml" ContentType="application/vnd.openxmlformats-officedocument.drawingml.chart+xml"/>
  <Override PartName="/ppt/media/slide_21/image6.jpeg" ContentType="image/jpeg"/>
  <Override PartName="/ppt/charts/slide_21/chart13.xml" ContentType="application/vnd.openxmlformats-officedocument.drawingml.chart+xml"/>
  <Override PartName="/ppt/media/slide_22/image7.jpeg" ContentType="image/jpeg"/>
  <Override PartName="/ppt/charts/slide_22/chart14.xml" ContentType="application/vnd.openxmlformats-officedocument.drawingml.chart+xml"/>
  <Override PartName="/ppt/media/slide_23/image8.jpeg" ContentType="image/jpeg"/>
  <Override PartName="/ppt/charts/slide_23/chart15.xml" ContentType="application/vnd.openxmlformats-officedocument.drawingml.chart+xml"/>
  <Override PartName="/ppt/media/slide_24/image9.jpeg" ContentType="image/jpeg"/>
  <Override PartName="/ppt/charts/slide_24/chart16.xml" ContentType="application/vnd.openxmlformats-officedocument.drawingml.chart+xml"/>
  <Override PartName="/ppt/media/slide_25/image10.jpeg" ContentType="image/jpeg"/>
  <Override PartName="/ppt/charts/slide_25/chart17.xml" ContentType="application/vnd.openxmlformats-officedocument.drawingml.chart+xml"/>
  <Override PartName="/ppt/media/slide_26/image11.jpeg" ContentType="image/jpeg"/>
  <Override PartName="/ppt/charts/slide_26/chart18.xml" ContentType="application/vnd.openxmlformats-officedocument.drawingml.chart+xml"/>
  <Override PartName="/ppt/media/slide_27/image12.jpeg" ContentType="image/jpeg"/>
  <Override PartName="/ppt/charts/slide_27/chart19.xml" ContentType="application/vnd.openxmlformats-officedocument.drawingml.chart+xml"/>
  <Override PartName="/ppt/media/slide_28/image13.jpeg" ContentType="image/jpeg"/>
  <Override PartName="/ppt/charts/slide_28/chart20.xml" ContentType="application/vnd.openxmlformats-officedocument.drawingml.chart+xml"/>
  <Override PartName="/ppt/media/slide_29/image14.jpeg" ContentType="image/jpeg"/>
  <Override PartName="/ppt/charts/slide_29/chart21.xml" ContentType="application/vnd.openxmlformats-officedocument.drawingml.chart+xml"/>
  <Override PartName="/ppt/media/slide_30/image15.jpeg" ContentType="image/jpeg"/>
  <Override PartName="/ppt/charts/slide_30/chart22.xml" ContentType="application/vnd.openxmlformats-officedocument.drawingml.chart+xml"/>
  <Override PartName="/ppt/media/slide_31/image16.jpeg" ContentType="image/jpeg"/>
  <Override PartName="/ppt/charts/slide_31/chart23.xml" ContentType="application/vnd.openxmlformats-officedocument.drawingml.chart+xml"/>
  <Override PartName="/ppt/media/slide_32/image17.jpeg" ContentType="image/jpeg"/>
  <Override PartName="/ppt/charts/slide_32/chart24.xml" ContentType="application/vnd.openxmlformats-officedocument.drawingml.chart+xml"/>
  <Override PartName="/ppt/media/slide_33/image18.jpeg" ContentType="image/jpeg"/>
  <Override PartName="/ppt/charts/slide_33/chart25.xml" ContentType="application/vnd.openxmlformats-officedocument.drawingml.chart+xml"/>
  <Override PartName="/ppt/media/slide_34/image19.jpeg" ContentType="image/jpeg"/>
  <Override PartName="/ppt/charts/slide_34/chart26.xml" ContentType="application/vnd.openxmlformats-officedocument.drawingml.chart+xml"/>
  <Override PartName="/ppt/media/slide_36/image4.jpeg" ContentType="image/jpeg"/>
  <Override PartName="/ppt/charts/slide_37/chart1.xml" ContentType="application/vnd.openxmlformats-officedocument.drawingml.chart+xml"/>
  <Override PartName="/ppt/charts/slide_38/chart2.xml" ContentType="application/vnd.openxmlformats-officedocument.drawingml.chart+xml"/>
  <Override PartName="/ppt/charts/slide_39/chart3.xml" ContentType="application/vnd.openxmlformats-officedocument.drawingml.chart+xml"/>
  <Override PartName="/ppt/theme/slide_40/themeOverride1.xml" ContentType="application/vnd.openxmlformats-officedocument.themeOverride+xml"/>
  <Override PartName="/ppt/charts/slide_40/chart4.xml" ContentType="application/vnd.openxmlformats-officedocument.drawingml.chart+xml"/>
  <Override PartName="/ppt/theme/slide_41/themeOverride2.xml" ContentType="application/vnd.openxmlformats-officedocument.themeOverride+xml"/>
  <Override PartName="/ppt/charts/slide_41/chart5.xml" ContentType="application/vnd.openxmlformats-officedocument.drawingml.chart+xml"/>
  <Override PartName="/ppt/theme/slide_42/themeOverride3.xml" ContentType="application/vnd.openxmlformats-officedocument.themeOverride+xml"/>
  <Override PartName="/ppt/charts/slide_42/chart6.xml" ContentType="application/vnd.openxmlformats-officedocument.drawingml.chart+xml"/>
  <Override PartName="/ppt/theme/slide_43/themeOverride4.xml" ContentType="application/vnd.openxmlformats-officedocument.themeOverride+xml"/>
  <Override PartName="/ppt/charts/slide_43/chart7.xml" ContentType="application/vnd.openxmlformats-officedocument.drawingml.chart+xml"/>
  <Override PartName="/ppt/theme/slide_44/themeOverride5.xml" ContentType="application/vnd.openxmlformats-officedocument.themeOverride+xml"/>
  <Override PartName="/ppt/charts/slide_44/chart8.xml" ContentType="application/vnd.openxmlformats-officedocument.drawingml.chart+xml"/>
  <Override PartName="/ppt/theme/slide_45/themeOverride6.xml" ContentType="application/vnd.openxmlformats-officedocument.themeOverride+xml"/>
  <Override PartName="/ppt/charts/slide_45/chart9.xml" ContentType="application/vnd.openxmlformats-officedocument.drawingml.chart+xml"/>
  <Override PartName="/ppt/theme/slide_46/themeOverride7.xml" ContentType="application/vnd.openxmlformats-officedocument.themeOverride+xml"/>
  <Override PartName="/ppt/charts/slide_46/chart10.xml" ContentType="application/vnd.openxmlformats-officedocument.drawingml.chart+xml"/>
  <Override PartName="/ppt/theme/slide_47/themeOverride8.xml" ContentType="application/vnd.openxmlformats-officedocument.themeOverride+xml"/>
  <Override PartName="/ppt/charts/slide_47/chart11.xml" ContentType="application/vnd.openxmlformats-officedocument.drawingml.chart+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r:id="rId1"/>
    <p:sldMasterId r:id="rId3"/>
    <p:sldMasterId r:id="rId4"/>
  </p:sldMasterIdLst>
  <p:notesMasterIdLst>
    <p:notesMasterId r:id="rId2"/>
  </p:notesMasterIdLst>
  <p:sldIdLst>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59">
          <p15:clr>
            <a:srgbClr val="A4A3A4"/>
          </p15:clr>
        </p15:guide>
        <p15:guide id="2" orient="horz" pos="3770">
          <p15:clr>
            <a:srgbClr val="A4A3A4"/>
          </p15:clr>
        </p15:guide>
        <p15:guide id="3" orient="horz" pos="3067">
          <p15:clr>
            <a:srgbClr val="A4A3A4"/>
          </p15:clr>
        </p15:guide>
        <p15:guide id="4" orient="horz" pos="3430">
          <p15:clr>
            <a:srgbClr val="A4A3A4"/>
          </p15:clr>
        </p15:guide>
        <p15:guide id="5" orient="horz" pos="164">
          <p15:clr>
            <a:srgbClr val="A4A3A4"/>
          </p15:clr>
        </p15:guide>
        <p15:guide id="6" orient="horz" pos="550">
          <p15:clr>
            <a:srgbClr val="A4A3A4"/>
          </p15:clr>
        </p15:guide>
        <p15:guide id="7" pos="158">
          <p15:clr>
            <a:srgbClr val="A4A3A4"/>
          </p15:clr>
        </p15:guide>
        <p15:guide id="8" pos="560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2F2F2"/>
    <a:srgbClr val="35BDB2"/>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24" autoAdjust="0"/>
  </p:normalViewPr>
  <p:slideViewPr>
    <p:cSldViewPr>
      <p:cViewPr varScale="1">
        <p:scale>
          <a:sx n="58" d="100"/>
          <a:sy n="58" d="100"/>
        </p:scale>
        <p:origin x="-1170" y="-90"/>
      </p:cViewPr>
      <p:guideLst>
        <p:guide orient="horz" pos="459"/>
        <p:guide orient="horz" pos="3770"/>
        <p:guide orient="horz" pos="3067"/>
        <p:guide orient="horz" pos="3430"/>
        <p:guide orient="horz" pos="164"/>
        <p:guide orient="horz" pos="550"/>
        <p:guide pos="158"/>
        <p:guide pos="560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36868100" cy="36868100"/>
</p:viewPr>
</file>

<file path=ppt/_rels/presentation.xml.rels><?xml version="1.0" encoding="UTF-8" standalone="yes"?>
<Relationships xmlns="http://schemas.openxmlformats.org/package/2006/relationships"> 
<Relationship Id="rId1" Type="http://schemas.openxmlformats.org/officeDocument/2006/relationships/slideMaster" Target="slideMasters/slideMaster1.xml"/><Relationship Id="rId3" Type="http://schemas.openxmlformats.org/officeDocument/2006/relationships/slideMaster" Target="slideMasters/slideMaster3.xml"/><Relationship Id="rId4" Type="http://schemas.openxmlformats.org/officeDocument/2006/relationships/slideMaster" Target="slideMasters/slideMaster4.xml"/>
<Relationship Id="rId2" Type="http://schemas.openxmlformats.org/officeDocument/2006/relationships/notesMaster" Target="notesMasters/notesMaster1.xml"/>
<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
  <Relationship Id="rId52" Type="http://schemas.openxmlformats.org/officeDocument/2006/relationships/presProps" Target="presProps.xml"/>
  <Relationship Id="rId53" Type="http://schemas.openxmlformats.org/officeDocument/2006/relationships/viewProps" Target="viewProps.xml"/>
  <Relationship Id="rId54" Type="http://schemas.openxmlformats.org/officeDocument/2006/relationships/theme" Target="theme/theme1.xml"/>
  <Relationship Id="rId55" Type="http://schemas.openxmlformats.org/officeDocument/2006/relationships/tableStyles" Target="tableStyles.xml"/>
  <Relationship Id="rId56" Type="http://schemas.openxmlformats.org/officeDocument/2006/relationships/customXml" Target="../customXml/item1.xml"/>
  <Relationship Id="rId57" Type="http://schemas.openxmlformats.org/officeDocument/2006/relationships/customXml" Target="../customXml/item2.xml"/>
  <Relationship Id="rId58" Type="http://schemas.openxmlformats.org/officeDocument/2006/relationships/customXml" Target="../customXml/item3.xml"/>
</Relationships>
</file>

<file path=ppt/charts/slide_10/_rels/chart3.xml.rels><?xml version="1.0" encoding="UTF-8" standalone="yes"?>
<Relationships xmlns="http://schemas.openxmlformats.org/package/2006/relationships"><Relationship Id="rId2" Type="http://schemas.openxmlformats.org/officeDocument/2006/relationships/chartUserShapes" Target="../../drawings/slide_10/drawing2.xml"/><Relationship Id="rId1" Type="http://schemas.openxmlformats.org/officeDocument/2006/relationships/package" Target="../../embeddings/slide_10/Microsoft_Office_Excel_Worksheet3.xlsx"/></Relationships>
</file>

<file path=ppt/charts/slide_10/chart3.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26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Spain</c:v>
                </c:pt>
                <c:pt idx="1">
                  <c:v>Italy</c:v>
                </c:pt>
                <c:pt idx="2">
                  <c:v>Czech Rep</c:v>
                </c:pt>
                <c:pt idx="3">
                  <c:v>Hungary</c:v>
                </c:pt>
                <c:pt idx="4">
                  <c:v>Finland</c:v>
                </c:pt>
                <c:pt idx="5">
                  <c:v>Denmark</c:v>
                </c:pt>
                <c:pt idx="6">
                  <c:v>Germany</c:v>
                </c:pt>
                <c:pt idx="7">
                  <c:v>Poland</c:v>
                </c:pt>
                <c:pt idx="8">
                  <c:v>France</c:v>
                </c:pt>
                <c:pt idx="9">
                  <c:v>GB</c:v>
                </c:pt>
                <c:pt idx="10">
                  <c:v>Ireland</c:v>
                </c:pt>
                <c:pt idx="11">
                  <c:v>Netherlands</c:v>
                </c:pt>
                <c:pt idx="12">
                  <c:v>Sweden</c:v>
                </c:pt>
                <c:pt idx="14">
                  <c:v>Russia</c:v>
                </c:pt>
                <c:pt idx="15">
                  <c:v>Turkey</c:v>
                </c:pt>
              </c:strCache>
            </c:strRef>
          </c:cat>
          <c:val>
            <c:numRef>
              <c:f>Chart!$B$6:$B$21</c:f>
              <c:numCache>
                <c:formatCode>0.00%</c:formatCode>
                <c:ptCount val="16"/>
                <c:pt idx="0">
                  <c:v>0.15320000000000042</c:v>
                </c:pt>
                <c:pt idx="1">
                  <c:v>0.15430000000000021</c:v>
                </c:pt>
                <c:pt idx="2">
                  <c:v>0.11720000000000012</c:v>
                </c:pt>
                <c:pt idx="3">
                  <c:v>0.11720000000000012</c:v>
                </c:pt>
                <c:pt idx="4">
                  <c:v>0.1118</c:v>
                </c:pt>
                <c:pt idx="5">
                  <c:v>0.1633</c:v>
                </c:pt>
                <c:pt idx="6">
                  <c:v>0.15880000000000039</c:v>
                </c:pt>
                <c:pt idx="7">
                  <c:v>9.4900000000000026E-2</c:v>
                </c:pt>
                <c:pt idx="8">
                  <c:v>8.3200000000000024E-2</c:v>
                </c:pt>
                <c:pt idx="9">
                  <c:v>9.2100000000000001E-2</c:v>
                </c:pt>
                <c:pt idx="10">
                  <c:v>8.2700000000000023E-2</c:v>
                </c:pt>
                <c:pt idx="11">
                  <c:v>7.6200000000000004E-2</c:v>
                </c:pt>
                <c:pt idx="12">
                  <c:v>7.5500000000000012E-2</c:v>
                </c:pt>
                <c:pt idx="14">
                  <c:v>0.13730000000000001</c:v>
                </c:pt>
                <c:pt idx="15">
                  <c:v>0.17519999999999999</c:v>
                </c:pt>
              </c:numCache>
            </c:numRef>
          </c:val>
        </c:ser>
        <c:ser>
          <c:idx val="2"/>
          <c:order val="1"/>
          <c:tx>
            <c:strRef>
              <c:f>Chart!$C$5</c:f>
              <c:strCache>
                <c:ptCount val="1"/>
                <c:pt idx="0">
                  <c:v>Second</c:v>
                </c:pt>
              </c:strCache>
            </c:strRef>
          </c:tx>
          <c:spPr>
            <a:solidFill>
              <a:schemeClr val="tx2"/>
            </a:solidFill>
          </c:spPr>
          <c:cat>
            <c:strRef>
              <c:f>Chart!$A$6:$A$21</c:f>
              <c:strCache>
                <c:ptCount val="16"/>
                <c:pt idx="0">
                  <c:v>Spain</c:v>
                </c:pt>
                <c:pt idx="1">
                  <c:v>Italy</c:v>
                </c:pt>
                <c:pt idx="2">
                  <c:v>Czech Rep</c:v>
                </c:pt>
                <c:pt idx="3">
                  <c:v>Hungary</c:v>
                </c:pt>
                <c:pt idx="4">
                  <c:v>Finland</c:v>
                </c:pt>
                <c:pt idx="5">
                  <c:v>Denmark</c:v>
                </c:pt>
                <c:pt idx="6">
                  <c:v>Germany</c:v>
                </c:pt>
                <c:pt idx="7">
                  <c:v>Poland</c:v>
                </c:pt>
                <c:pt idx="8">
                  <c:v>France</c:v>
                </c:pt>
                <c:pt idx="9">
                  <c:v>GB</c:v>
                </c:pt>
                <c:pt idx="10">
                  <c:v>Ireland</c:v>
                </c:pt>
                <c:pt idx="11">
                  <c:v>Netherlands</c:v>
                </c:pt>
                <c:pt idx="12">
                  <c:v>Sweden</c:v>
                </c:pt>
                <c:pt idx="14">
                  <c:v>Russia</c:v>
                </c:pt>
                <c:pt idx="15">
                  <c:v>Turkey</c:v>
                </c:pt>
              </c:strCache>
            </c:strRef>
          </c:cat>
          <c:val>
            <c:numRef>
              <c:f>Chart!$C$6:$C$21</c:f>
              <c:numCache>
                <c:formatCode>0.00%</c:formatCode>
                <c:ptCount val="16"/>
                <c:pt idx="0">
                  <c:v>0.16070000000000001</c:v>
                </c:pt>
                <c:pt idx="1">
                  <c:v>0.14369999999999999</c:v>
                </c:pt>
                <c:pt idx="2">
                  <c:v>0.1328</c:v>
                </c:pt>
                <c:pt idx="3">
                  <c:v>0.1188</c:v>
                </c:pt>
                <c:pt idx="4">
                  <c:v>0.1321</c:v>
                </c:pt>
                <c:pt idx="5">
                  <c:v>0.12130000000000002</c:v>
                </c:pt>
                <c:pt idx="6">
                  <c:v>0.10950000000000019</c:v>
                </c:pt>
                <c:pt idx="7">
                  <c:v>9.6300000000000024E-2</c:v>
                </c:pt>
                <c:pt idx="8">
                  <c:v>0.1258</c:v>
                </c:pt>
                <c:pt idx="9">
                  <c:v>0.10780000000000002</c:v>
                </c:pt>
                <c:pt idx="10">
                  <c:v>9.7200000000000022E-2</c:v>
                </c:pt>
                <c:pt idx="11">
                  <c:v>0.1009</c:v>
                </c:pt>
                <c:pt idx="12">
                  <c:v>8.0800000000000025E-2</c:v>
                </c:pt>
                <c:pt idx="14">
                  <c:v>0.12920000000000001</c:v>
                </c:pt>
                <c:pt idx="15">
                  <c:v>0.1353</c:v>
                </c:pt>
              </c:numCache>
            </c:numRef>
          </c:val>
        </c:ser>
        <c:ser>
          <c:idx val="3"/>
          <c:order val="2"/>
          <c:tx>
            <c:strRef>
              <c:f>Chart!$D$5</c:f>
              <c:strCache>
                <c:ptCount val="1"/>
                <c:pt idx="0">
                  <c:v>Third</c:v>
                </c:pt>
              </c:strCache>
            </c:strRef>
          </c:tx>
          <c:spPr>
            <a:solidFill>
              <a:schemeClr val="bg2"/>
            </a:solidFill>
          </c:spPr>
          <c:cat>
            <c:strRef>
              <c:f>Chart!$A$6:$A$21</c:f>
              <c:strCache>
                <c:ptCount val="16"/>
                <c:pt idx="0">
                  <c:v>Spain</c:v>
                </c:pt>
                <c:pt idx="1">
                  <c:v>Italy</c:v>
                </c:pt>
                <c:pt idx="2">
                  <c:v>Czech Rep</c:v>
                </c:pt>
                <c:pt idx="3">
                  <c:v>Hungary</c:v>
                </c:pt>
                <c:pt idx="4">
                  <c:v>Finland</c:v>
                </c:pt>
                <c:pt idx="5">
                  <c:v>Denmark</c:v>
                </c:pt>
                <c:pt idx="6">
                  <c:v>Germany</c:v>
                </c:pt>
                <c:pt idx="7">
                  <c:v>Poland</c:v>
                </c:pt>
                <c:pt idx="8">
                  <c:v>France</c:v>
                </c:pt>
                <c:pt idx="9">
                  <c:v>GB</c:v>
                </c:pt>
                <c:pt idx="10">
                  <c:v>Ireland</c:v>
                </c:pt>
                <c:pt idx="11">
                  <c:v>Netherlands</c:v>
                </c:pt>
                <c:pt idx="12">
                  <c:v>Sweden</c:v>
                </c:pt>
                <c:pt idx="14">
                  <c:v>Russia</c:v>
                </c:pt>
                <c:pt idx="15">
                  <c:v>Turkey</c:v>
                </c:pt>
              </c:strCache>
            </c:strRef>
          </c:cat>
          <c:val>
            <c:numRef>
              <c:f>Chart!$D$6:$D$21</c:f>
              <c:numCache>
                <c:formatCode>0.00%</c:formatCode>
                <c:ptCount val="16"/>
                <c:pt idx="0">
                  <c:v>0.15160000000000001</c:v>
                </c:pt>
                <c:pt idx="1">
                  <c:v>0.14920000000000042</c:v>
                </c:pt>
                <c:pt idx="2">
                  <c:v>0.13969999999999999</c:v>
                </c:pt>
                <c:pt idx="3">
                  <c:v>0.15710000000000021</c:v>
                </c:pt>
                <c:pt idx="4">
                  <c:v>0.1283</c:v>
                </c:pt>
                <c:pt idx="5">
                  <c:v>0.14610000000000001</c:v>
                </c:pt>
                <c:pt idx="6">
                  <c:v>0.14240000000000042</c:v>
                </c:pt>
                <c:pt idx="7">
                  <c:v>0.1163</c:v>
                </c:pt>
                <c:pt idx="8">
                  <c:v>0.14630000000000001</c:v>
                </c:pt>
                <c:pt idx="9">
                  <c:v>0.12340000000000002</c:v>
                </c:pt>
                <c:pt idx="10">
                  <c:v>0.11210000000000002</c:v>
                </c:pt>
                <c:pt idx="11">
                  <c:v>0.11720000000000012</c:v>
                </c:pt>
                <c:pt idx="12">
                  <c:v>0.1113</c:v>
                </c:pt>
                <c:pt idx="14">
                  <c:v>0.12939999999999999</c:v>
                </c:pt>
                <c:pt idx="15">
                  <c:v>0.13850000000000001</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Spain</c:v>
                </c:pt>
                <c:pt idx="1">
                  <c:v>Italy</c:v>
                </c:pt>
                <c:pt idx="2">
                  <c:v>Czech Rep</c:v>
                </c:pt>
                <c:pt idx="3">
                  <c:v>Hungary</c:v>
                </c:pt>
                <c:pt idx="4">
                  <c:v>Finland</c:v>
                </c:pt>
                <c:pt idx="5">
                  <c:v>Denmark</c:v>
                </c:pt>
                <c:pt idx="6">
                  <c:v>Germany</c:v>
                </c:pt>
                <c:pt idx="7">
                  <c:v>Poland</c:v>
                </c:pt>
                <c:pt idx="8">
                  <c:v>France</c:v>
                </c:pt>
                <c:pt idx="9">
                  <c:v>GB</c:v>
                </c:pt>
                <c:pt idx="10">
                  <c:v>Ireland</c:v>
                </c:pt>
                <c:pt idx="11">
                  <c:v>Netherlands</c:v>
                </c:pt>
                <c:pt idx="12">
                  <c:v>Sweden</c:v>
                </c:pt>
                <c:pt idx="14">
                  <c:v>Russia</c:v>
                </c:pt>
                <c:pt idx="15">
                  <c:v>Turkey</c:v>
                </c:pt>
              </c:strCache>
            </c:strRef>
          </c:cat>
          <c:val>
            <c:numRef>
              <c:f>Chart!$E$6:$E$21</c:f>
              <c:numCache>
                <c:formatCode>0.00%</c:formatCode>
                <c:ptCount val="16"/>
                <c:pt idx="0">
                  <c:v>0.18350000000000039</c:v>
                </c:pt>
                <c:pt idx="1">
                  <c:v>0.18680000000000024</c:v>
                </c:pt>
                <c:pt idx="2">
                  <c:v>0.22289999999999999</c:v>
                </c:pt>
                <c:pt idx="3">
                  <c:v>0.18640000000000054</c:v>
                </c:pt>
                <c:pt idx="4">
                  <c:v>0.20130000000000001</c:v>
                </c:pt>
                <c:pt idx="5">
                  <c:v>0.13930000000000001</c:v>
                </c:pt>
                <c:pt idx="6">
                  <c:v>0.15840000000000054</c:v>
                </c:pt>
                <c:pt idx="7">
                  <c:v>0.26020000000000004</c:v>
                </c:pt>
                <c:pt idx="8">
                  <c:v>0.20870000000000039</c:v>
                </c:pt>
                <c:pt idx="9">
                  <c:v>0.19739999999999999</c:v>
                </c:pt>
                <c:pt idx="10">
                  <c:v>0.21470000000000042</c:v>
                </c:pt>
                <c:pt idx="11">
                  <c:v>0.1643</c:v>
                </c:pt>
                <c:pt idx="12">
                  <c:v>0.14680000000000001</c:v>
                </c:pt>
                <c:pt idx="14">
                  <c:v>0.22309999999999999</c:v>
                </c:pt>
                <c:pt idx="15">
                  <c:v>0.14570000000000038</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Spain</c:v>
                </c:pt>
                <c:pt idx="1">
                  <c:v>Italy</c:v>
                </c:pt>
                <c:pt idx="2">
                  <c:v>Czech Rep</c:v>
                </c:pt>
                <c:pt idx="3">
                  <c:v>Hungary</c:v>
                </c:pt>
                <c:pt idx="4">
                  <c:v>Finland</c:v>
                </c:pt>
                <c:pt idx="5">
                  <c:v>Denmark</c:v>
                </c:pt>
                <c:pt idx="6">
                  <c:v>Germany</c:v>
                </c:pt>
                <c:pt idx="7">
                  <c:v>Poland</c:v>
                </c:pt>
                <c:pt idx="8">
                  <c:v>France</c:v>
                </c:pt>
                <c:pt idx="9">
                  <c:v>GB</c:v>
                </c:pt>
                <c:pt idx="10">
                  <c:v>Ireland</c:v>
                </c:pt>
                <c:pt idx="11">
                  <c:v>Netherlands</c:v>
                </c:pt>
                <c:pt idx="12">
                  <c:v>Sweden</c:v>
                </c:pt>
                <c:pt idx="14">
                  <c:v>Russia</c:v>
                </c:pt>
                <c:pt idx="15">
                  <c:v>Turkey</c:v>
                </c:pt>
              </c:strCache>
            </c:strRef>
          </c:cat>
          <c:val>
            <c:numRef>
              <c:f>Chart!$F$6:$F$21</c:f>
              <c:numCache>
                <c:formatCode>0.00%</c:formatCode>
                <c:ptCount val="16"/>
                <c:pt idx="0">
                  <c:v>0.35100000000000031</c:v>
                </c:pt>
                <c:pt idx="1">
                  <c:v>0.36600000000000038</c:v>
                </c:pt>
                <c:pt idx="2">
                  <c:v>0.38730000000000114</c:v>
                </c:pt>
                <c:pt idx="3">
                  <c:v>0.42060000000000008</c:v>
                </c:pt>
                <c:pt idx="4">
                  <c:v>0.42650000000000032</c:v>
                </c:pt>
                <c:pt idx="5">
                  <c:v>0.43010000000000032</c:v>
                </c:pt>
                <c:pt idx="6">
                  <c:v>0.43090000000000089</c:v>
                </c:pt>
                <c:pt idx="7">
                  <c:v>0.43230000000000102</c:v>
                </c:pt>
                <c:pt idx="8">
                  <c:v>0.43600000000000078</c:v>
                </c:pt>
                <c:pt idx="9">
                  <c:v>0.47940000000000038</c:v>
                </c:pt>
                <c:pt idx="10">
                  <c:v>0.49320000000000008</c:v>
                </c:pt>
                <c:pt idx="11">
                  <c:v>0.54139999999999999</c:v>
                </c:pt>
                <c:pt idx="12">
                  <c:v>0.58560000000000001</c:v>
                </c:pt>
                <c:pt idx="14">
                  <c:v>0.38110000000000038</c:v>
                </c:pt>
                <c:pt idx="15">
                  <c:v>0.40530000000000038</c:v>
                </c:pt>
              </c:numCache>
            </c:numRef>
          </c:val>
        </c:ser>
        <c:gapWidth val="50"/>
        <c:overlap val="100"/>
        <c:axId val="123819904"/>
        <c:axId val="123821440"/>
      </c:barChart>
      <c:catAx>
        <c:axId val="123819904"/>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3821440"/>
        <c:crosses val="autoZero"/>
        <c:auto val="1"/>
        <c:lblAlgn val="ctr"/>
        <c:lblOffset val="100"/>
        <c:tickLblSkip val="1"/>
        <c:tickMarkSkip val="1"/>
      </c:catAx>
      <c:valAx>
        <c:axId val="123821440"/>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3819904"/>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charts/slide_11/_rels/chart4.xml.rels><?xml version="1.0" encoding="UTF-8" standalone="yes"?>
<Relationships xmlns="http://schemas.openxmlformats.org/package/2006/relationships"><Relationship Id="rId2" Type="http://schemas.openxmlformats.org/officeDocument/2006/relationships/chartUserShapes" Target="../../drawings/slide_11/drawing3.xml"/><Relationship Id="rId1" Type="http://schemas.openxmlformats.org/officeDocument/2006/relationships/package" Target="../../embeddings/slide_11/Microsoft_Office_Excel_Worksheet4.xlsx"/></Relationships>
</file>

<file path=ppt/charts/slide_11/chart4.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26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Finland</c:v>
                </c:pt>
                <c:pt idx="1">
                  <c:v>Czech Rep</c:v>
                </c:pt>
                <c:pt idx="2">
                  <c:v>Netherlands</c:v>
                </c:pt>
                <c:pt idx="3">
                  <c:v>France</c:v>
                </c:pt>
                <c:pt idx="4">
                  <c:v>GB</c:v>
                </c:pt>
                <c:pt idx="5">
                  <c:v>Ireland</c:v>
                </c:pt>
                <c:pt idx="6">
                  <c:v>Denmark</c:v>
                </c:pt>
                <c:pt idx="7">
                  <c:v>Germany</c:v>
                </c:pt>
                <c:pt idx="8">
                  <c:v>Poland</c:v>
                </c:pt>
                <c:pt idx="9">
                  <c:v>Sweden</c:v>
                </c:pt>
                <c:pt idx="10">
                  <c:v>Spain</c:v>
                </c:pt>
                <c:pt idx="11">
                  <c:v>Italy</c:v>
                </c:pt>
                <c:pt idx="12">
                  <c:v>Hungary</c:v>
                </c:pt>
                <c:pt idx="14">
                  <c:v>Russia</c:v>
                </c:pt>
                <c:pt idx="15">
                  <c:v>Turkey</c:v>
                </c:pt>
              </c:strCache>
            </c:strRef>
          </c:cat>
          <c:val>
            <c:numRef>
              <c:f>Chart!$B$6:$B$21</c:f>
              <c:numCache>
                <c:formatCode>0.00%</c:formatCode>
                <c:ptCount val="16"/>
                <c:pt idx="0">
                  <c:v>0.23100000000000001</c:v>
                </c:pt>
                <c:pt idx="1">
                  <c:v>0.16489999999999999</c:v>
                </c:pt>
                <c:pt idx="2">
                  <c:v>0.21620000000000042</c:v>
                </c:pt>
                <c:pt idx="3">
                  <c:v>0.18750000000000042</c:v>
                </c:pt>
                <c:pt idx="4">
                  <c:v>0.22439999999999999</c:v>
                </c:pt>
                <c:pt idx="5">
                  <c:v>0.21110000000000001</c:v>
                </c:pt>
                <c:pt idx="6">
                  <c:v>0.18670000000000048</c:v>
                </c:pt>
                <c:pt idx="7">
                  <c:v>0.16830000000000001</c:v>
                </c:pt>
                <c:pt idx="8">
                  <c:v>0.14490000000000042</c:v>
                </c:pt>
                <c:pt idx="9">
                  <c:v>0.17450000000000004</c:v>
                </c:pt>
                <c:pt idx="10">
                  <c:v>0.13900000000000001</c:v>
                </c:pt>
                <c:pt idx="11">
                  <c:v>0.14230000000000001</c:v>
                </c:pt>
                <c:pt idx="12">
                  <c:v>0.13400000000000001</c:v>
                </c:pt>
                <c:pt idx="14">
                  <c:v>8.3000000000000046E-2</c:v>
                </c:pt>
                <c:pt idx="15">
                  <c:v>9.4700000000000048E-2</c:v>
                </c:pt>
              </c:numCache>
            </c:numRef>
          </c:val>
        </c:ser>
        <c:ser>
          <c:idx val="2"/>
          <c:order val="1"/>
          <c:tx>
            <c:strRef>
              <c:f>Chart!$C$5</c:f>
              <c:strCache>
                <c:ptCount val="1"/>
                <c:pt idx="0">
                  <c:v>Second</c:v>
                </c:pt>
              </c:strCache>
            </c:strRef>
          </c:tx>
          <c:spPr>
            <a:solidFill>
              <a:schemeClr val="tx2"/>
            </a:solidFill>
          </c:spPr>
          <c:cat>
            <c:strRef>
              <c:f>Chart!$A$6:$A$21</c:f>
              <c:strCache>
                <c:ptCount val="16"/>
                <c:pt idx="0">
                  <c:v>Finland</c:v>
                </c:pt>
                <c:pt idx="1">
                  <c:v>Czech Rep</c:v>
                </c:pt>
                <c:pt idx="2">
                  <c:v>Netherlands</c:v>
                </c:pt>
                <c:pt idx="3">
                  <c:v>France</c:v>
                </c:pt>
                <c:pt idx="4">
                  <c:v>GB</c:v>
                </c:pt>
                <c:pt idx="5">
                  <c:v>Ireland</c:v>
                </c:pt>
                <c:pt idx="6">
                  <c:v>Denmark</c:v>
                </c:pt>
                <c:pt idx="7">
                  <c:v>Germany</c:v>
                </c:pt>
                <c:pt idx="8">
                  <c:v>Poland</c:v>
                </c:pt>
                <c:pt idx="9">
                  <c:v>Sweden</c:v>
                </c:pt>
                <c:pt idx="10">
                  <c:v>Spain</c:v>
                </c:pt>
                <c:pt idx="11">
                  <c:v>Italy</c:v>
                </c:pt>
                <c:pt idx="12">
                  <c:v>Hungary</c:v>
                </c:pt>
                <c:pt idx="14">
                  <c:v>Russia</c:v>
                </c:pt>
                <c:pt idx="15">
                  <c:v>Turkey</c:v>
                </c:pt>
              </c:strCache>
            </c:strRef>
          </c:cat>
          <c:val>
            <c:numRef>
              <c:f>Chart!$C$6:$C$21</c:f>
              <c:numCache>
                <c:formatCode>0.00%</c:formatCode>
                <c:ptCount val="16"/>
                <c:pt idx="0">
                  <c:v>0.13900000000000001</c:v>
                </c:pt>
                <c:pt idx="1">
                  <c:v>0.13890000000000038</c:v>
                </c:pt>
                <c:pt idx="2">
                  <c:v>0.15100000000000038</c:v>
                </c:pt>
                <c:pt idx="3">
                  <c:v>0.15060000000000001</c:v>
                </c:pt>
                <c:pt idx="4">
                  <c:v>0.13869999999999999</c:v>
                </c:pt>
                <c:pt idx="5">
                  <c:v>0.14520000000000038</c:v>
                </c:pt>
                <c:pt idx="6">
                  <c:v>0.14870000000000042</c:v>
                </c:pt>
                <c:pt idx="7">
                  <c:v>0.14980000000000004</c:v>
                </c:pt>
                <c:pt idx="8">
                  <c:v>0.1348</c:v>
                </c:pt>
                <c:pt idx="9">
                  <c:v>0.16189999999999999</c:v>
                </c:pt>
                <c:pt idx="10">
                  <c:v>0.12590000000000001</c:v>
                </c:pt>
                <c:pt idx="11">
                  <c:v>9.1200000000000003E-2</c:v>
                </c:pt>
                <c:pt idx="12">
                  <c:v>0.1014</c:v>
                </c:pt>
                <c:pt idx="14">
                  <c:v>7.0499999999999993E-2</c:v>
                </c:pt>
                <c:pt idx="15">
                  <c:v>0.10400000000000002</c:v>
                </c:pt>
              </c:numCache>
            </c:numRef>
          </c:val>
        </c:ser>
        <c:ser>
          <c:idx val="3"/>
          <c:order val="2"/>
          <c:tx>
            <c:strRef>
              <c:f>Chart!$D$5</c:f>
              <c:strCache>
                <c:ptCount val="1"/>
                <c:pt idx="0">
                  <c:v>Third</c:v>
                </c:pt>
              </c:strCache>
            </c:strRef>
          </c:tx>
          <c:spPr>
            <a:solidFill>
              <a:schemeClr val="bg2"/>
            </a:solidFill>
          </c:spPr>
          <c:cat>
            <c:strRef>
              <c:f>Chart!$A$6:$A$21</c:f>
              <c:strCache>
                <c:ptCount val="16"/>
                <c:pt idx="0">
                  <c:v>Finland</c:v>
                </c:pt>
                <c:pt idx="1">
                  <c:v>Czech Rep</c:v>
                </c:pt>
                <c:pt idx="2">
                  <c:v>Netherlands</c:v>
                </c:pt>
                <c:pt idx="3">
                  <c:v>France</c:v>
                </c:pt>
                <c:pt idx="4">
                  <c:v>GB</c:v>
                </c:pt>
                <c:pt idx="5">
                  <c:v>Ireland</c:v>
                </c:pt>
                <c:pt idx="6">
                  <c:v>Denmark</c:v>
                </c:pt>
                <c:pt idx="7">
                  <c:v>Germany</c:v>
                </c:pt>
                <c:pt idx="8">
                  <c:v>Poland</c:v>
                </c:pt>
                <c:pt idx="9">
                  <c:v>Sweden</c:v>
                </c:pt>
                <c:pt idx="10">
                  <c:v>Spain</c:v>
                </c:pt>
                <c:pt idx="11">
                  <c:v>Italy</c:v>
                </c:pt>
                <c:pt idx="12">
                  <c:v>Hungary</c:v>
                </c:pt>
                <c:pt idx="14">
                  <c:v>Russia</c:v>
                </c:pt>
                <c:pt idx="15">
                  <c:v>Turkey</c:v>
                </c:pt>
              </c:strCache>
            </c:strRef>
          </c:cat>
          <c:val>
            <c:numRef>
              <c:f>Chart!$D$6:$D$21</c:f>
              <c:numCache>
                <c:formatCode>0.00%</c:formatCode>
                <c:ptCount val="16"/>
                <c:pt idx="0">
                  <c:v>0.11660000000000002</c:v>
                </c:pt>
                <c:pt idx="1">
                  <c:v>0.1024</c:v>
                </c:pt>
                <c:pt idx="2">
                  <c:v>0.1145</c:v>
                </c:pt>
                <c:pt idx="3">
                  <c:v>0.10690000000000002</c:v>
                </c:pt>
                <c:pt idx="4">
                  <c:v>9.8100000000000048E-2</c:v>
                </c:pt>
                <c:pt idx="5">
                  <c:v>0.10349999999999998</c:v>
                </c:pt>
                <c:pt idx="6">
                  <c:v>0.11660000000000002</c:v>
                </c:pt>
                <c:pt idx="7">
                  <c:v>0.12640000000000001</c:v>
                </c:pt>
                <c:pt idx="8">
                  <c:v>0.1105</c:v>
                </c:pt>
                <c:pt idx="9">
                  <c:v>0.1067000000000002</c:v>
                </c:pt>
                <c:pt idx="10">
                  <c:v>0.11320000000000002</c:v>
                </c:pt>
                <c:pt idx="11">
                  <c:v>8.280000000000004E-2</c:v>
                </c:pt>
                <c:pt idx="12">
                  <c:v>8.14E-2</c:v>
                </c:pt>
                <c:pt idx="14">
                  <c:v>9.540000000000004E-2</c:v>
                </c:pt>
                <c:pt idx="15">
                  <c:v>7.7500000000000013E-2</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Finland</c:v>
                </c:pt>
                <c:pt idx="1">
                  <c:v>Czech Rep</c:v>
                </c:pt>
                <c:pt idx="2">
                  <c:v>Netherlands</c:v>
                </c:pt>
                <c:pt idx="3">
                  <c:v>France</c:v>
                </c:pt>
                <c:pt idx="4">
                  <c:v>GB</c:v>
                </c:pt>
                <c:pt idx="5">
                  <c:v>Ireland</c:v>
                </c:pt>
                <c:pt idx="6">
                  <c:v>Denmark</c:v>
                </c:pt>
                <c:pt idx="7">
                  <c:v>Germany</c:v>
                </c:pt>
                <c:pt idx="8">
                  <c:v>Poland</c:v>
                </c:pt>
                <c:pt idx="9">
                  <c:v>Sweden</c:v>
                </c:pt>
                <c:pt idx="10">
                  <c:v>Spain</c:v>
                </c:pt>
                <c:pt idx="11">
                  <c:v>Italy</c:v>
                </c:pt>
                <c:pt idx="12">
                  <c:v>Hungary</c:v>
                </c:pt>
                <c:pt idx="14">
                  <c:v>Russia</c:v>
                </c:pt>
                <c:pt idx="15">
                  <c:v>Turkey</c:v>
                </c:pt>
              </c:strCache>
            </c:strRef>
          </c:cat>
          <c:val>
            <c:numRef>
              <c:f>Chart!$E$6:$E$21</c:f>
              <c:numCache>
                <c:formatCode>0.00%</c:formatCode>
                <c:ptCount val="16"/>
                <c:pt idx="0">
                  <c:v>0.13200000000000001</c:v>
                </c:pt>
                <c:pt idx="1">
                  <c:v>0.1913</c:v>
                </c:pt>
                <c:pt idx="2">
                  <c:v>0.11370000000000002</c:v>
                </c:pt>
                <c:pt idx="3">
                  <c:v>0.14650000000000021</c:v>
                </c:pt>
                <c:pt idx="4">
                  <c:v>0.128</c:v>
                </c:pt>
                <c:pt idx="5">
                  <c:v>0.1246000000000002</c:v>
                </c:pt>
                <c:pt idx="6">
                  <c:v>0.11820000000000012</c:v>
                </c:pt>
                <c:pt idx="7">
                  <c:v>0.12540000000000001</c:v>
                </c:pt>
                <c:pt idx="8">
                  <c:v>0.16289999999999999</c:v>
                </c:pt>
                <c:pt idx="9">
                  <c:v>0.10410000000000012</c:v>
                </c:pt>
                <c:pt idx="10">
                  <c:v>0.15400000000000039</c:v>
                </c:pt>
                <c:pt idx="11">
                  <c:v>0.1661</c:v>
                </c:pt>
                <c:pt idx="12">
                  <c:v>0.12889999999999999</c:v>
                </c:pt>
                <c:pt idx="14">
                  <c:v>0.20250000000000001</c:v>
                </c:pt>
                <c:pt idx="15">
                  <c:v>0.13200000000000001</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Finland</c:v>
                </c:pt>
                <c:pt idx="1">
                  <c:v>Czech Rep</c:v>
                </c:pt>
                <c:pt idx="2">
                  <c:v>Netherlands</c:v>
                </c:pt>
                <c:pt idx="3">
                  <c:v>France</c:v>
                </c:pt>
                <c:pt idx="4">
                  <c:v>GB</c:v>
                </c:pt>
                <c:pt idx="5">
                  <c:v>Ireland</c:v>
                </c:pt>
                <c:pt idx="6">
                  <c:v>Denmark</c:v>
                </c:pt>
                <c:pt idx="7">
                  <c:v>Germany</c:v>
                </c:pt>
                <c:pt idx="8">
                  <c:v>Poland</c:v>
                </c:pt>
                <c:pt idx="9">
                  <c:v>Sweden</c:v>
                </c:pt>
                <c:pt idx="10">
                  <c:v>Spain</c:v>
                </c:pt>
                <c:pt idx="11">
                  <c:v>Italy</c:v>
                </c:pt>
                <c:pt idx="12">
                  <c:v>Hungary</c:v>
                </c:pt>
                <c:pt idx="14">
                  <c:v>Russia</c:v>
                </c:pt>
                <c:pt idx="15">
                  <c:v>Turkey</c:v>
                </c:pt>
              </c:strCache>
            </c:strRef>
          </c:cat>
          <c:val>
            <c:numRef>
              <c:f>Chart!$F$6:$F$21</c:f>
              <c:numCache>
                <c:formatCode>0.00%</c:formatCode>
                <c:ptCount val="16"/>
                <c:pt idx="0">
                  <c:v>0.38140000000000102</c:v>
                </c:pt>
                <c:pt idx="1">
                  <c:v>0.40250000000000002</c:v>
                </c:pt>
                <c:pt idx="2">
                  <c:v>0.40450000000000008</c:v>
                </c:pt>
                <c:pt idx="3">
                  <c:v>0.40860000000000002</c:v>
                </c:pt>
                <c:pt idx="4">
                  <c:v>0.41080000000000078</c:v>
                </c:pt>
                <c:pt idx="5">
                  <c:v>0.41560000000000002</c:v>
                </c:pt>
                <c:pt idx="6">
                  <c:v>0.42980000000000101</c:v>
                </c:pt>
                <c:pt idx="7">
                  <c:v>0.43010000000000032</c:v>
                </c:pt>
                <c:pt idx="8">
                  <c:v>0.44700000000000001</c:v>
                </c:pt>
                <c:pt idx="9">
                  <c:v>0.45270000000000005</c:v>
                </c:pt>
                <c:pt idx="10">
                  <c:v>0.46780000000000038</c:v>
                </c:pt>
                <c:pt idx="11">
                  <c:v>0.51749999999999996</c:v>
                </c:pt>
                <c:pt idx="12">
                  <c:v>0.5544</c:v>
                </c:pt>
                <c:pt idx="14">
                  <c:v>0.54859999999999998</c:v>
                </c:pt>
                <c:pt idx="15">
                  <c:v>0.59199999999999997</c:v>
                </c:pt>
              </c:numCache>
            </c:numRef>
          </c:val>
        </c:ser>
        <c:gapWidth val="50"/>
        <c:overlap val="100"/>
        <c:axId val="124009088"/>
        <c:axId val="124019072"/>
      </c:barChart>
      <c:catAx>
        <c:axId val="124009088"/>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4019072"/>
        <c:crosses val="autoZero"/>
        <c:auto val="1"/>
        <c:lblAlgn val="ctr"/>
        <c:lblOffset val="100"/>
        <c:tickLblSkip val="1"/>
        <c:tickMarkSkip val="1"/>
      </c:catAx>
      <c:valAx>
        <c:axId val="124019072"/>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4009088"/>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charts/slide_12/_rels/chart5.xml.rels><?xml version="1.0" encoding="UTF-8" standalone="yes"?>
<Relationships xmlns="http://schemas.openxmlformats.org/package/2006/relationships"><Relationship Id="rId2" Type="http://schemas.openxmlformats.org/officeDocument/2006/relationships/chartUserShapes" Target="../../drawings/slide_12/drawing4.xml"/><Relationship Id="rId1" Type="http://schemas.openxmlformats.org/officeDocument/2006/relationships/package" Target="../../embeddings/slide_12/Microsoft_Office_Excel_Worksheet5.xlsx"/></Relationships>
</file>

<file path=ppt/charts/slide_12/chart5.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08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Finland</c:v>
                </c:pt>
                <c:pt idx="1">
                  <c:v>GB</c:v>
                </c:pt>
                <c:pt idx="2">
                  <c:v>Czech Rep</c:v>
                </c:pt>
                <c:pt idx="3">
                  <c:v>France</c:v>
                </c:pt>
                <c:pt idx="4">
                  <c:v>Germany</c:v>
                </c:pt>
                <c:pt idx="5">
                  <c:v>Sweden</c:v>
                </c:pt>
                <c:pt idx="6">
                  <c:v>Ireland</c:v>
                </c:pt>
                <c:pt idx="7">
                  <c:v>Denmark</c:v>
                </c:pt>
                <c:pt idx="8">
                  <c:v>Netherlands</c:v>
                </c:pt>
                <c:pt idx="9">
                  <c:v>Poland</c:v>
                </c:pt>
                <c:pt idx="10">
                  <c:v>Spain</c:v>
                </c:pt>
                <c:pt idx="11">
                  <c:v>Italy</c:v>
                </c:pt>
                <c:pt idx="12">
                  <c:v>Hungary</c:v>
                </c:pt>
                <c:pt idx="14">
                  <c:v>Russia</c:v>
                </c:pt>
                <c:pt idx="15">
                  <c:v>Turkey</c:v>
                </c:pt>
              </c:strCache>
            </c:strRef>
          </c:cat>
          <c:val>
            <c:numRef>
              <c:f>Chart!$B$6:$B$21</c:f>
              <c:numCache>
                <c:formatCode>0.00%</c:formatCode>
                <c:ptCount val="16"/>
                <c:pt idx="0">
                  <c:v>0.1178</c:v>
                </c:pt>
                <c:pt idx="1">
                  <c:v>0.13420000000000001</c:v>
                </c:pt>
                <c:pt idx="2">
                  <c:v>9.0200000000000002E-2</c:v>
                </c:pt>
                <c:pt idx="3">
                  <c:v>0.1326</c:v>
                </c:pt>
                <c:pt idx="4">
                  <c:v>0.1208</c:v>
                </c:pt>
                <c:pt idx="5">
                  <c:v>0.1265</c:v>
                </c:pt>
                <c:pt idx="6">
                  <c:v>9.4900000000000026E-2</c:v>
                </c:pt>
                <c:pt idx="7">
                  <c:v>0.10929999999999999</c:v>
                </c:pt>
                <c:pt idx="8">
                  <c:v>0.10760000000000017</c:v>
                </c:pt>
                <c:pt idx="9">
                  <c:v>7.640000000000001E-2</c:v>
                </c:pt>
                <c:pt idx="10">
                  <c:v>7.9300000000000134E-2</c:v>
                </c:pt>
                <c:pt idx="11">
                  <c:v>8.910000000000004E-2</c:v>
                </c:pt>
                <c:pt idx="12">
                  <c:v>5.0400000000000014E-2</c:v>
                </c:pt>
                <c:pt idx="14">
                  <c:v>7.4200000000000002E-2</c:v>
                </c:pt>
                <c:pt idx="15">
                  <c:v>6.5000000000000002E-2</c:v>
                </c:pt>
              </c:numCache>
            </c:numRef>
          </c:val>
        </c:ser>
        <c:ser>
          <c:idx val="2"/>
          <c:order val="1"/>
          <c:tx>
            <c:strRef>
              <c:f>Chart!$C$5</c:f>
              <c:strCache>
                <c:ptCount val="1"/>
                <c:pt idx="0">
                  <c:v>Second</c:v>
                </c:pt>
              </c:strCache>
            </c:strRef>
          </c:tx>
          <c:spPr>
            <a:solidFill>
              <a:schemeClr val="tx2"/>
            </a:solidFill>
          </c:spPr>
          <c:cat>
            <c:strRef>
              <c:f>Chart!$A$6:$A$21</c:f>
              <c:strCache>
                <c:ptCount val="16"/>
                <c:pt idx="0">
                  <c:v>Finland</c:v>
                </c:pt>
                <c:pt idx="1">
                  <c:v>GB</c:v>
                </c:pt>
                <c:pt idx="2">
                  <c:v>Czech Rep</c:v>
                </c:pt>
                <c:pt idx="3">
                  <c:v>France</c:v>
                </c:pt>
                <c:pt idx="4">
                  <c:v>Germany</c:v>
                </c:pt>
                <c:pt idx="5">
                  <c:v>Sweden</c:v>
                </c:pt>
                <c:pt idx="6">
                  <c:v>Ireland</c:v>
                </c:pt>
                <c:pt idx="7">
                  <c:v>Denmark</c:v>
                </c:pt>
                <c:pt idx="8">
                  <c:v>Netherlands</c:v>
                </c:pt>
                <c:pt idx="9">
                  <c:v>Poland</c:v>
                </c:pt>
                <c:pt idx="10">
                  <c:v>Spain</c:v>
                </c:pt>
                <c:pt idx="11">
                  <c:v>Italy</c:v>
                </c:pt>
                <c:pt idx="12">
                  <c:v>Hungary</c:v>
                </c:pt>
                <c:pt idx="14">
                  <c:v>Russia</c:v>
                </c:pt>
                <c:pt idx="15">
                  <c:v>Turkey</c:v>
                </c:pt>
              </c:strCache>
            </c:strRef>
          </c:cat>
          <c:val>
            <c:numRef>
              <c:f>Chart!$C$6:$C$21</c:f>
              <c:numCache>
                <c:formatCode>0.00%</c:formatCode>
                <c:ptCount val="16"/>
                <c:pt idx="0">
                  <c:v>0.1366</c:v>
                </c:pt>
                <c:pt idx="1">
                  <c:v>0.14490000000000036</c:v>
                </c:pt>
                <c:pt idx="2">
                  <c:v>0.1188</c:v>
                </c:pt>
                <c:pt idx="3">
                  <c:v>0.12790000000000001</c:v>
                </c:pt>
                <c:pt idx="4">
                  <c:v>0.11860000000000002</c:v>
                </c:pt>
                <c:pt idx="5">
                  <c:v>0.14950000000000024</c:v>
                </c:pt>
                <c:pt idx="6">
                  <c:v>0.11020000000000002</c:v>
                </c:pt>
                <c:pt idx="7">
                  <c:v>0.14860000000000001</c:v>
                </c:pt>
                <c:pt idx="8">
                  <c:v>0.1283</c:v>
                </c:pt>
                <c:pt idx="9">
                  <c:v>7.3400000000000021E-2</c:v>
                </c:pt>
                <c:pt idx="10">
                  <c:v>9.8600000000000271E-2</c:v>
                </c:pt>
                <c:pt idx="11">
                  <c:v>8.14E-2</c:v>
                </c:pt>
                <c:pt idx="12">
                  <c:v>7.9500000000000084E-2</c:v>
                </c:pt>
                <c:pt idx="14">
                  <c:v>9.9400000000000002E-2</c:v>
                </c:pt>
                <c:pt idx="15">
                  <c:v>7.0499999999999993E-2</c:v>
                </c:pt>
              </c:numCache>
            </c:numRef>
          </c:val>
        </c:ser>
        <c:ser>
          <c:idx val="3"/>
          <c:order val="2"/>
          <c:tx>
            <c:strRef>
              <c:f>Chart!$D$5</c:f>
              <c:strCache>
                <c:ptCount val="1"/>
                <c:pt idx="0">
                  <c:v>Third</c:v>
                </c:pt>
              </c:strCache>
            </c:strRef>
          </c:tx>
          <c:spPr>
            <a:solidFill>
              <a:schemeClr val="bg2"/>
            </a:solidFill>
          </c:spPr>
          <c:cat>
            <c:strRef>
              <c:f>Chart!$A$6:$A$21</c:f>
              <c:strCache>
                <c:ptCount val="16"/>
                <c:pt idx="0">
                  <c:v>Finland</c:v>
                </c:pt>
                <c:pt idx="1">
                  <c:v>GB</c:v>
                </c:pt>
                <c:pt idx="2">
                  <c:v>Czech Rep</c:v>
                </c:pt>
                <c:pt idx="3">
                  <c:v>France</c:v>
                </c:pt>
                <c:pt idx="4">
                  <c:v>Germany</c:v>
                </c:pt>
                <c:pt idx="5">
                  <c:v>Sweden</c:v>
                </c:pt>
                <c:pt idx="6">
                  <c:v>Ireland</c:v>
                </c:pt>
                <c:pt idx="7">
                  <c:v>Denmark</c:v>
                </c:pt>
                <c:pt idx="8">
                  <c:v>Netherlands</c:v>
                </c:pt>
                <c:pt idx="9">
                  <c:v>Poland</c:v>
                </c:pt>
                <c:pt idx="10">
                  <c:v>Spain</c:v>
                </c:pt>
                <c:pt idx="11">
                  <c:v>Italy</c:v>
                </c:pt>
                <c:pt idx="12">
                  <c:v>Hungary</c:v>
                </c:pt>
                <c:pt idx="14">
                  <c:v>Russia</c:v>
                </c:pt>
                <c:pt idx="15">
                  <c:v>Turkey</c:v>
                </c:pt>
              </c:strCache>
            </c:strRef>
          </c:cat>
          <c:val>
            <c:numRef>
              <c:f>Chart!$D$6:$D$21</c:f>
              <c:numCache>
                <c:formatCode>0.00%</c:formatCode>
                <c:ptCount val="16"/>
                <c:pt idx="0">
                  <c:v>0.16120000000000001</c:v>
                </c:pt>
                <c:pt idx="1">
                  <c:v>0.1363</c:v>
                </c:pt>
                <c:pt idx="2">
                  <c:v>0.12720000000000001</c:v>
                </c:pt>
                <c:pt idx="3">
                  <c:v>0.1298</c:v>
                </c:pt>
                <c:pt idx="4">
                  <c:v>0.1293</c:v>
                </c:pt>
                <c:pt idx="5">
                  <c:v>0.11990000000000002</c:v>
                </c:pt>
                <c:pt idx="6">
                  <c:v>0.12529999999999999</c:v>
                </c:pt>
                <c:pt idx="7">
                  <c:v>8.72E-2</c:v>
                </c:pt>
                <c:pt idx="8">
                  <c:v>0.10320000000000012</c:v>
                </c:pt>
                <c:pt idx="9">
                  <c:v>0.1124</c:v>
                </c:pt>
                <c:pt idx="10">
                  <c:v>0.10550000000000002</c:v>
                </c:pt>
                <c:pt idx="11">
                  <c:v>0.10059999999999998</c:v>
                </c:pt>
                <c:pt idx="12">
                  <c:v>8.9900000000000063E-2</c:v>
                </c:pt>
                <c:pt idx="14">
                  <c:v>9.7900000000000001E-2</c:v>
                </c:pt>
                <c:pt idx="15">
                  <c:v>8.1200000000000022E-2</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Finland</c:v>
                </c:pt>
                <c:pt idx="1">
                  <c:v>GB</c:v>
                </c:pt>
                <c:pt idx="2">
                  <c:v>Czech Rep</c:v>
                </c:pt>
                <c:pt idx="3">
                  <c:v>France</c:v>
                </c:pt>
                <c:pt idx="4">
                  <c:v>Germany</c:v>
                </c:pt>
                <c:pt idx="5">
                  <c:v>Sweden</c:v>
                </c:pt>
                <c:pt idx="6">
                  <c:v>Ireland</c:v>
                </c:pt>
                <c:pt idx="7">
                  <c:v>Denmark</c:v>
                </c:pt>
                <c:pt idx="8">
                  <c:v>Netherlands</c:v>
                </c:pt>
                <c:pt idx="9">
                  <c:v>Poland</c:v>
                </c:pt>
                <c:pt idx="10">
                  <c:v>Spain</c:v>
                </c:pt>
                <c:pt idx="11">
                  <c:v>Italy</c:v>
                </c:pt>
                <c:pt idx="12">
                  <c:v>Hungary</c:v>
                </c:pt>
                <c:pt idx="14">
                  <c:v>Russia</c:v>
                </c:pt>
                <c:pt idx="15">
                  <c:v>Turkey</c:v>
                </c:pt>
              </c:strCache>
            </c:strRef>
          </c:cat>
          <c:val>
            <c:numRef>
              <c:f>Chart!$E$6:$E$21</c:f>
              <c:numCache>
                <c:formatCode>0.00%</c:formatCode>
                <c:ptCount val="16"/>
                <c:pt idx="0">
                  <c:v>0.16839999999999999</c:v>
                </c:pt>
                <c:pt idx="1">
                  <c:v>0.16789999999999999</c:v>
                </c:pt>
                <c:pt idx="2">
                  <c:v>0.22739999999999999</c:v>
                </c:pt>
                <c:pt idx="3">
                  <c:v>0.15770000000000042</c:v>
                </c:pt>
                <c:pt idx="4">
                  <c:v>0.16830000000000001</c:v>
                </c:pt>
                <c:pt idx="5">
                  <c:v>0.129</c:v>
                </c:pt>
                <c:pt idx="6">
                  <c:v>0.1905</c:v>
                </c:pt>
                <c:pt idx="7">
                  <c:v>0.14530000000000001</c:v>
                </c:pt>
                <c:pt idx="8">
                  <c:v>0.14680000000000001</c:v>
                </c:pt>
                <c:pt idx="9">
                  <c:v>0.21410000000000001</c:v>
                </c:pt>
                <c:pt idx="10">
                  <c:v>0.17230000000000001</c:v>
                </c:pt>
                <c:pt idx="11">
                  <c:v>0.17350000000000004</c:v>
                </c:pt>
                <c:pt idx="12">
                  <c:v>0.12440000000000002</c:v>
                </c:pt>
                <c:pt idx="14">
                  <c:v>0.25490000000000002</c:v>
                </c:pt>
                <c:pt idx="15">
                  <c:v>0.11509999999999998</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Finland</c:v>
                </c:pt>
                <c:pt idx="1">
                  <c:v>GB</c:v>
                </c:pt>
                <c:pt idx="2">
                  <c:v>Czech Rep</c:v>
                </c:pt>
                <c:pt idx="3">
                  <c:v>France</c:v>
                </c:pt>
                <c:pt idx="4">
                  <c:v>Germany</c:v>
                </c:pt>
                <c:pt idx="5">
                  <c:v>Sweden</c:v>
                </c:pt>
                <c:pt idx="6">
                  <c:v>Ireland</c:v>
                </c:pt>
                <c:pt idx="7">
                  <c:v>Denmark</c:v>
                </c:pt>
                <c:pt idx="8">
                  <c:v>Netherlands</c:v>
                </c:pt>
                <c:pt idx="9">
                  <c:v>Poland</c:v>
                </c:pt>
                <c:pt idx="10">
                  <c:v>Spain</c:v>
                </c:pt>
                <c:pt idx="11">
                  <c:v>Italy</c:v>
                </c:pt>
                <c:pt idx="12">
                  <c:v>Hungary</c:v>
                </c:pt>
                <c:pt idx="14">
                  <c:v>Russia</c:v>
                </c:pt>
                <c:pt idx="15">
                  <c:v>Turkey</c:v>
                </c:pt>
              </c:strCache>
            </c:strRef>
          </c:cat>
          <c:val>
            <c:numRef>
              <c:f>Chart!$F$6:$F$21</c:f>
              <c:numCache>
                <c:formatCode>0.00%</c:formatCode>
                <c:ptCount val="16"/>
                <c:pt idx="0">
                  <c:v>0.41590000000000032</c:v>
                </c:pt>
                <c:pt idx="1">
                  <c:v>0.41660000000000008</c:v>
                </c:pt>
                <c:pt idx="2">
                  <c:v>0.43630000000000091</c:v>
                </c:pt>
                <c:pt idx="3">
                  <c:v>0.45200000000000001</c:v>
                </c:pt>
                <c:pt idx="4">
                  <c:v>0.46310000000000001</c:v>
                </c:pt>
                <c:pt idx="5">
                  <c:v>0.47510000000000002</c:v>
                </c:pt>
                <c:pt idx="6">
                  <c:v>0.47900000000000031</c:v>
                </c:pt>
                <c:pt idx="7">
                  <c:v>0.50970000000000004</c:v>
                </c:pt>
                <c:pt idx="8">
                  <c:v>0.5141</c:v>
                </c:pt>
                <c:pt idx="9">
                  <c:v>0.52370000000000005</c:v>
                </c:pt>
                <c:pt idx="10">
                  <c:v>0.54430000000000001</c:v>
                </c:pt>
                <c:pt idx="11">
                  <c:v>0.55530000000000002</c:v>
                </c:pt>
                <c:pt idx="12">
                  <c:v>0.65590000000000181</c:v>
                </c:pt>
                <c:pt idx="14">
                  <c:v>0.47370000000000001</c:v>
                </c:pt>
                <c:pt idx="15">
                  <c:v>0.66820000000000146</c:v>
                </c:pt>
              </c:numCache>
            </c:numRef>
          </c:val>
        </c:ser>
        <c:gapWidth val="50"/>
        <c:overlap val="100"/>
        <c:axId val="124218752"/>
        <c:axId val="124236928"/>
      </c:barChart>
      <c:catAx>
        <c:axId val="124218752"/>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4236928"/>
        <c:crosses val="autoZero"/>
        <c:auto val="1"/>
        <c:lblAlgn val="ctr"/>
        <c:lblOffset val="100"/>
        <c:tickLblSkip val="1"/>
        <c:tickMarkSkip val="1"/>
      </c:catAx>
      <c:valAx>
        <c:axId val="124236928"/>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4218752"/>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charts/slide_13/_rels/chart6.xml.rels><?xml version="1.0" encoding="UTF-8" standalone="yes"?>
<Relationships xmlns="http://schemas.openxmlformats.org/package/2006/relationships"><Relationship Id="rId2" Type="http://schemas.openxmlformats.org/officeDocument/2006/relationships/chartUserShapes" Target="../../drawings/slide_13/drawing5.xml"/><Relationship Id="rId1" Type="http://schemas.openxmlformats.org/officeDocument/2006/relationships/package" Target="../../embeddings/slide_13/Microsoft_Office_Excel_Worksheet6.xlsx"/></Relationships>
</file>

<file path=ppt/charts/slide_13/chart6.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08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Italy</c:v>
                </c:pt>
                <c:pt idx="1">
                  <c:v>Poland</c:v>
                </c:pt>
                <c:pt idx="2">
                  <c:v>Czech Rep</c:v>
                </c:pt>
                <c:pt idx="3">
                  <c:v>France</c:v>
                </c:pt>
                <c:pt idx="4">
                  <c:v>GB</c:v>
                </c:pt>
                <c:pt idx="5">
                  <c:v>Hungary</c:v>
                </c:pt>
                <c:pt idx="6">
                  <c:v>Spain</c:v>
                </c:pt>
                <c:pt idx="7">
                  <c:v>Ireland</c:v>
                </c:pt>
                <c:pt idx="8">
                  <c:v>Germany</c:v>
                </c:pt>
                <c:pt idx="9">
                  <c:v>Netherlands</c:v>
                </c:pt>
                <c:pt idx="10">
                  <c:v>Finland</c:v>
                </c:pt>
                <c:pt idx="11">
                  <c:v>Denmark</c:v>
                </c:pt>
                <c:pt idx="12">
                  <c:v>Sweden</c:v>
                </c:pt>
                <c:pt idx="14">
                  <c:v>Russia</c:v>
                </c:pt>
                <c:pt idx="15">
                  <c:v>Turkey</c:v>
                </c:pt>
              </c:strCache>
            </c:strRef>
          </c:cat>
          <c:val>
            <c:numRef>
              <c:f>Chart!$B$6:$B$21</c:f>
              <c:numCache>
                <c:formatCode>0.00%</c:formatCode>
                <c:ptCount val="16"/>
                <c:pt idx="0">
                  <c:v>0.1104</c:v>
                </c:pt>
                <c:pt idx="1">
                  <c:v>8.9200000000000043E-2</c:v>
                </c:pt>
                <c:pt idx="2">
                  <c:v>4.6599999999999996E-2</c:v>
                </c:pt>
                <c:pt idx="3">
                  <c:v>7.3800000000000004E-2</c:v>
                </c:pt>
                <c:pt idx="4">
                  <c:v>6.1499999999999999E-2</c:v>
                </c:pt>
                <c:pt idx="5">
                  <c:v>8.6400000000000018E-2</c:v>
                </c:pt>
                <c:pt idx="6">
                  <c:v>4.7300000000000113E-2</c:v>
                </c:pt>
                <c:pt idx="7">
                  <c:v>5.16E-2</c:v>
                </c:pt>
                <c:pt idx="8">
                  <c:v>5.0500000000000003E-2</c:v>
                </c:pt>
                <c:pt idx="9">
                  <c:v>4.0300000000000023E-2</c:v>
                </c:pt>
                <c:pt idx="10">
                  <c:v>2.3800000000000002E-2</c:v>
                </c:pt>
                <c:pt idx="11">
                  <c:v>3.49E-2</c:v>
                </c:pt>
                <c:pt idx="12">
                  <c:v>4.4900000000000023E-2</c:v>
                </c:pt>
                <c:pt idx="14">
                  <c:v>9.7500000000000045E-2</c:v>
                </c:pt>
                <c:pt idx="15">
                  <c:v>7.010000000000001E-2</c:v>
                </c:pt>
              </c:numCache>
            </c:numRef>
          </c:val>
        </c:ser>
        <c:ser>
          <c:idx val="2"/>
          <c:order val="1"/>
          <c:tx>
            <c:strRef>
              <c:f>Chart!$C$5</c:f>
              <c:strCache>
                <c:ptCount val="1"/>
                <c:pt idx="0">
                  <c:v>Second</c:v>
                </c:pt>
              </c:strCache>
            </c:strRef>
          </c:tx>
          <c:spPr>
            <a:solidFill>
              <a:schemeClr val="tx2"/>
            </a:solidFill>
          </c:spPr>
          <c:cat>
            <c:strRef>
              <c:f>Chart!$A$6:$A$21</c:f>
              <c:strCache>
                <c:ptCount val="16"/>
                <c:pt idx="0">
                  <c:v>Italy</c:v>
                </c:pt>
                <c:pt idx="1">
                  <c:v>Poland</c:v>
                </c:pt>
                <c:pt idx="2">
                  <c:v>Czech Rep</c:v>
                </c:pt>
                <c:pt idx="3">
                  <c:v>France</c:v>
                </c:pt>
                <c:pt idx="4">
                  <c:v>GB</c:v>
                </c:pt>
                <c:pt idx="5">
                  <c:v>Hungary</c:v>
                </c:pt>
                <c:pt idx="6">
                  <c:v>Spain</c:v>
                </c:pt>
                <c:pt idx="7">
                  <c:v>Ireland</c:v>
                </c:pt>
                <c:pt idx="8">
                  <c:v>Germany</c:v>
                </c:pt>
                <c:pt idx="9">
                  <c:v>Netherlands</c:v>
                </c:pt>
                <c:pt idx="10">
                  <c:v>Finland</c:v>
                </c:pt>
                <c:pt idx="11">
                  <c:v>Denmark</c:v>
                </c:pt>
                <c:pt idx="12">
                  <c:v>Sweden</c:v>
                </c:pt>
                <c:pt idx="14">
                  <c:v>Russia</c:v>
                </c:pt>
                <c:pt idx="15">
                  <c:v>Turkey</c:v>
                </c:pt>
              </c:strCache>
            </c:strRef>
          </c:cat>
          <c:val>
            <c:numRef>
              <c:f>Chart!$C$6:$C$21</c:f>
              <c:numCache>
                <c:formatCode>0.00%</c:formatCode>
                <c:ptCount val="16"/>
                <c:pt idx="0">
                  <c:v>0.15890000000000049</c:v>
                </c:pt>
                <c:pt idx="1">
                  <c:v>0.15580000000000024</c:v>
                </c:pt>
                <c:pt idx="2">
                  <c:v>0.1173</c:v>
                </c:pt>
                <c:pt idx="3">
                  <c:v>0.1258</c:v>
                </c:pt>
                <c:pt idx="4">
                  <c:v>0.11910000000000009</c:v>
                </c:pt>
                <c:pt idx="5">
                  <c:v>0.1298</c:v>
                </c:pt>
                <c:pt idx="6">
                  <c:v>0.10520000000000017</c:v>
                </c:pt>
                <c:pt idx="7">
                  <c:v>0.1013</c:v>
                </c:pt>
                <c:pt idx="8">
                  <c:v>0.10299999999999998</c:v>
                </c:pt>
                <c:pt idx="9">
                  <c:v>6.25E-2</c:v>
                </c:pt>
                <c:pt idx="10">
                  <c:v>6.6699999999999995E-2</c:v>
                </c:pt>
                <c:pt idx="11">
                  <c:v>6.3899999999999998E-2</c:v>
                </c:pt>
                <c:pt idx="12">
                  <c:v>6.5600000000000006E-2</c:v>
                </c:pt>
                <c:pt idx="14">
                  <c:v>0.14840000000000039</c:v>
                </c:pt>
                <c:pt idx="15">
                  <c:v>9.5000000000000043E-2</c:v>
                </c:pt>
              </c:numCache>
            </c:numRef>
          </c:val>
        </c:ser>
        <c:ser>
          <c:idx val="3"/>
          <c:order val="2"/>
          <c:tx>
            <c:strRef>
              <c:f>Chart!$D$5</c:f>
              <c:strCache>
                <c:ptCount val="1"/>
                <c:pt idx="0">
                  <c:v>Third</c:v>
                </c:pt>
              </c:strCache>
            </c:strRef>
          </c:tx>
          <c:spPr>
            <a:solidFill>
              <a:schemeClr val="bg2"/>
            </a:solidFill>
          </c:spPr>
          <c:cat>
            <c:strRef>
              <c:f>Chart!$A$6:$A$21</c:f>
              <c:strCache>
                <c:ptCount val="16"/>
                <c:pt idx="0">
                  <c:v>Italy</c:v>
                </c:pt>
                <c:pt idx="1">
                  <c:v>Poland</c:v>
                </c:pt>
                <c:pt idx="2">
                  <c:v>Czech Rep</c:v>
                </c:pt>
                <c:pt idx="3">
                  <c:v>France</c:v>
                </c:pt>
                <c:pt idx="4">
                  <c:v>GB</c:v>
                </c:pt>
                <c:pt idx="5">
                  <c:v>Hungary</c:v>
                </c:pt>
                <c:pt idx="6">
                  <c:v>Spain</c:v>
                </c:pt>
                <c:pt idx="7">
                  <c:v>Ireland</c:v>
                </c:pt>
                <c:pt idx="8">
                  <c:v>Germany</c:v>
                </c:pt>
                <c:pt idx="9">
                  <c:v>Netherlands</c:v>
                </c:pt>
                <c:pt idx="10">
                  <c:v>Finland</c:v>
                </c:pt>
                <c:pt idx="11">
                  <c:v>Denmark</c:v>
                </c:pt>
                <c:pt idx="12">
                  <c:v>Sweden</c:v>
                </c:pt>
                <c:pt idx="14">
                  <c:v>Russia</c:v>
                </c:pt>
                <c:pt idx="15">
                  <c:v>Turkey</c:v>
                </c:pt>
              </c:strCache>
            </c:strRef>
          </c:cat>
          <c:val>
            <c:numRef>
              <c:f>Chart!$D$6:$D$21</c:f>
              <c:numCache>
                <c:formatCode>0.00%</c:formatCode>
                <c:ptCount val="16"/>
                <c:pt idx="0">
                  <c:v>0.13450000000000001</c:v>
                </c:pt>
                <c:pt idx="1">
                  <c:v>0.13850000000000001</c:v>
                </c:pt>
                <c:pt idx="2">
                  <c:v>0.15740000000000048</c:v>
                </c:pt>
                <c:pt idx="3">
                  <c:v>0.1391</c:v>
                </c:pt>
                <c:pt idx="4">
                  <c:v>0.1363</c:v>
                </c:pt>
                <c:pt idx="5">
                  <c:v>0.13089999999999999</c:v>
                </c:pt>
                <c:pt idx="6">
                  <c:v>0.1323</c:v>
                </c:pt>
                <c:pt idx="7">
                  <c:v>0.11910000000000009</c:v>
                </c:pt>
                <c:pt idx="8">
                  <c:v>0.11760000000000002</c:v>
                </c:pt>
                <c:pt idx="9">
                  <c:v>0.1023</c:v>
                </c:pt>
                <c:pt idx="10">
                  <c:v>9.7100000000000006E-2</c:v>
                </c:pt>
                <c:pt idx="11">
                  <c:v>8.2300000000000012E-2</c:v>
                </c:pt>
                <c:pt idx="12">
                  <c:v>0.10950000000000017</c:v>
                </c:pt>
                <c:pt idx="14">
                  <c:v>0.17090000000000033</c:v>
                </c:pt>
                <c:pt idx="15">
                  <c:v>0.1125</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Italy</c:v>
                </c:pt>
                <c:pt idx="1">
                  <c:v>Poland</c:v>
                </c:pt>
                <c:pt idx="2">
                  <c:v>Czech Rep</c:v>
                </c:pt>
                <c:pt idx="3">
                  <c:v>France</c:v>
                </c:pt>
                <c:pt idx="4">
                  <c:v>GB</c:v>
                </c:pt>
                <c:pt idx="5">
                  <c:v>Hungary</c:v>
                </c:pt>
                <c:pt idx="6">
                  <c:v>Spain</c:v>
                </c:pt>
                <c:pt idx="7">
                  <c:v>Ireland</c:v>
                </c:pt>
                <c:pt idx="8">
                  <c:v>Germany</c:v>
                </c:pt>
                <c:pt idx="9">
                  <c:v>Netherlands</c:v>
                </c:pt>
                <c:pt idx="10">
                  <c:v>Finland</c:v>
                </c:pt>
                <c:pt idx="11">
                  <c:v>Denmark</c:v>
                </c:pt>
                <c:pt idx="12">
                  <c:v>Sweden</c:v>
                </c:pt>
                <c:pt idx="14">
                  <c:v>Russia</c:v>
                </c:pt>
                <c:pt idx="15">
                  <c:v>Turkey</c:v>
                </c:pt>
              </c:strCache>
            </c:strRef>
          </c:cat>
          <c:val>
            <c:numRef>
              <c:f>Chart!$E$6:$E$21</c:f>
              <c:numCache>
                <c:formatCode>0.00%</c:formatCode>
                <c:ptCount val="16"/>
                <c:pt idx="0">
                  <c:v>0.18340000000000042</c:v>
                </c:pt>
                <c:pt idx="1">
                  <c:v>0.20019999999999999</c:v>
                </c:pt>
                <c:pt idx="2">
                  <c:v>0.24480000000000021</c:v>
                </c:pt>
                <c:pt idx="3">
                  <c:v>0.17820000000000033</c:v>
                </c:pt>
                <c:pt idx="4">
                  <c:v>0.19789999999999999</c:v>
                </c:pt>
                <c:pt idx="5">
                  <c:v>0.1676</c:v>
                </c:pt>
                <c:pt idx="6">
                  <c:v>0.19939999999999999</c:v>
                </c:pt>
                <c:pt idx="7">
                  <c:v>0.20910000000000001</c:v>
                </c:pt>
                <c:pt idx="8">
                  <c:v>0.18260000000000001</c:v>
                </c:pt>
                <c:pt idx="9">
                  <c:v>0.18350000000000033</c:v>
                </c:pt>
                <c:pt idx="10">
                  <c:v>0.17590000000000036</c:v>
                </c:pt>
                <c:pt idx="11">
                  <c:v>0.14960000000000001</c:v>
                </c:pt>
                <c:pt idx="12">
                  <c:v>0.10900000000000012</c:v>
                </c:pt>
                <c:pt idx="14">
                  <c:v>0.22589999999999999</c:v>
                </c:pt>
                <c:pt idx="15">
                  <c:v>0.13569999999999999</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Italy</c:v>
                </c:pt>
                <c:pt idx="1">
                  <c:v>Poland</c:v>
                </c:pt>
                <c:pt idx="2">
                  <c:v>Czech Rep</c:v>
                </c:pt>
                <c:pt idx="3">
                  <c:v>France</c:v>
                </c:pt>
                <c:pt idx="4">
                  <c:v>GB</c:v>
                </c:pt>
                <c:pt idx="5">
                  <c:v>Hungary</c:v>
                </c:pt>
                <c:pt idx="6">
                  <c:v>Spain</c:v>
                </c:pt>
                <c:pt idx="7">
                  <c:v>Ireland</c:v>
                </c:pt>
                <c:pt idx="8">
                  <c:v>Germany</c:v>
                </c:pt>
                <c:pt idx="9">
                  <c:v>Netherlands</c:v>
                </c:pt>
                <c:pt idx="10">
                  <c:v>Finland</c:v>
                </c:pt>
                <c:pt idx="11">
                  <c:v>Denmark</c:v>
                </c:pt>
                <c:pt idx="12">
                  <c:v>Sweden</c:v>
                </c:pt>
                <c:pt idx="14">
                  <c:v>Russia</c:v>
                </c:pt>
                <c:pt idx="15">
                  <c:v>Turkey</c:v>
                </c:pt>
              </c:strCache>
            </c:strRef>
          </c:cat>
          <c:val>
            <c:numRef>
              <c:f>Chart!$F$6:$F$21</c:f>
              <c:numCache>
                <c:formatCode>0.00%</c:formatCode>
                <c:ptCount val="16"/>
                <c:pt idx="0">
                  <c:v>0.41280000000000067</c:v>
                </c:pt>
                <c:pt idx="1">
                  <c:v>0.41630000000000073</c:v>
                </c:pt>
                <c:pt idx="2">
                  <c:v>0.43380000000000091</c:v>
                </c:pt>
                <c:pt idx="3">
                  <c:v>0.48310000000000008</c:v>
                </c:pt>
                <c:pt idx="4">
                  <c:v>0.48520000000000002</c:v>
                </c:pt>
                <c:pt idx="5">
                  <c:v>0.48530000000000073</c:v>
                </c:pt>
                <c:pt idx="6">
                  <c:v>0.51590000000000003</c:v>
                </c:pt>
                <c:pt idx="7">
                  <c:v>0.51880000000000004</c:v>
                </c:pt>
                <c:pt idx="8">
                  <c:v>0.54630000000000001</c:v>
                </c:pt>
                <c:pt idx="9">
                  <c:v>0.61140000000000005</c:v>
                </c:pt>
                <c:pt idx="10">
                  <c:v>0.63649999999999995</c:v>
                </c:pt>
                <c:pt idx="11">
                  <c:v>0.66930000000000145</c:v>
                </c:pt>
                <c:pt idx="12">
                  <c:v>0.67090000000000183</c:v>
                </c:pt>
                <c:pt idx="14">
                  <c:v>0.35730000000000073</c:v>
                </c:pt>
                <c:pt idx="15">
                  <c:v>0.58660000000000001</c:v>
                </c:pt>
              </c:numCache>
            </c:numRef>
          </c:val>
        </c:ser>
        <c:gapWidth val="50"/>
        <c:overlap val="100"/>
        <c:axId val="124518784"/>
        <c:axId val="124520320"/>
      </c:barChart>
      <c:catAx>
        <c:axId val="124518784"/>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4520320"/>
        <c:crosses val="autoZero"/>
        <c:auto val="1"/>
        <c:lblAlgn val="ctr"/>
        <c:lblOffset val="100"/>
        <c:tickLblSkip val="1"/>
        <c:tickMarkSkip val="1"/>
      </c:catAx>
      <c:valAx>
        <c:axId val="124520320"/>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4518784"/>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charts/slide_14/_rels/chart7.xml.rels><?xml version="1.0" encoding="UTF-8" standalone="yes"?>
<Relationships xmlns="http://schemas.openxmlformats.org/package/2006/relationships"><Relationship Id="rId2" Type="http://schemas.openxmlformats.org/officeDocument/2006/relationships/chartUserShapes" Target="../../drawings/slide_14/drawing6.xml"/><Relationship Id="rId1" Type="http://schemas.openxmlformats.org/officeDocument/2006/relationships/package" Target="../../embeddings/slide_14/Microsoft_Office_Excel_Worksheet7.xlsx"/></Relationships>
</file>

<file path=ppt/charts/slide_14/chart7.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08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Ireland</c:v>
                </c:pt>
                <c:pt idx="1">
                  <c:v>Italy</c:v>
                </c:pt>
                <c:pt idx="2">
                  <c:v>Czech Rep</c:v>
                </c:pt>
                <c:pt idx="3">
                  <c:v>Poland</c:v>
                </c:pt>
                <c:pt idx="4">
                  <c:v>GB</c:v>
                </c:pt>
                <c:pt idx="5">
                  <c:v>France</c:v>
                </c:pt>
                <c:pt idx="6">
                  <c:v>Finland</c:v>
                </c:pt>
                <c:pt idx="7">
                  <c:v>Hungary</c:v>
                </c:pt>
                <c:pt idx="8">
                  <c:v>Spain</c:v>
                </c:pt>
                <c:pt idx="9">
                  <c:v>Netherlands</c:v>
                </c:pt>
                <c:pt idx="10">
                  <c:v>Sweden</c:v>
                </c:pt>
                <c:pt idx="11">
                  <c:v>Germany</c:v>
                </c:pt>
                <c:pt idx="12">
                  <c:v>Denmark</c:v>
                </c:pt>
                <c:pt idx="14">
                  <c:v>Russia</c:v>
                </c:pt>
                <c:pt idx="15">
                  <c:v>Turkey</c:v>
                </c:pt>
              </c:strCache>
            </c:strRef>
          </c:cat>
          <c:val>
            <c:numRef>
              <c:f>Chart!$B$6:$B$21</c:f>
              <c:numCache>
                <c:formatCode>0.00%</c:formatCode>
                <c:ptCount val="16"/>
                <c:pt idx="0">
                  <c:v>0.10150000000000002</c:v>
                </c:pt>
                <c:pt idx="1">
                  <c:v>9.11E-2</c:v>
                </c:pt>
                <c:pt idx="2">
                  <c:v>0.1013</c:v>
                </c:pt>
                <c:pt idx="3">
                  <c:v>7.3899999999999993E-2</c:v>
                </c:pt>
                <c:pt idx="4">
                  <c:v>8.9000000000000065E-2</c:v>
                </c:pt>
                <c:pt idx="5">
                  <c:v>0.1158</c:v>
                </c:pt>
                <c:pt idx="6">
                  <c:v>6.9400000000000114E-2</c:v>
                </c:pt>
                <c:pt idx="7">
                  <c:v>7.8200000000000006E-2</c:v>
                </c:pt>
                <c:pt idx="8">
                  <c:v>6.9900000000000004E-2</c:v>
                </c:pt>
                <c:pt idx="9">
                  <c:v>0.10170000000000012</c:v>
                </c:pt>
                <c:pt idx="10">
                  <c:v>8.3100000000000063E-2</c:v>
                </c:pt>
                <c:pt idx="11">
                  <c:v>6.7700000000000024E-2</c:v>
                </c:pt>
                <c:pt idx="12">
                  <c:v>6.9600000000000023E-2</c:v>
                </c:pt>
                <c:pt idx="14">
                  <c:v>7.85E-2</c:v>
                </c:pt>
                <c:pt idx="15">
                  <c:v>8.4400000000000003E-2</c:v>
                </c:pt>
              </c:numCache>
            </c:numRef>
          </c:val>
        </c:ser>
        <c:ser>
          <c:idx val="2"/>
          <c:order val="1"/>
          <c:tx>
            <c:strRef>
              <c:f>Chart!$C$5</c:f>
              <c:strCache>
                <c:ptCount val="1"/>
                <c:pt idx="0">
                  <c:v>Second</c:v>
                </c:pt>
              </c:strCache>
            </c:strRef>
          </c:tx>
          <c:spPr>
            <a:solidFill>
              <a:schemeClr val="tx2"/>
            </a:solidFill>
          </c:spPr>
          <c:cat>
            <c:strRef>
              <c:f>Chart!$A$6:$A$21</c:f>
              <c:strCache>
                <c:ptCount val="16"/>
                <c:pt idx="0">
                  <c:v>Ireland</c:v>
                </c:pt>
                <c:pt idx="1">
                  <c:v>Italy</c:v>
                </c:pt>
                <c:pt idx="2">
                  <c:v>Czech Rep</c:v>
                </c:pt>
                <c:pt idx="3">
                  <c:v>Poland</c:v>
                </c:pt>
                <c:pt idx="4">
                  <c:v>GB</c:v>
                </c:pt>
                <c:pt idx="5">
                  <c:v>France</c:v>
                </c:pt>
                <c:pt idx="6">
                  <c:v>Finland</c:v>
                </c:pt>
                <c:pt idx="7">
                  <c:v>Hungary</c:v>
                </c:pt>
                <c:pt idx="8">
                  <c:v>Spain</c:v>
                </c:pt>
                <c:pt idx="9">
                  <c:v>Netherlands</c:v>
                </c:pt>
                <c:pt idx="10">
                  <c:v>Sweden</c:v>
                </c:pt>
                <c:pt idx="11">
                  <c:v>Germany</c:v>
                </c:pt>
                <c:pt idx="12">
                  <c:v>Denmark</c:v>
                </c:pt>
                <c:pt idx="14">
                  <c:v>Russia</c:v>
                </c:pt>
                <c:pt idx="15">
                  <c:v>Turkey</c:v>
                </c:pt>
              </c:strCache>
            </c:strRef>
          </c:cat>
          <c:val>
            <c:numRef>
              <c:f>Chart!$C$6:$C$21</c:f>
              <c:numCache>
                <c:formatCode>0.00%</c:formatCode>
                <c:ptCount val="16"/>
                <c:pt idx="0">
                  <c:v>0.12360000000000017</c:v>
                </c:pt>
                <c:pt idx="1">
                  <c:v>0.11760000000000002</c:v>
                </c:pt>
                <c:pt idx="2">
                  <c:v>0.11720000000000012</c:v>
                </c:pt>
                <c:pt idx="3">
                  <c:v>0.11310000000000002</c:v>
                </c:pt>
                <c:pt idx="4">
                  <c:v>0.1128</c:v>
                </c:pt>
                <c:pt idx="5">
                  <c:v>0.10760000000000017</c:v>
                </c:pt>
                <c:pt idx="6">
                  <c:v>0.10260000000000002</c:v>
                </c:pt>
                <c:pt idx="7">
                  <c:v>0.1129</c:v>
                </c:pt>
                <c:pt idx="8">
                  <c:v>9.7000000000000003E-2</c:v>
                </c:pt>
                <c:pt idx="9">
                  <c:v>9.1600000000000042E-2</c:v>
                </c:pt>
                <c:pt idx="10">
                  <c:v>9.2800000000000021E-2</c:v>
                </c:pt>
                <c:pt idx="11">
                  <c:v>8.280000000000004E-2</c:v>
                </c:pt>
                <c:pt idx="12">
                  <c:v>9.240000000000001E-2</c:v>
                </c:pt>
                <c:pt idx="14">
                  <c:v>8.6500000000000007E-2</c:v>
                </c:pt>
                <c:pt idx="15">
                  <c:v>0.14970000000000036</c:v>
                </c:pt>
              </c:numCache>
            </c:numRef>
          </c:val>
        </c:ser>
        <c:ser>
          <c:idx val="3"/>
          <c:order val="2"/>
          <c:tx>
            <c:strRef>
              <c:f>Chart!$D$5</c:f>
              <c:strCache>
                <c:ptCount val="1"/>
                <c:pt idx="0">
                  <c:v>Third</c:v>
                </c:pt>
              </c:strCache>
            </c:strRef>
          </c:tx>
          <c:spPr>
            <a:solidFill>
              <a:schemeClr val="bg2"/>
            </a:solidFill>
          </c:spPr>
          <c:cat>
            <c:strRef>
              <c:f>Chart!$A$6:$A$21</c:f>
              <c:strCache>
                <c:ptCount val="16"/>
                <c:pt idx="0">
                  <c:v>Ireland</c:v>
                </c:pt>
                <c:pt idx="1">
                  <c:v>Italy</c:v>
                </c:pt>
                <c:pt idx="2">
                  <c:v>Czech Rep</c:v>
                </c:pt>
                <c:pt idx="3">
                  <c:v>Poland</c:v>
                </c:pt>
                <c:pt idx="4">
                  <c:v>GB</c:v>
                </c:pt>
                <c:pt idx="5">
                  <c:v>France</c:v>
                </c:pt>
                <c:pt idx="6">
                  <c:v>Finland</c:v>
                </c:pt>
                <c:pt idx="7">
                  <c:v>Hungary</c:v>
                </c:pt>
                <c:pt idx="8">
                  <c:v>Spain</c:v>
                </c:pt>
                <c:pt idx="9">
                  <c:v>Netherlands</c:v>
                </c:pt>
                <c:pt idx="10">
                  <c:v>Sweden</c:v>
                </c:pt>
                <c:pt idx="11">
                  <c:v>Germany</c:v>
                </c:pt>
                <c:pt idx="12">
                  <c:v>Denmark</c:v>
                </c:pt>
                <c:pt idx="14">
                  <c:v>Russia</c:v>
                </c:pt>
                <c:pt idx="15">
                  <c:v>Turkey</c:v>
                </c:pt>
              </c:strCache>
            </c:strRef>
          </c:cat>
          <c:val>
            <c:numRef>
              <c:f>Chart!$D$6:$D$21</c:f>
              <c:numCache>
                <c:formatCode>0.00%</c:formatCode>
                <c:ptCount val="16"/>
                <c:pt idx="0">
                  <c:v>0.12110000000000012</c:v>
                </c:pt>
                <c:pt idx="1">
                  <c:v>0.13439999999999999</c:v>
                </c:pt>
                <c:pt idx="2">
                  <c:v>0.11620000000000009</c:v>
                </c:pt>
                <c:pt idx="3">
                  <c:v>0.12350000000000012</c:v>
                </c:pt>
                <c:pt idx="4">
                  <c:v>0.1133</c:v>
                </c:pt>
                <c:pt idx="5">
                  <c:v>0.10510000000000012</c:v>
                </c:pt>
                <c:pt idx="6">
                  <c:v>9.2700000000000005E-2</c:v>
                </c:pt>
                <c:pt idx="7">
                  <c:v>0.10420000000000017</c:v>
                </c:pt>
                <c:pt idx="8">
                  <c:v>0.10730000000000002</c:v>
                </c:pt>
                <c:pt idx="9">
                  <c:v>8.5400000000000004E-2</c:v>
                </c:pt>
                <c:pt idx="10">
                  <c:v>0.1115</c:v>
                </c:pt>
                <c:pt idx="11">
                  <c:v>8.7900000000000006E-2</c:v>
                </c:pt>
                <c:pt idx="12">
                  <c:v>9.1000000000000025E-2</c:v>
                </c:pt>
                <c:pt idx="14">
                  <c:v>8.9500000000000246E-2</c:v>
                </c:pt>
                <c:pt idx="15">
                  <c:v>0.11420000000000002</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Ireland</c:v>
                </c:pt>
                <c:pt idx="1">
                  <c:v>Italy</c:v>
                </c:pt>
                <c:pt idx="2">
                  <c:v>Czech Rep</c:v>
                </c:pt>
                <c:pt idx="3">
                  <c:v>Poland</c:v>
                </c:pt>
                <c:pt idx="4">
                  <c:v>GB</c:v>
                </c:pt>
                <c:pt idx="5">
                  <c:v>France</c:v>
                </c:pt>
                <c:pt idx="6">
                  <c:v>Finland</c:v>
                </c:pt>
                <c:pt idx="7">
                  <c:v>Hungary</c:v>
                </c:pt>
                <c:pt idx="8">
                  <c:v>Spain</c:v>
                </c:pt>
                <c:pt idx="9">
                  <c:v>Netherlands</c:v>
                </c:pt>
                <c:pt idx="10">
                  <c:v>Sweden</c:v>
                </c:pt>
                <c:pt idx="11">
                  <c:v>Germany</c:v>
                </c:pt>
                <c:pt idx="12">
                  <c:v>Denmark</c:v>
                </c:pt>
                <c:pt idx="14">
                  <c:v>Russia</c:v>
                </c:pt>
                <c:pt idx="15">
                  <c:v>Turkey</c:v>
                </c:pt>
              </c:strCache>
            </c:strRef>
          </c:cat>
          <c:val>
            <c:numRef>
              <c:f>Chart!$E$6:$E$21</c:f>
              <c:numCache>
                <c:formatCode>0.00%</c:formatCode>
                <c:ptCount val="16"/>
                <c:pt idx="0">
                  <c:v>0.21210000000000001</c:v>
                </c:pt>
                <c:pt idx="1">
                  <c:v>0.21090000000000039</c:v>
                </c:pt>
                <c:pt idx="2">
                  <c:v>0.20790000000000036</c:v>
                </c:pt>
                <c:pt idx="3">
                  <c:v>0.21810000000000004</c:v>
                </c:pt>
                <c:pt idx="4">
                  <c:v>0.18690000000000048</c:v>
                </c:pt>
                <c:pt idx="5">
                  <c:v>0.14980000000000004</c:v>
                </c:pt>
                <c:pt idx="6">
                  <c:v>0.19040000000000001</c:v>
                </c:pt>
                <c:pt idx="7">
                  <c:v>0.15840000000000048</c:v>
                </c:pt>
                <c:pt idx="8">
                  <c:v>0.16550000000000001</c:v>
                </c:pt>
                <c:pt idx="9">
                  <c:v>0.14590000000000036</c:v>
                </c:pt>
                <c:pt idx="10">
                  <c:v>0.1275</c:v>
                </c:pt>
                <c:pt idx="11">
                  <c:v>0.17080000000000001</c:v>
                </c:pt>
                <c:pt idx="12">
                  <c:v>0.12770000000000001</c:v>
                </c:pt>
                <c:pt idx="14">
                  <c:v>0.23900000000000021</c:v>
                </c:pt>
                <c:pt idx="15">
                  <c:v>0.14440000000000036</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Ireland</c:v>
                </c:pt>
                <c:pt idx="1">
                  <c:v>Italy</c:v>
                </c:pt>
                <c:pt idx="2">
                  <c:v>Czech Rep</c:v>
                </c:pt>
                <c:pt idx="3">
                  <c:v>Poland</c:v>
                </c:pt>
                <c:pt idx="4">
                  <c:v>GB</c:v>
                </c:pt>
                <c:pt idx="5">
                  <c:v>France</c:v>
                </c:pt>
                <c:pt idx="6">
                  <c:v>Finland</c:v>
                </c:pt>
                <c:pt idx="7">
                  <c:v>Hungary</c:v>
                </c:pt>
                <c:pt idx="8">
                  <c:v>Spain</c:v>
                </c:pt>
                <c:pt idx="9">
                  <c:v>Netherlands</c:v>
                </c:pt>
                <c:pt idx="10">
                  <c:v>Sweden</c:v>
                </c:pt>
                <c:pt idx="11">
                  <c:v>Germany</c:v>
                </c:pt>
                <c:pt idx="12">
                  <c:v>Denmark</c:v>
                </c:pt>
                <c:pt idx="14">
                  <c:v>Russia</c:v>
                </c:pt>
                <c:pt idx="15">
                  <c:v>Turkey</c:v>
                </c:pt>
              </c:strCache>
            </c:strRef>
          </c:cat>
          <c:val>
            <c:numRef>
              <c:f>Chart!$F$6:$F$21</c:f>
              <c:numCache>
                <c:formatCode>0.00%</c:formatCode>
                <c:ptCount val="16"/>
                <c:pt idx="0">
                  <c:v>0.44180000000000008</c:v>
                </c:pt>
                <c:pt idx="1">
                  <c:v>0.44600000000000001</c:v>
                </c:pt>
                <c:pt idx="2">
                  <c:v>0.45740000000000008</c:v>
                </c:pt>
                <c:pt idx="3">
                  <c:v>0.47150000000000031</c:v>
                </c:pt>
                <c:pt idx="4">
                  <c:v>0.49800000000000066</c:v>
                </c:pt>
                <c:pt idx="5">
                  <c:v>0.52159999999999951</c:v>
                </c:pt>
                <c:pt idx="6">
                  <c:v>0.54490000000000005</c:v>
                </c:pt>
                <c:pt idx="7">
                  <c:v>0.54630000000000001</c:v>
                </c:pt>
                <c:pt idx="8">
                  <c:v>0.56040000000000001</c:v>
                </c:pt>
                <c:pt idx="9">
                  <c:v>0.57540000000000002</c:v>
                </c:pt>
                <c:pt idx="10">
                  <c:v>0.58509999999999951</c:v>
                </c:pt>
                <c:pt idx="11">
                  <c:v>0.5907</c:v>
                </c:pt>
                <c:pt idx="12">
                  <c:v>0.61939999999999995</c:v>
                </c:pt>
                <c:pt idx="14">
                  <c:v>0.50660000000000005</c:v>
                </c:pt>
                <c:pt idx="15">
                  <c:v>0.50729999999999997</c:v>
                </c:pt>
              </c:numCache>
            </c:numRef>
          </c:val>
        </c:ser>
        <c:gapWidth val="50"/>
        <c:overlap val="100"/>
        <c:axId val="124798080"/>
        <c:axId val="124799616"/>
      </c:barChart>
      <c:catAx>
        <c:axId val="124798080"/>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4799616"/>
        <c:crosses val="autoZero"/>
        <c:auto val="1"/>
        <c:lblAlgn val="ctr"/>
        <c:lblOffset val="100"/>
        <c:tickLblSkip val="1"/>
        <c:tickMarkSkip val="1"/>
      </c:catAx>
      <c:valAx>
        <c:axId val="124799616"/>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4798080"/>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charts/slide_15/_rels/chart8.xml.rels><?xml version="1.0" encoding="UTF-8" standalone="yes"?>
<Relationships xmlns="http://schemas.openxmlformats.org/package/2006/relationships"><Relationship Id="rId2" Type="http://schemas.openxmlformats.org/officeDocument/2006/relationships/chartUserShapes" Target="../../drawings/slide_15/drawing7.xml"/><Relationship Id="rId1" Type="http://schemas.openxmlformats.org/officeDocument/2006/relationships/package" Target="../../embeddings/slide_15/Microsoft_Office_Excel_Worksheet8.xlsx"/></Relationships>
</file>

<file path=ppt/charts/slide_15/chart8.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08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Poland</c:v>
                </c:pt>
                <c:pt idx="1">
                  <c:v>Spain</c:v>
                </c:pt>
                <c:pt idx="2">
                  <c:v>Ireland</c:v>
                </c:pt>
                <c:pt idx="3">
                  <c:v>Czech Rep</c:v>
                </c:pt>
                <c:pt idx="4">
                  <c:v>Hungary</c:v>
                </c:pt>
                <c:pt idx="5">
                  <c:v>Italy</c:v>
                </c:pt>
                <c:pt idx="6">
                  <c:v>Netherlands</c:v>
                </c:pt>
                <c:pt idx="7">
                  <c:v>Germany</c:v>
                </c:pt>
                <c:pt idx="8">
                  <c:v>GB</c:v>
                </c:pt>
                <c:pt idx="9">
                  <c:v>France</c:v>
                </c:pt>
                <c:pt idx="10">
                  <c:v>Sweden</c:v>
                </c:pt>
                <c:pt idx="11">
                  <c:v>Denmark</c:v>
                </c:pt>
                <c:pt idx="12">
                  <c:v>Finland</c:v>
                </c:pt>
                <c:pt idx="14">
                  <c:v>Russia</c:v>
                </c:pt>
                <c:pt idx="15">
                  <c:v>Turkey</c:v>
                </c:pt>
              </c:strCache>
            </c:strRef>
          </c:cat>
          <c:val>
            <c:numRef>
              <c:f>Chart!$B$6:$B$21</c:f>
              <c:numCache>
                <c:formatCode>0.00%</c:formatCode>
                <c:ptCount val="16"/>
                <c:pt idx="0">
                  <c:v>0.1048</c:v>
                </c:pt>
                <c:pt idx="1">
                  <c:v>0.13969999999999999</c:v>
                </c:pt>
                <c:pt idx="2">
                  <c:v>0.12020000000000017</c:v>
                </c:pt>
                <c:pt idx="3">
                  <c:v>8.4600000000000244E-2</c:v>
                </c:pt>
                <c:pt idx="4">
                  <c:v>0.1019</c:v>
                </c:pt>
                <c:pt idx="5">
                  <c:v>0.10050000000000002</c:v>
                </c:pt>
                <c:pt idx="6">
                  <c:v>9.9600000000000244E-2</c:v>
                </c:pt>
                <c:pt idx="7">
                  <c:v>0.10349999999999998</c:v>
                </c:pt>
                <c:pt idx="8">
                  <c:v>8.3300000000000041E-2</c:v>
                </c:pt>
                <c:pt idx="9">
                  <c:v>9.0800000000000006E-2</c:v>
                </c:pt>
                <c:pt idx="10">
                  <c:v>7.8800000000000023E-2</c:v>
                </c:pt>
                <c:pt idx="11">
                  <c:v>9.2600000000000002E-2</c:v>
                </c:pt>
                <c:pt idx="12">
                  <c:v>5.7800000000000094E-2</c:v>
                </c:pt>
                <c:pt idx="14">
                  <c:v>0.1173</c:v>
                </c:pt>
                <c:pt idx="15">
                  <c:v>0.20390000000000033</c:v>
                </c:pt>
              </c:numCache>
            </c:numRef>
          </c:val>
        </c:ser>
        <c:ser>
          <c:idx val="2"/>
          <c:order val="1"/>
          <c:tx>
            <c:strRef>
              <c:f>Chart!$C$5</c:f>
              <c:strCache>
                <c:ptCount val="1"/>
                <c:pt idx="0">
                  <c:v>Second</c:v>
                </c:pt>
              </c:strCache>
            </c:strRef>
          </c:tx>
          <c:spPr>
            <a:solidFill>
              <a:schemeClr val="tx2"/>
            </a:solidFill>
          </c:spPr>
          <c:cat>
            <c:strRef>
              <c:f>Chart!$A$6:$A$21</c:f>
              <c:strCache>
                <c:ptCount val="16"/>
                <c:pt idx="0">
                  <c:v>Poland</c:v>
                </c:pt>
                <c:pt idx="1">
                  <c:v>Spain</c:v>
                </c:pt>
                <c:pt idx="2">
                  <c:v>Ireland</c:v>
                </c:pt>
                <c:pt idx="3">
                  <c:v>Czech Rep</c:v>
                </c:pt>
                <c:pt idx="4">
                  <c:v>Hungary</c:v>
                </c:pt>
                <c:pt idx="5">
                  <c:v>Italy</c:v>
                </c:pt>
                <c:pt idx="6">
                  <c:v>Netherlands</c:v>
                </c:pt>
                <c:pt idx="7">
                  <c:v>Germany</c:v>
                </c:pt>
                <c:pt idx="8">
                  <c:v>GB</c:v>
                </c:pt>
                <c:pt idx="9">
                  <c:v>France</c:v>
                </c:pt>
                <c:pt idx="10">
                  <c:v>Sweden</c:v>
                </c:pt>
                <c:pt idx="11">
                  <c:v>Denmark</c:v>
                </c:pt>
                <c:pt idx="12">
                  <c:v>Finland</c:v>
                </c:pt>
                <c:pt idx="14">
                  <c:v>Russia</c:v>
                </c:pt>
                <c:pt idx="15">
                  <c:v>Turkey</c:v>
                </c:pt>
              </c:strCache>
            </c:strRef>
          </c:cat>
          <c:val>
            <c:numRef>
              <c:f>Chart!$C$6:$C$21</c:f>
              <c:numCache>
                <c:formatCode>0.00%</c:formatCode>
                <c:ptCount val="16"/>
                <c:pt idx="0">
                  <c:v>0.14080000000000001</c:v>
                </c:pt>
                <c:pt idx="1">
                  <c:v>0.14780000000000001</c:v>
                </c:pt>
                <c:pt idx="2">
                  <c:v>0.1346</c:v>
                </c:pt>
                <c:pt idx="3">
                  <c:v>0.10890000000000002</c:v>
                </c:pt>
                <c:pt idx="4">
                  <c:v>0.10879999999999999</c:v>
                </c:pt>
                <c:pt idx="5">
                  <c:v>0.10110000000000002</c:v>
                </c:pt>
                <c:pt idx="6">
                  <c:v>0.10120000000000012</c:v>
                </c:pt>
                <c:pt idx="7">
                  <c:v>8.9300000000000004E-2</c:v>
                </c:pt>
                <c:pt idx="8">
                  <c:v>7.9400000000000123E-2</c:v>
                </c:pt>
                <c:pt idx="9">
                  <c:v>7.8400000000000011E-2</c:v>
                </c:pt>
                <c:pt idx="10">
                  <c:v>0.10290000000000002</c:v>
                </c:pt>
                <c:pt idx="11">
                  <c:v>8.7900000000000006E-2</c:v>
                </c:pt>
                <c:pt idx="12">
                  <c:v>9.4700000000000048E-2</c:v>
                </c:pt>
                <c:pt idx="14">
                  <c:v>0.17319999999999999</c:v>
                </c:pt>
                <c:pt idx="15">
                  <c:v>0.15500000000000036</c:v>
                </c:pt>
              </c:numCache>
            </c:numRef>
          </c:val>
        </c:ser>
        <c:ser>
          <c:idx val="3"/>
          <c:order val="2"/>
          <c:tx>
            <c:strRef>
              <c:f>Chart!$D$5</c:f>
              <c:strCache>
                <c:ptCount val="1"/>
                <c:pt idx="0">
                  <c:v>Third</c:v>
                </c:pt>
              </c:strCache>
            </c:strRef>
          </c:tx>
          <c:spPr>
            <a:solidFill>
              <a:schemeClr val="bg2"/>
            </a:solidFill>
          </c:spPr>
          <c:cat>
            <c:strRef>
              <c:f>Chart!$A$6:$A$21</c:f>
              <c:strCache>
                <c:ptCount val="16"/>
                <c:pt idx="0">
                  <c:v>Poland</c:v>
                </c:pt>
                <c:pt idx="1">
                  <c:v>Spain</c:v>
                </c:pt>
                <c:pt idx="2">
                  <c:v>Ireland</c:v>
                </c:pt>
                <c:pt idx="3">
                  <c:v>Czech Rep</c:v>
                </c:pt>
                <c:pt idx="4">
                  <c:v>Hungary</c:v>
                </c:pt>
                <c:pt idx="5">
                  <c:v>Italy</c:v>
                </c:pt>
                <c:pt idx="6">
                  <c:v>Netherlands</c:v>
                </c:pt>
                <c:pt idx="7">
                  <c:v>Germany</c:v>
                </c:pt>
                <c:pt idx="8">
                  <c:v>GB</c:v>
                </c:pt>
                <c:pt idx="9">
                  <c:v>France</c:v>
                </c:pt>
                <c:pt idx="10">
                  <c:v>Sweden</c:v>
                </c:pt>
                <c:pt idx="11">
                  <c:v>Denmark</c:v>
                </c:pt>
                <c:pt idx="12">
                  <c:v>Finland</c:v>
                </c:pt>
                <c:pt idx="14">
                  <c:v>Russia</c:v>
                </c:pt>
                <c:pt idx="15">
                  <c:v>Turkey</c:v>
                </c:pt>
              </c:strCache>
            </c:strRef>
          </c:cat>
          <c:val>
            <c:numRef>
              <c:f>Chart!$D$6:$D$21</c:f>
              <c:numCache>
                <c:formatCode>0.00%</c:formatCode>
                <c:ptCount val="16"/>
                <c:pt idx="0">
                  <c:v>0.13519999999999999</c:v>
                </c:pt>
                <c:pt idx="1">
                  <c:v>0.1328</c:v>
                </c:pt>
                <c:pt idx="2">
                  <c:v>0.10710000000000017</c:v>
                </c:pt>
                <c:pt idx="3">
                  <c:v>8.7300000000000003E-2</c:v>
                </c:pt>
                <c:pt idx="4">
                  <c:v>0.11550000000000002</c:v>
                </c:pt>
                <c:pt idx="5">
                  <c:v>7.4300000000000185E-2</c:v>
                </c:pt>
                <c:pt idx="6">
                  <c:v>0.1009</c:v>
                </c:pt>
                <c:pt idx="7">
                  <c:v>7.010000000000001E-2</c:v>
                </c:pt>
                <c:pt idx="8">
                  <c:v>7.350000000000001E-2</c:v>
                </c:pt>
                <c:pt idx="9">
                  <c:v>8.4600000000000244E-2</c:v>
                </c:pt>
                <c:pt idx="10">
                  <c:v>9.5200000000000007E-2</c:v>
                </c:pt>
                <c:pt idx="11">
                  <c:v>9.310000000000021E-2</c:v>
                </c:pt>
                <c:pt idx="12">
                  <c:v>7.1499999999999994E-2</c:v>
                </c:pt>
                <c:pt idx="14">
                  <c:v>0.14180000000000001</c:v>
                </c:pt>
                <c:pt idx="15">
                  <c:v>0.14130000000000001</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Poland</c:v>
                </c:pt>
                <c:pt idx="1">
                  <c:v>Spain</c:v>
                </c:pt>
                <c:pt idx="2">
                  <c:v>Ireland</c:v>
                </c:pt>
                <c:pt idx="3">
                  <c:v>Czech Rep</c:v>
                </c:pt>
                <c:pt idx="4">
                  <c:v>Hungary</c:v>
                </c:pt>
                <c:pt idx="5">
                  <c:v>Italy</c:v>
                </c:pt>
                <c:pt idx="6">
                  <c:v>Netherlands</c:v>
                </c:pt>
                <c:pt idx="7">
                  <c:v>Germany</c:v>
                </c:pt>
                <c:pt idx="8">
                  <c:v>GB</c:v>
                </c:pt>
                <c:pt idx="9">
                  <c:v>France</c:v>
                </c:pt>
                <c:pt idx="10">
                  <c:v>Sweden</c:v>
                </c:pt>
                <c:pt idx="11">
                  <c:v>Denmark</c:v>
                </c:pt>
                <c:pt idx="12">
                  <c:v>Finland</c:v>
                </c:pt>
                <c:pt idx="14">
                  <c:v>Russia</c:v>
                </c:pt>
                <c:pt idx="15">
                  <c:v>Turkey</c:v>
                </c:pt>
              </c:strCache>
            </c:strRef>
          </c:cat>
          <c:val>
            <c:numRef>
              <c:f>Chart!$E$6:$E$21</c:f>
              <c:numCache>
                <c:formatCode>0.00%</c:formatCode>
                <c:ptCount val="16"/>
                <c:pt idx="0">
                  <c:v>0.18130000000000004</c:v>
                </c:pt>
                <c:pt idx="1">
                  <c:v>0.11770000000000012</c:v>
                </c:pt>
                <c:pt idx="2">
                  <c:v>0.1356</c:v>
                </c:pt>
                <c:pt idx="3">
                  <c:v>0.20820000000000033</c:v>
                </c:pt>
                <c:pt idx="4">
                  <c:v>0.12390000000000002</c:v>
                </c:pt>
                <c:pt idx="5">
                  <c:v>0.1605</c:v>
                </c:pt>
                <c:pt idx="6">
                  <c:v>0.13020000000000001</c:v>
                </c:pt>
                <c:pt idx="7">
                  <c:v>0.15070000000000036</c:v>
                </c:pt>
                <c:pt idx="8">
                  <c:v>0.15170000000000036</c:v>
                </c:pt>
                <c:pt idx="9">
                  <c:v>0.13120000000000001</c:v>
                </c:pt>
                <c:pt idx="10">
                  <c:v>0.10349999999999998</c:v>
                </c:pt>
                <c:pt idx="11">
                  <c:v>0.10639999999999998</c:v>
                </c:pt>
                <c:pt idx="12">
                  <c:v>0.10670000000000017</c:v>
                </c:pt>
                <c:pt idx="14">
                  <c:v>0.19769999999999999</c:v>
                </c:pt>
                <c:pt idx="15">
                  <c:v>9.9600000000000244E-2</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Poland</c:v>
                </c:pt>
                <c:pt idx="1">
                  <c:v>Spain</c:v>
                </c:pt>
                <c:pt idx="2">
                  <c:v>Ireland</c:v>
                </c:pt>
                <c:pt idx="3">
                  <c:v>Czech Rep</c:v>
                </c:pt>
                <c:pt idx="4">
                  <c:v>Hungary</c:v>
                </c:pt>
                <c:pt idx="5">
                  <c:v>Italy</c:v>
                </c:pt>
                <c:pt idx="6">
                  <c:v>Netherlands</c:v>
                </c:pt>
                <c:pt idx="7">
                  <c:v>Germany</c:v>
                </c:pt>
                <c:pt idx="8">
                  <c:v>GB</c:v>
                </c:pt>
                <c:pt idx="9">
                  <c:v>France</c:v>
                </c:pt>
                <c:pt idx="10">
                  <c:v>Sweden</c:v>
                </c:pt>
                <c:pt idx="11">
                  <c:v>Denmark</c:v>
                </c:pt>
                <c:pt idx="12">
                  <c:v>Finland</c:v>
                </c:pt>
                <c:pt idx="14">
                  <c:v>Russia</c:v>
                </c:pt>
                <c:pt idx="15">
                  <c:v>Turkey</c:v>
                </c:pt>
              </c:strCache>
            </c:strRef>
          </c:cat>
          <c:val>
            <c:numRef>
              <c:f>Chart!$F$6:$F$21</c:f>
              <c:numCache>
                <c:formatCode>0.00%</c:formatCode>
                <c:ptCount val="16"/>
                <c:pt idx="0">
                  <c:v>0.43800000000000067</c:v>
                </c:pt>
                <c:pt idx="1">
                  <c:v>0.46210000000000001</c:v>
                </c:pt>
                <c:pt idx="2">
                  <c:v>0.5024999999999995</c:v>
                </c:pt>
                <c:pt idx="3">
                  <c:v>0.51100000000000001</c:v>
                </c:pt>
                <c:pt idx="4">
                  <c:v>0.54980000000000062</c:v>
                </c:pt>
                <c:pt idx="5">
                  <c:v>0.56359999999999999</c:v>
                </c:pt>
                <c:pt idx="6">
                  <c:v>0.56820000000000004</c:v>
                </c:pt>
                <c:pt idx="7">
                  <c:v>0.58639999999999959</c:v>
                </c:pt>
                <c:pt idx="8">
                  <c:v>0.61210000000000064</c:v>
                </c:pt>
                <c:pt idx="9">
                  <c:v>0.61510000000000065</c:v>
                </c:pt>
                <c:pt idx="10">
                  <c:v>0.61950000000000005</c:v>
                </c:pt>
                <c:pt idx="11">
                  <c:v>0.62010000000000065</c:v>
                </c:pt>
                <c:pt idx="12">
                  <c:v>0.66940000000000133</c:v>
                </c:pt>
                <c:pt idx="14">
                  <c:v>0.37000000000000038</c:v>
                </c:pt>
                <c:pt idx="15">
                  <c:v>0.40030000000000032</c:v>
                </c:pt>
              </c:numCache>
            </c:numRef>
          </c:val>
        </c:ser>
        <c:gapWidth val="50"/>
        <c:overlap val="100"/>
        <c:axId val="124979072"/>
        <c:axId val="124980608"/>
      </c:barChart>
      <c:catAx>
        <c:axId val="124979072"/>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4980608"/>
        <c:crosses val="autoZero"/>
        <c:auto val="1"/>
        <c:lblAlgn val="ctr"/>
        <c:lblOffset val="100"/>
        <c:tickLblSkip val="1"/>
        <c:tickMarkSkip val="1"/>
      </c:catAx>
      <c:valAx>
        <c:axId val="124980608"/>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4979072"/>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charts/slide_16/_rels/chart9.xml.rels><?xml version="1.0" encoding="UTF-8" standalone="yes"?>
<Relationships xmlns="http://schemas.openxmlformats.org/package/2006/relationships"><Relationship Id="rId2" Type="http://schemas.openxmlformats.org/officeDocument/2006/relationships/chartUserShapes" Target="../../drawings/slide_16/drawing8.xml"/><Relationship Id="rId1" Type="http://schemas.openxmlformats.org/officeDocument/2006/relationships/package" Target="../../embeddings/slide_16/Microsoft_Office_Excel_Worksheet9.xlsx"/></Relationships>
</file>

<file path=ppt/charts/slide_16/chart9.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08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Hungary</c:v>
                </c:pt>
                <c:pt idx="1">
                  <c:v>Finland</c:v>
                </c:pt>
                <c:pt idx="2">
                  <c:v>Italy</c:v>
                </c:pt>
                <c:pt idx="3">
                  <c:v>Germany</c:v>
                </c:pt>
                <c:pt idx="4">
                  <c:v>Czech Rep</c:v>
                </c:pt>
                <c:pt idx="5">
                  <c:v>Denmark</c:v>
                </c:pt>
                <c:pt idx="6">
                  <c:v>Sweden</c:v>
                </c:pt>
                <c:pt idx="7">
                  <c:v>France</c:v>
                </c:pt>
                <c:pt idx="8">
                  <c:v>Poland</c:v>
                </c:pt>
                <c:pt idx="9">
                  <c:v>GB</c:v>
                </c:pt>
                <c:pt idx="10">
                  <c:v>Ireland</c:v>
                </c:pt>
                <c:pt idx="11">
                  <c:v>Spain</c:v>
                </c:pt>
                <c:pt idx="12">
                  <c:v>Netherlands</c:v>
                </c:pt>
                <c:pt idx="14">
                  <c:v>Turkey</c:v>
                </c:pt>
                <c:pt idx="15">
                  <c:v>Russia</c:v>
                </c:pt>
              </c:strCache>
            </c:strRef>
          </c:cat>
          <c:val>
            <c:numRef>
              <c:f>Chart!$B$6:$B$21</c:f>
              <c:numCache>
                <c:formatCode>0.00%</c:formatCode>
                <c:ptCount val="16"/>
                <c:pt idx="0">
                  <c:v>9.0200000000000002E-2</c:v>
                </c:pt>
                <c:pt idx="1">
                  <c:v>4.3400000000000001E-2</c:v>
                </c:pt>
                <c:pt idx="2">
                  <c:v>4.7300000000000113E-2</c:v>
                </c:pt>
                <c:pt idx="3">
                  <c:v>3.6200000000000052E-2</c:v>
                </c:pt>
                <c:pt idx="4">
                  <c:v>2.4199999999999989E-2</c:v>
                </c:pt>
                <c:pt idx="5">
                  <c:v>5.6000000000000001E-2</c:v>
                </c:pt>
                <c:pt idx="6">
                  <c:v>4.9700000000000133E-2</c:v>
                </c:pt>
                <c:pt idx="7">
                  <c:v>4.3000000000000003E-2</c:v>
                </c:pt>
                <c:pt idx="8">
                  <c:v>2.9700000000000001E-2</c:v>
                </c:pt>
                <c:pt idx="9">
                  <c:v>3.2399999999999998E-2</c:v>
                </c:pt>
                <c:pt idx="10">
                  <c:v>2.3400000000000001E-2</c:v>
                </c:pt>
                <c:pt idx="11">
                  <c:v>2.2500000000000006E-2</c:v>
                </c:pt>
                <c:pt idx="12">
                  <c:v>2.2900000000000011E-2</c:v>
                </c:pt>
                <c:pt idx="14">
                  <c:v>5.16E-2</c:v>
                </c:pt>
                <c:pt idx="15">
                  <c:v>2.6400000000000052E-2</c:v>
                </c:pt>
              </c:numCache>
            </c:numRef>
          </c:val>
        </c:ser>
        <c:ser>
          <c:idx val="2"/>
          <c:order val="1"/>
          <c:tx>
            <c:strRef>
              <c:f>Chart!$C$5</c:f>
              <c:strCache>
                <c:ptCount val="1"/>
                <c:pt idx="0">
                  <c:v>Second</c:v>
                </c:pt>
              </c:strCache>
            </c:strRef>
          </c:tx>
          <c:spPr>
            <a:solidFill>
              <a:schemeClr val="tx2"/>
            </a:solidFill>
          </c:spPr>
          <c:cat>
            <c:strRef>
              <c:f>Chart!$A$6:$A$21</c:f>
              <c:strCache>
                <c:ptCount val="16"/>
                <c:pt idx="0">
                  <c:v>Hungary</c:v>
                </c:pt>
                <c:pt idx="1">
                  <c:v>Finland</c:v>
                </c:pt>
                <c:pt idx="2">
                  <c:v>Italy</c:v>
                </c:pt>
                <c:pt idx="3">
                  <c:v>Germany</c:v>
                </c:pt>
                <c:pt idx="4">
                  <c:v>Czech Rep</c:v>
                </c:pt>
                <c:pt idx="5">
                  <c:v>Denmark</c:v>
                </c:pt>
                <c:pt idx="6">
                  <c:v>Sweden</c:v>
                </c:pt>
                <c:pt idx="7">
                  <c:v>France</c:v>
                </c:pt>
                <c:pt idx="8">
                  <c:v>Poland</c:v>
                </c:pt>
                <c:pt idx="9">
                  <c:v>GB</c:v>
                </c:pt>
                <c:pt idx="10">
                  <c:v>Ireland</c:v>
                </c:pt>
                <c:pt idx="11">
                  <c:v>Spain</c:v>
                </c:pt>
                <c:pt idx="12">
                  <c:v>Netherlands</c:v>
                </c:pt>
                <c:pt idx="14">
                  <c:v>Turkey</c:v>
                </c:pt>
                <c:pt idx="15">
                  <c:v>Russia</c:v>
                </c:pt>
              </c:strCache>
            </c:strRef>
          </c:cat>
          <c:val>
            <c:numRef>
              <c:f>Chart!$C$6:$C$21</c:f>
              <c:numCache>
                <c:formatCode>0.00%</c:formatCode>
                <c:ptCount val="16"/>
                <c:pt idx="0">
                  <c:v>8.8900000000000048E-2</c:v>
                </c:pt>
                <c:pt idx="1">
                  <c:v>8.1800000000000025E-2</c:v>
                </c:pt>
                <c:pt idx="2">
                  <c:v>6.0600000000000001E-2</c:v>
                </c:pt>
                <c:pt idx="3">
                  <c:v>5.2800000000000034E-2</c:v>
                </c:pt>
                <c:pt idx="4">
                  <c:v>2.6700000000000002E-2</c:v>
                </c:pt>
                <c:pt idx="5">
                  <c:v>4.4500000000000033E-2</c:v>
                </c:pt>
                <c:pt idx="6">
                  <c:v>5.9300000000000137E-2</c:v>
                </c:pt>
                <c:pt idx="7">
                  <c:v>4.4100000000000014E-2</c:v>
                </c:pt>
                <c:pt idx="8">
                  <c:v>3.7600000000000085E-2</c:v>
                </c:pt>
                <c:pt idx="9">
                  <c:v>4.1099999999999998E-2</c:v>
                </c:pt>
                <c:pt idx="10">
                  <c:v>4.6300000000000001E-2</c:v>
                </c:pt>
                <c:pt idx="11">
                  <c:v>4.3199999999999995E-2</c:v>
                </c:pt>
                <c:pt idx="12">
                  <c:v>3.44E-2</c:v>
                </c:pt>
                <c:pt idx="14">
                  <c:v>8.6800000000000002E-2</c:v>
                </c:pt>
                <c:pt idx="15">
                  <c:v>3.1399999999999997E-2</c:v>
                </c:pt>
              </c:numCache>
            </c:numRef>
          </c:val>
        </c:ser>
        <c:ser>
          <c:idx val="3"/>
          <c:order val="2"/>
          <c:tx>
            <c:strRef>
              <c:f>Chart!$D$5</c:f>
              <c:strCache>
                <c:ptCount val="1"/>
                <c:pt idx="0">
                  <c:v>Third</c:v>
                </c:pt>
              </c:strCache>
            </c:strRef>
          </c:tx>
          <c:spPr>
            <a:solidFill>
              <a:schemeClr val="bg2"/>
            </a:solidFill>
          </c:spPr>
          <c:cat>
            <c:strRef>
              <c:f>Chart!$A$6:$A$21</c:f>
              <c:strCache>
                <c:ptCount val="16"/>
                <c:pt idx="0">
                  <c:v>Hungary</c:v>
                </c:pt>
                <c:pt idx="1">
                  <c:v>Finland</c:v>
                </c:pt>
                <c:pt idx="2">
                  <c:v>Italy</c:v>
                </c:pt>
                <c:pt idx="3">
                  <c:v>Germany</c:v>
                </c:pt>
                <c:pt idx="4">
                  <c:v>Czech Rep</c:v>
                </c:pt>
                <c:pt idx="5">
                  <c:v>Denmark</c:v>
                </c:pt>
                <c:pt idx="6">
                  <c:v>Sweden</c:v>
                </c:pt>
                <c:pt idx="7">
                  <c:v>France</c:v>
                </c:pt>
                <c:pt idx="8">
                  <c:v>Poland</c:v>
                </c:pt>
                <c:pt idx="9">
                  <c:v>GB</c:v>
                </c:pt>
                <c:pt idx="10">
                  <c:v>Ireland</c:v>
                </c:pt>
                <c:pt idx="11">
                  <c:v>Spain</c:v>
                </c:pt>
                <c:pt idx="12">
                  <c:v>Netherlands</c:v>
                </c:pt>
                <c:pt idx="14">
                  <c:v>Turkey</c:v>
                </c:pt>
                <c:pt idx="15">
                  <c:v>Russia</c:v>
                </c:pt>
              </c:strCache>
            </c:strRef>
          </c:cat>
          <c:val>
            <c:numRef>
              <c:f>Chart!$D$6:$D$21</c:f>
              <c:numCache>
                <c:formatCode>0.00%</c:formatCode>
                <c:ptCount val="16"/>
                <c:pt idx="0">
                  <c:v>0.10840000000000002</c:v>
                </c:pt>
                <c:pt idx="1">
                  <c:v>7.7200000000000019E-2</c:v>
                </c:pt>
                <c:pt idx="2">
                  <c:v>5.7500000000000023E-2</c:v>
                </c:pt>
                <c:pt idx="3">
                  <c:v>6.6000000000000003E-2</c:v>
                </c:pt>
                <c:pt idx="4">
                  <c:v>5.1800000000000013E-2</c:v>
                </c:pt>
                <c:pt idx="5">
                  <c:v>7.7700000000000172E-2</c:v>
                </c:pt>
                <c:pt idx="6">
                  <c:v>7.1900000000000006E-2</c:v>
                </c:pt>
                <c:pt idx="7">
                  <c:v>6.2100000000000023E-2</c:v>
                </c:pt>
                <c:pt idx="8">
                  <c:v>5.1900000000000002E-2</c:v>
                </c:pt>
                <c:pt idx="9">
                  <c:v>5.4200000000000012E-2</c:v>
                </c:pt>
                <c:pt idx="10">
                  <c:v>6.4800000000000024E-2</c:v>
                </c:pt>
                <c:pt idx="11">
                  <c:v>6.5199999999999994E-2</c:v>
                </c:pt>
                <c:pt idx="12">
                  <c:v>6.5699999999999995E-2</c:v>
                </c:pt>
                <c:pt idx="14">
                  <c:v>0.12180000000000002</c:v>
                </c:pt>
                <c:pt idx="15">
                  <c:v>4.1199999999999987E-2</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Hungary</c:v>
                </c:pt>
                <c:pt idx="1">
                  <c:v>Finland</c:v>
                </c:pt>
                <c:pt idx="2">
                  <c:v>Italy</c:v>
                </c:pt>
                <c:pt idx="3">
                  <c:v>Germany</c:v>
                </c:pt>
                <c:pt idx="4">
                  <c:v>Czech Rep</c:v>
                </c:pt>
                <c:pt idx="5">
                  <c:v>Denmark</c:v>
                </c:pt>
                <c:pt idx="6">
                  <c:v>Sweden</c:v>
                </c:pt>
                <c:pt idx="7">
                  <c:v>France</c:v>
                </c:pt>
                <c:pt idx="8">
                  <c:v>Poland</c:v>
                </c:pt>
                <c:pt idx="9">
                  <c:v>GB</c:v>
                </c:pt>
                <c:pt idx="10">
                  <c:v>Ireland</c:v>
                </c:pt>
                <c:pt idx="11">
                  <c:v>Spain</c:v>
                </c:pt>
                <c:pt idx="12">
                  <c:v>Netherlands</c:v>
                </c:pt>
                <c:pt idx="14">
                  <c:v>Turkey</c:v>
                </c:pt>
                <c:pt idx="15">
                  <c:v>Russia</c:v>
                </c:pt>
              </c:strCache>
            </c:strRef>
          </c:cat>
          <c:val>
            <c:numRef>
              <c:f>Chart!$E$6:$E$21</c:f>
              <c:numCache>
                <c:formatCode>0.00%</c:formatCode>
                <c:ptCount val="16"/>
                <c:pt idx="0">
                  <c:v>0.19139999999999999</c:v>
                </c:pt>
                <c:pt idx="1">
                  <c:v>0.19220000000000001</c:v>
                </c:pt>
                <c:pt idx="2">
                  <c:v>0.18620000000000042</c:v>
                </c:pt>
                <c:pt idx="3">
                  <c:v>0.17490000000000036</c:v>
                </c:pt>
                <c:pt idx="4">
                  <c:v>0.21250000000000024</c:v>
                </c:pt>
                <c:pt idx="5">
                  <c:v>0.1336</c:v>
                </c:pt>
                <c:pt idx="6">
                  <c:v>0.12120000000000017</c:v>
                </c:pt>
                <c:pt idx="7">
                  <c:v>0.15170000000000036</c:v>
                </c:pt>
                <c:pt idx="8">
                  <c:v>0.18030000000000004</c:v>
                </c:pt>
                <c:pt idx="9">
                  <c:v>0.16270000000000001</c:v>
                </c:pt>
                <c:pt idx="10">
                  <c:v>0.14790000000000036</c:v>
                </c:pt>
                <c:pt idx="11">
                  <c:v>0.14870000000000036</c:v>
                </c:pt>
                <c:pt idx="12">
                  <c:v>0.14780000000000001</c:v>
                </c:pt>
                <c:pt idx="14">
                  <c:v>0.14419999999999999</c:v>
                </c:pt>
                <c:pt idx="15">
                  <c:v>0.20860000000000001</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Hungary</c:v>
                </c:pt>
                <c:pt idx="1">
                  <c:v>Finland</c:v>
                </c:pt>
                <c:pt idx="2">
                  <c:v>Italy</c:v>
                </c:pt>
                <c:pt idx="3">
                  <c:v>Germany</c:v>
                </c:pt>
                <c:pt idx="4">
                  <c:v>Czech Rep</c:v>
                </c:pt>
                <c:pt idx="5">
                  <c:v>Denmark</c:v>
                </c:pt>
                <c:pt idx="6">
                  <c:v>Sweden</c:v>
                </c:pt>
                <c:pt idx="7">
                  <c:v>France</c:v>
                </c:pt>
                <c:pt idx="8">
                  <c:v>Poland</c:v>
                </c:pt>
                <c:pt idx="9">
                  <c:v>GB</c:v>
                </c:pt>
                <c:pt idx="10">
                  <c:v>Ireland</c:v>
                </c:pt>
                <c:pt idx="11">
                  <c:v>Spain</c:v>
                </c:pt>
                <c:pt idx="12">
                  <c:v>Netherlands</c:v>
                </c:pt>
                <c:pt idx="14">
                  <c:v>Turkey</c:v>
                </c:pt>
                <c:pt idx="15">
                  <c:v>Russia</c:v>
                </c:pt>
              </c:strCache>
            </c:strRef>
          </c:cat>
          <c:val>
            <c:numRef>
              <c:f>Chart!$F$6:$F$21</c:f>
              <c:numCache>
                <c:formatCode>0.00%</c:formatCode>
                <c:ptCount val="16"/>
                <c:pt idx="0">
                  <c:v>0.52110000000000001</c:v>
                </c:pt>
                <c:pt idx="1">
                  <c:v>0.60540000000000005</c:v>
                </c:pt>
                <c:pt idx="2">
                  <c:v>0.64840000000000064</c:v>
                </c:pt>
                <c:pt idx="3">
                  <c:v>0.67010000000000181</c:v>
                </c:pt>
                <c:pt idx="4">
                  <c:v>0.68480000000000063</c:v>
                </c:pt>
                <c:pt idx="5">
                  <c:v>0.68820000000000003</c:v>
                </c:pt>
                <c:pt idx="6">
                  <c:v>0.69790000000000063</c:v>
                </c:pt>
                <c:pt idx="7">
                  <c:v>0.69899999999999995</c:v>
                </c:pt>
                <c:pt idx="8">
                  <c:v>0.70040000000000002</c:v>
                </c:pt>
                <c:pt idx="9">
                  <c:v>0.70960000000000145</c:v>
                </c:pt>
                <c:pt idx="10">
                  <c:v>0.71760000000000146</c:v>
                </c:pt>
                <c:pt idx="11">
                  <c:v>0.72030000000000005</c:v>
                </c:pt>
                <c:pt idx="12">
                  <c:v>0.72910000000000064</c:v>
                </c:pt>
                <c:pt idx="14">
                  <c:v>0.59549999999999959</c:v>
                </c:pt>
                <c:pt idx="15">
                  <c:v>0.69230000000000003</c:v>
                </c:pt>
              </c:numCache>
            </c:numRef>
          </c:val>
        </c:ser>
        <c:gapWidth val="50"/>
        <c:overlap val="100"/>
        <c:axId val="125241984"/>
        <c:axId val="125247872"/>
      </c:barChart>
      <c:catAx>
        <c:axId val="125241984"/>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5247872"/>
        <c:crosses val="autoZero"/>
        <c:auto val="1"/>
        <c:lblAlgn val="ctr"/>
        <c:lblOffset val="100"/>
        <c:tickLblSkip val="1"/>
        <c:tickMarkSkip val="1"/>
      </c:catAx>
      <c:valAx>
        <c:axId val="125247872"/>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5241984"/>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charts/slide_17/_rels/chart10.xml.rels><?xml version="1.0" encoding="UTF-8" standalone="yes"?>
<Relationships xmlns="http://schemas.openxmlformats.org/package/2006/relationships"><Relationship Id="rId2" Type="http://schemas.openxmlformats.org/officeDocument/2006/relationships/chartUserShapes" Target="../../drawings/slide_17/drawing9.xml"/><Relationship Id="rId1" Type="http://schemas.openxmlformats.org/officeDocument/2006/relationships/package" Target="../../embeddings/slide_17/Microsoft_Office_Excel_Worksheet10.xlsx"/></Relationships>
</file>

<file path=ppt/charts/slide_17/chart10.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08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Ireland</c:v>
                </c:pt>
                <c:pt idx="1">
                  <c:v>GB</c:v>
                </c:pt>
                <c:pt idx="2">
                  <c:v>Czech Rep</c:v>
                </c:pt>
                <c:pt idx="3">
                  <c:v>Finland</c:v>
                </c:pt>
                <c:pt idx="4">
                  <c:v>Poland</c:v>
                </c:pt>
                <c:pt idx="5">
                  <c:v>Germany</c:v>
                </c:pt>
                <c:pt idx="6">
                  <c:v>Italy</c:v>
                </c:pt>
                <c:pt idx="7">
                  <c:v>France</c:v>
                </c:pt>
                <c:pt idx="8">
                  <c:v>Netherlands</c:v>
                </c:pt>
                <c:pt idx="9">
                  <c:v>Denmark</c:v>
                </c:pt>
                <c:pt idx="10">
                  <c:v>Spain</c:v>
                </c:pt>
                <c:pt idx="11">
                  <c:v>Sweden</c:v>
                </c:pt>
                <c:pt idx="12">
                  <c:v>Hungary</c:v>
                </c:pt>
                <c:pt idx="14">
                  <c:v>Russia</c:v>
                </c:pt>
                <c:pt idx="15">
                  <c:v>Turkey</c:v>
                </c:pt>
              </c:strCache>
            </c:strRef>
          </c:cat>
          <c:val>
            <c:numRef>
              <c:f>Chart!$B$6:$B$21</c:f>
              <c:numCache>
                <c:formatCode>0.00%</c:formatCode>
                <c:ptCount val="16"/>
                <c:pt idx="0">
                  <c:v>1.9400000000000053E-2</c:v>
                </c:pt>
                <c:pt idx="1">
                  <c:v>2.1100000000000001E-2</c:v>
                </c:pt>
                <c:pt idx="2">
                  <c:v>7.6000000000000104E-3</c:v>
                </c:pt>
                <c:pt idx="3">
                  <c:v>2.5100000000000001E-2</c:v>
                </c:pt>
                <c:pt idx="4">
                  <c:v>1.72E-2</c:v>
                </c:pt>
                <c:pt idx="5">
                  <c:v>9.6000000000000026E-3</c:v>
                </c:pt>
                <c:pt idx="6">
                  <c:v>6.8000000000000126E-3</c:v>
                </c:pt>
                <c:pt idx="7">
                  <c:v>1.5900000000000001E-2</c:v>
                </c:pt>
                <c:pt idx="8">
                  <c:v>9.1000000000000004E-3</c:v>
                </c:pt>
                <c:pt idx="9">
                  <c:v>1.3200000000000029E-2</c:v>
                </c:pt>
                <c:pt idx="10">
                  <c:v>6.8000000000000126E-3</c:v>
                </c:pt>
                <c:pt idx="11">
                  <c:v>2.1200000000000042E-2</c:v>
                </c:pt>
                <c:pt idx="12">
                  <c:v>9.1000000000000004E-3</c:v>
                </c:pt>
                <c:pt idx="14">
                  <c:v>1.3200000000000029E-2</c:v>
                </c:pt>
                <c:pt idx="15">
                  <c:v>6.6000000000000034E-3</c:v>
                </c:pt>
              </c:numCache>
            </c:numRef>
          </c:val>
        </c:ser>
        <c:ser>
          <c:idx val="2"/>
          <c:order val="1"/>
          <c:tx>
            <c:strRef>
              <c:f>Chart!$C$5</c:f>
              <c:strCache>
                <c:ptCount val="1"/>
                <c:pt idx="0">
                  <c:v>Second</c:v>
                </c:pt>
              </c:strCache>
            </c:strRef>
          </c:tx>
          <c:spPr>
            <a:solidFill>
              <a:schemeClr val="tx2"/>
            </a:solidFill>
          </c:spPr>
          <c:cat>
            <c:strRef>
              <c:f>Chart!$A$6:$A$21</c:f>
              <c:strCache>
                <c:ptCount val="16"/>
                <c:pt idx="0">
                  <c:v>Ireland</c:v>
                </c:pt>
                <c:pt idx="1">
                  <c:v>GB</c:v>
                </c:pt>
                <c:pt idx="2">
                  <c:v>Czech Rep</c:v>
                </c:pt>
                <c:pt idx="3">
                  <c:v>Finland</c:v>
                </c:pt>
                <c:pt idx="4">
                  <c:v>Poland</c:v>
                </c:pt>
                <c:pt idx="5">
                  <c:v>Germany</c:v>
                </c:pt>
                <c:pt idx="6">
                  <c:v>Italy</c:v>
                </c:pt>
                <c:pt idx="7">
                  <c:v>France</c:v>
                </c:pt>
                <c:pt idx="8">
                  <c:v>Netherlands</c:v>
                </c:pt>
                <c:pt idx="9">
                  <c:v>Denmark</c:v>
                </c:pt>
                <c:pt idx="10">
                  <c:v>Spain</c:v>
                </c:pt>
                <c:pt idx="11">
                  <c:v>Sweden</c:v>
                </c:pt>
                <c:pt idx="12">
                  <c:v>Hungary</c:v>
                </c:pt>
                <c:pt idx="14">
                  <c:v>Russia</c:v>
                </c:pt>
                <c:pt idx="15">
                  <c:v>Turkey</c:v>
                </c:pt>
              </c:strCache>
            </c:strRef>
          </c:cat>
          <c:val>
            <c:numRef>
              <c:f>Chart!$C$6:$C$21</c:f>
              <c:numCache>
                <c:formatCode>0.00%</c:formatCode>
                <c:ptCount val="16"/>
                <c:pt idx="0">
                  <c:v>3.3799999999999997E-2</c:v>
                </c:pt>
                <c:pt idx="1">
                  <c:v>2.7100000000000006E-2</c:v>
                </c:pt>
                <c:pt idx="2">
                  <c:v>1.1100000000000028E-2</c:v>
                </c:pt>
                <c:pt idx="3">
                  <c:v>1.8499999999999999E-2</c:v>
                </c:pt>
                <c:pt idx="4">
                  <c:v>1.7299999999999996E-2</c:v>
                </c:pt>
                <c:pt idx="5">
                  <c:v>1.6299999999999999E-2</c:v>
                </c:pt>
                <c:pt idx="6">
                  <c:v>1.2100000000000001E-2</c:v>
                </c:pt>
                <c:pt idx="7">
                  <c:v>2.2500000000000006E-2</c:v>
                </c:pt>
                <c:pt idx="8">
                  <c:v>2.2400000000000052E-2</c:v>
                </c:pt>
                <c:pt idx="9">
                  <c:v>1.8300000000000021E-2</c:v>
                </c:pt>
                <c:pt idx="10">
                  <c:v>9.3000000000000287E-3</c:v>
                </c:pt>
                <c:pt idx="11">
                  <c:v>1.9800000000000054E-2</c:v>
                </c:pt>
                <c:pt idx="12">
                  <c:v>5.9000000000000146E-3</c:v>
                </c:pt>
                <c:pt idx="14">
                  <c:v>1.8800000000000042E-2</c:v>
                </c:pt>
                <c:pt idx="15">
                  <c:v>9.1000000000000004E-3</c:v>
                </c:pt>
              </c:numCache>
            </c:numRef>
          </c:val>
        </c:ser>
        <c:ser>
          <c:idx val="3"/>
          <c:order val="2"/>
          <c:tx>
            <c:strRef>
              <c:f>Chart!$D$5</c:f>
              <c:strCache>
                <c:ptCount val="1"/>
                <c:pt idx="0">
                  <c:v>Third</c:v>
                </c:pt>
              </c:strCache>
            </c:strRef>
          </c:tx>
          <c:spPr>
            <a:solidFill>
              <a:schemeClr val="bg2"/>
            </a:solidFill>
          </c:spPr>
          <c:cat>
            <c:strRef>
              <c:f>Chart!$A$6:$A$21</c:f>
              <c:strCache>
                <c:ptCount val="16"/>
                <c:pt idx="0">
                  <c:v>Ireland</c:v>
                </c:pt>
                <c:pt idx="1">
                  <c:v>GB</c:v>
                </c:pt>
                <c:pt idx="2">
                  <c:v>Czech Rep</c:v>
                </c:pt>
                <c:pt idx="3">
                  <c:v>Finland</c:v>
                </c:pt>
                <c:pt idx="4">
                  <c:v>Poland</c:v>
                </c:pt>
                <c:pt idx="5">
                  <c:v>Germany</c:v>
                </c:pt>
                <c:pt idx="6">
                  <c:v>Italy</c:v>
                </c:pt>
                <c:pt idx="7">
                  <c:v>France</c:v>
                </c:pt>
                <c:pt idx="8">
                  <c:v>Netherlands</c:v>
                </c:pt>
                <c:pt idx="9">
                  <c:v>Denmark</c:v>
                </c:pt>
                <c:pt idx="10">
                  <c:v>Spain</c:v>
                </c:pt>
                <c:pt idx="11">
                  <c:v>Sweden</c:v>
                </c:pt>
                <c:pt idx="12">
                  <c:v>Hungary</c:v>
                </c:pt>
                <c:pt idx="14">
                  <c:v>Russia</c:v>
                </c:pt>
                <c:pt idx="15">
                  <c:v>Turkey</c:v>
                </c:pt>
              </c:strCache>
            </c:strRef>
          </c:cat>
          <c:val>
            <c:numRef>
              <c:f>Chart!$D$6:$D$21</c:f>
              <c:numCache>
                <c:formatCode>0.00%</c:formatCode>
                <c:ptCount val="16"/>
                <c:pt idx="0">
                  <c:v>4.1700000000000001E-2</c:v>
                </c:pt>
                <c:pt idx="1">
                  <c:v>4.2600000000000013E-2</c:v>
                </c:pt>
                <c:pt idx="2">
                  <c:v>2.7300000000000001E-2</c:v>
                </c:pt>
                <c:pt idx="3">
                  <c:v>4.2600000000000013E-2</c:v>
                </c:pt>
                <c:pt idx="4">
                  <c:v>1.8400000000000041E-2</c:v>
                </c:pt>
                <c:pt idx="5">
                  <c:v>2.4500000000000001E-2</c:v>
                </c:pt>
                <c:pt idx="6">
                  <c:v>1.7600000000000001E-2</c:v>
                </c:pt>
                <c:pt idx="7">
                  <c:v>2.4199999999999989E-2</c:v>
                </c:pt>
                <c:pt idx="8">
                  <c:v>2.2600000000000012E-2</c:v>
                </c:pt>
                <c:pt idx="9">
                  <c:v>2.280000000000006E-2</c:v>
                </c:pt>
                <c:pt idx="10">
                  <c:v>1.5900000000000001E-2</c:v>
                </c:pt>
                <c:pt idx="11">
                  <c:v>3.3399999999999999E-2</c:v>
                </c:pt>
                <c:pt idx="12">
                  <c:v>1.5599999999999998E-2</c:v>
                </c:pt>
                <c:pt idx="14">
                  <c:v>2.6599999999999999E-2</c:v>
                </c:pt>
                <c:pt idx="15">
                  <c:v>1.4700000000000001E-2</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Ireland</c:v>
                </c:pt>
                <c:pt idx="1">
                  <c:v>GB</c:v>
                </c:pt>
                <c:pt idx="2">
                  <c:v>Czech Rep</c:v>
                </c:pt>
                <c:pt idx="3">
                  <c:v>Finland</c:v>
                </c:pt>
                <c:pt idx="4">
                  <c:v>Poland</c:v>
                </c:pt>
                <c:pt idx="5">
                  <c:v>Germany</c:v>
                </c:pt>
                <c:pt idx="6">
                  <c:v>Italy</c:v>
                </c:pt>
                <c:pt idx="7">
                  <c:v>France</c:v>
                </c:pt>
                <c:pt idx="8">
                  <c:v>Netherlands</c:v>
                </c:pt>
                <c:pt idx="9">
                  <c:v>Denmark</c:v>
                </c:pt>
                <c:pt idx="10">
                  <c:v>Spain</c:v>
                </c:pt>
                <c:pt idx="11">
                  <c:v>Sweden</c:v>
                </c:pt>
                <c:pt idx="12">
                  <c:v>Hungary</c:v>
                </c:pt>
                <c:pt idx="14">
                  <c:v>Russia</c:v>
                </c:pt>
                <c:pt idx="15">
                  <c:v>Turkey</c:v>
                </c:pt>
              </c:strCache>
            </c:strRef>
          </c:cat>
          <c:val>
            <c:numRef>
              <c:f>Chart!$E$6:$E$21</c:f>
              <c:numCache>
                <c:formatCode>0.00%</c:formatCode>
                <c:ptCount val="16"/>
                <c:pt idx="0">
                  <c:v>0.13550000000000001</c:v>
                </c:pt>
                <c:pt idx="1">
                  <c:v>0.12989999999999999</c:v>
                </c:pt>
                <c:pt idx="2">
                  <c:v>0.16850000000000001</c:v>
                </c:pt>
                <c:pt idx="3">
                  <c:v>0.1183</c:v>
                </c:pt>
                <c:pt idx="4">
                  <c:v>0.15030000000000004</c:v>
                </c:pt>
                <c:pt idx="5">
                  <c:v>0.14090000000000033</c:v>
                </c:pt>
                <c:pt idx="6">
                  <c:v>0.13990000000000033</c:v>
                </c:pt>
                <c:pt idx="7">
                  <c:v>0.10870000000000019</c:v>
                </c:pt>
                <c:pt idx="8">
                  <c:v>0.10580000000000002</c:v>
                </c:pt>
                <c:pt idx="9">
                  <c:v>8.2000000000000003E-2</c:v>
                </c:pt>
                <c:pt idx="10">
                  <c:v>0.10390000000000002</c:v>
                </c:pt>
                <c:pt idx="11">
                  <c:v>6.0400000000000023E-2</c:v>
                </c:pt>
                <c:pt idx="12">
                  <c:v>9.3400000000000025E-2</c:v>
                </c:pt>
                <c:pt idx="14">
                  <c:v>0.20469999999999999</c:v>
                </c:pt>
                <c:pt idx="15">
                  <c:v>6.6299999999999998E-2</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Ireland</c:v>
                </c:pt>
                <c:pt idx="1">
                  <c:v>GB</c:v>
                </c:pt>
                <c:pt idx="2">
                  <c:v>Czech Rep</c:v>
                </c:pt>
                <c:pt idx="3">
                  <c:v>Finland</c:v>
                </c:pt>
                <c:pt idx="4">
                  <c:v>Poland</c:v>
                </c:pt>
                <c:pt idx="5">
                  <c:v>Germany</c:v>
                </c:pt>
                <c:pt idx="6">
                  <c:v>Italy</c:v>
                </c:pt>
                <c:pt idx="7">
                  <c:v>France</c:v>
                </c:pt>
                <c:pt idx="8">
                  <c:v>Netherlands</c:v>
                </c:pt>
                <c:pt idx="9">
                  <c:v>Denmark</c:v>
                </c:pt>
                <c:pt idx="10">
                  <c:v>Spain</c:v>
                </c:pt>
                <c:pt idx="11">
                  <c:v>Sweden</c:v>
                </c:pt>
                <c:pt idx="12">
                  <c:v>Hungary</c:v>
                </c:pt>
                <c:pt idx="14">
                  <c:v>Russia</c:v>
                </c:pt>
                <c:pt idx="15">
                  <c:v>Turkey</c:v>
                </c:pt>
              </c:strCache>
            </c:strRef>
          </c:cat>
          <c:val>
            <c:numRef>
              <c:f>Chart!$F$6:$F$21</c:f>
              <c:numCache>
                <c:formatCode>0.00%</c:formatCode>
                <c:ptCount val="16"/>
                <c:pt idx="0">
                  <c:v>0.76959999999999995</c:v>
                </c:pt>
                <c:pt idx="1">
                  <c:v>0.77930000000000132</c:v>
                </c:pt>
                <c:pt idx="2">
                  <c:v>0.78549999999999998</c:v>
                </c:pt>
                <c:pt idx="3">
                  <c:v>0.7954</c:v>
                </c:pt>
                <c:pt idx="4">
                  <c:v>0.79679999999999995</c:v>
                </c:pt>
                <c:pt idx="5">
                  <c:v>0.80859999999999999</c:v>
                </c:pt>
                <c:pt idx="6">
                  <c:v>0.82370000000000065</c:v>
                </c:pt>
                <c:pt idx="7">
                  <c:v>0.82870000000000132</c:v>
                </c:pt>
                <c:pt idx="8">
                  <c:v>0.84010000000000062</c:v>
                </c:pt>
                <c:pt idx="9">
                  <c:v>0.8637000000000018</c:v>
                </c:pt>
                <c:pt idx="10">
                  <c:v>0.86410000000000065</c:v>
                </c:pt>
                <c:pt idx="11">
                  <c:v>0.86520000000000064</c:v>
                </c:pt>
                <c:pt idx="12">
                  <c:v>0.87600000000000144</c:v>
                </c:pt>
                <c:pt idx="14">
                  <c:v>0.73670000000000146</c:v>
                </c:pt>
                <c:pt idx="15">
                  <c:v>0.90329999999999999</c:v>
                </c:pt>
              </c:numCache>
            </c:numRef>
          </c:val>
        </c:ser>
        <c:gapWidth val="50"/>
        <c:overlap val="100"/>
        <c:axId val="125517824"/>
        <c:axId val="125519360"/>
      </c:barChart>
      <c:catAx>
        <c:axId val="125517824"/>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5519360"/>
        <c:crosses val="autoZero"/>
        <c:auto val="1"/>
        <c:lblAlgn val="ctr"/>
        <c:lblOffset val="100"/>
        <c:tickLblSkip val="1"/>
        <c:tickMarkSkip val="1"/>
      </c:catAx>
      <c:valAx>
        <c:axId val="125519360"/>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5517824"/>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charts/slide_18/_rels/chart11.xml.rels><?xml version="1.0" encoding="UTF-8" standalone="yes"?>
<Relationships xmlns="http://schemas.openxmlformats.org/package/2006/relationships"><Relationship Id="rId2" Type="http://schemas.openxmlformats.org/officeDocument/2006/relationships/chartUserShapes" Target="../../drawings/slide_18/drawing10.xml"/><Relationship Id="rId1" Type="http://schemas.openxmlformats.org/officeDocument/2006/relationships/package" Target="../../embeddings/slide_18/Microsoft_Office_Excel_Worksheet11.xlsx"/></Relationships>
</file>

<file path=ppt/charts/slide_18/chart11.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08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Italy</c:v>
                </c:pt>
                <c:pt idx="1">
                  <c:v>Poland</c:v>
                </c:pt>
                <c:pt idx="2">
                  <c:v>Czech Rep</c:v>
                </c:pt>
                <c:pt idx="3">
                  <c:v>Germany</c:v>
                </c:pt>
                <c:pt idx="4">
                  <c:v>GB</c:v>
                </c:pt>
                <c:pt idx="5">
                  <c:v>Spain</c:v>
                </c:pt>
                <c:pt idx="6">
                  <c:v>Ireland</c:v>
                </c:pt>
                <c:pt idx="7">
                  <c:v>Netherlands</c:v>
                </c:pt>
                <c:pt idx="8">
                  <c:v>France</c:v>
                </c:pt>
                <c:pt idx="9">
                  <c:v>Denmark</c:v>
                </c:pt>
                <c:pt idx="10">
                  <c:v>Finland</c:v>
                </c:pt>
                <c:pt idx="11">
                  <c:v>Hungary</c:v>
                </c:pt>
                <c:pt idx="12">
                  <c:v>Sweden</c:v>
                </c:pt>
                <c:pt idx="14">
                  <c:v>Russia</c:v>
                </c:pt>
                <c:pt idx="15">
                  <c:v>Turkey</c:v>
                </c:pt>
              </c:strCache>
            </c:strRef>
          </c:cat>
          <c:val>
            <c:numRef>
              <c:f>Chart!$B$6:$B$21</c:f>
              <c:numCache>
                <c:formatCode>0.00%</c:formatCode>
                <c:ptCount val="16"/>
                <c:pt idx="0">
                  <c:v>1.5800000000000043E-2</c:v>
                </c:pt>
                <c:pt idx="1">
                  <c:v>1.8900000000000042E-2</c:v>
                </c:pt>
                <c:pt idx="2">
                  <c:v>1.170000000000004E-2</c:v>
                </c:pt>
                <c:pt idx="3">
                  <c:v>4.6000000000000034E-3</c:v>
                </c:pt>
                <c:pt idx="4">
                  <c:v>7.1000000000000004E-3</c:v>
                </c:pt>
                <c:pt idx="5">
                  <c:v>3.8000000000000052E-3</c:v>
                </c:pt>
                <c:pt idx="6">
                  <c:v>8.4000000000000047E-3</c:v>
                </c:pt>
                <c:pt idx="7">
                  <c:v>8.0000000000000227E-3</c:v>
                </c:pt>
                <c:pt idx="8">
                  <c:v>3.8000000000000052E-3</c:v>
                </c:pt>
                <c:pt idx="9">
                  <c:v>1.0100000000000001E-2</c:v>
                </c:pt>
                <c:pt idx="10">
                  <c:v>5.5000000000000014E-3</c:v>
                </c:pt>
                <c:pt idx="11">
                  <c:v>2.8999999999999998E-3</c:v>
                </c:pt>
                <c:pt idx="12">
                  <c:v>1.2500000000000001E-2</c:v>
                </c:pt>
                <c:pt idx="14">
                  <c:v>3.7000000000000106E-3</c:v>
                </c:pt>
                <c:pt idx="15">
                  <c:v>1.5100000000000021E-2</c:v>
                </c:pt>
              </c:numCache>
            </c:numRef>
          </c:val>
        </c:ser>
        <c:ser>
          <c:idx val="2"/>
          <c:order val="1"/>
          <c:tx>
            <c:strRef>
              <c:f>Chart!$C$5</c:f>
              <c:strCache>
                <c:ptCount val="1"/>
                <c:pt idx="0">
                  <c:v>Second</c:v>
                </c:pt>
              </c:strCache>
            </c:strRef>
          </c:tx>
          <c:spPr>
            <a:solidFill>
              <a:schemeClr val="tx2"/>
            </a:solidFill>
          </c:spPr>
          <c:cat>
            <c:strRef>
              <c:f>Chart!$A$6:$A$21</c:f>
              <c:strCache>
                <c:ptCount val="16"/>
                <c:pt idx="0">
                  <c:v>Italy</c:v>
                </c:pt>
                <c:pt idx="1">
                  <c:v>Poland</c:v>
                </c:pt>
                <c:pt idx="2">
                  <c:v>Czech Rep</c:v>
                </c:pt>
                <c:pt idx="3">
                  <c:v>Germany</c:v>
                </c:pt>
                <c:pt idx="4">
                  <c:v>GB</c:v>
                </c:pt>
                <c:pt idx="5">
                  <c:v>Spain</c:v>
                </c:pt>
                <c:pt idx="6">
                  <c:v>Ireland</c:v>
                </c:pt>
                <c:pt idx="7">
                  <c:v>Netherlands</c:v>
                </c:pt>
                <c:pt idx="8">
                  <c:v>France</c:v>
                </c:pt>
                <c:pt idx="9">
                  <c:v>Denmark</c:v>
                </c:pt>
                <c:pt idx="10">
                  <c:v>Finland</c:v>
                </c:pt>
                <c:pt idx="11">
                  <c:v>Hungary</c:v>
                </c:pt>
                <c:pt idx="12">
                  <c:v>Sweden</c:v>
                </c:pt>
                <c:pt idx="14">
                  <c:v>Russia</c:v>
                </c:pt>
                <c:pt idx="15">
                  <c:v>Turkey</c:v>
                </c:pt>
              </c:strCache>
            </c:strRef>
          </c:cat>
          <c:val>
            <c:numRef>
              <c:f>Chart!$C$6:$C$21</c:f>
              <c:numCache>
                <c:formatCode>0.00%</c:formatCode>
                <c:ptCount val="16"/>
                <c:pt idx="0">
                  <c:v>1.6000000000000021E-2</c:v>
                </c:pt>
                <c:pt idx="1">
                  <c:v>1.1299999999999998E-2</c:v>
                </c:pt>
                <c:pt idx="2">
                  <c:v>3.3000000000000052E-3</c:v>
                </c:pt>
                <c:pt idx="3">
                  <c:v>9.6000000000000026E-3</c:v>
                </c:pt>
                <c:pt idx="4">
                  <c:v>9.0000000000000028E-3</c:v>
                </c:pt>
                <c:pt idx="5">
                  <c:v>1.2100000000000001E-2</c:v>
                </c:pt>
                <c:pt idx="6">
                  <c:v>1.1000000000000031E-3</c:v>
                </c:pt>
                <c:pt idx="7">
                  <c:v>4.5000000000000014E-3</c:v>
                </c:pt>
                <c:pt idx="8">
                  <c:v>5.0000000000000105E-3</c:v>
                </c:pt>
                <c:pt idx="9">
                  <c:v>1.3299999999999998E-2</c:v>
                </c:pt>
                <c:pt idx="10">
                  <c:v>9.0000000000000028E-3</c:v>
                </c:pt>
                <c:pt idx="11">
                  <c:v>1.0800000000000021E-2</c:v>
                </c:pt>
                <c:pt idx="12">
                  <c:v>1.3800000000000038E-2</c:v>
                </c:pt>
                <c:pt idx="14">
                  <c:v>7.0000000000000114E-3</c:v>
                </c:pt>
                <c:pt idx="15">
                  <c:v>7.3000000000000105E-3</c:v>
                </c:pt>
              </c:numCache>
            </c:numRef>
          </c:val>
        </c:ser>
        <c:ser>
          <c:idx val="3"/>
          <c:order val="2"/>
          <c:tx>
            <c:strRef>
              <c:f>Chart!$D$5</c:f>
              <c:strCache>
                <c:ptCount val="1"/>
                <c:pt idx="0">
                  <c:v>Third</c:v>
                </c:pt>
              </c:strCache>
            </c:strRef>
          </c:tx>
          <c:spPr>
            <a:solidFill>
              <a:schemeClr val="bg2"/>
            </a:solidFill>
          </c:spPr>
          <c:cat>
            <c:strRef>
              <c:f>Chart!$A$6:$A$21</c:f>
              <c:strCache>
                <c:ptCount val="16"/>
                <c:pt idx="0">
                  <c:v>Italy</c:v>
                </c:pt>
                <c:pt idx="1">
                  <c:v>Poland</c:v>
                </c:pt>
                <c:pt idx="2">
                  <c:v>Czech Rep</c:v>
                </c:pt>
                <c:pt idx="3">
                  <c:v>Germany</c:v>
                </c:pt>
                <c:pt idx="4">
                  <c:v>GB</c:v>
                </c:pt>
                <c:pt idx="5">
                  <c:v>Spain</c:v>
                </c:pt>
                <c:pt idx="6">
                  <c:v>Ireland</c:v>
                </c:pt>
                <c:pt idx="7">
                  <c:v>Netherlands</c:v>
                </c:pt>
                <c:pt idx="8">
                  <c:v>France</c:v>
                </c:pt>
                <c:pt idx="9">
                  <c:v>Denmark</c:v>
                </c:pt>
                <c:pt idx="10">
                  <c:v>Finland</c:v>
                </c:pt>
                <c:pt idx="11">
                  <c:v>Hungary</c:v>
                </c:pt>
                <c:pt idx="12">
                  <c:v>Sweden</c:v>
                </c:pt>
                <c:pt idx="14">
                  <c:v>Russia</c:v>
                </c:pt>
                <c:pt idx="15">
                  <c:v>Turkey</c:v>
                </c:pt>
              </c:strCache>
            </c:strRef>
          </c:cat>
          <c:val>
            <c:numRef>
              <c:f>Chart!$D$6:$D$21</c:f>
              <c:numCache>
                <c:formatCode>0.00%</c:formatCode>
                <c:ptCount val="16"/>
                <c:pt idx="0">
                  <c:v>3.5400000000000001E-2</c:v>
                </c:pt>
                <c:pt idx="1">
                  <c:v>1.7899999999999999E-2</c:v>
                </c:pt>
                <c:pt idx="2">
                  <c:v>1.0200000000000001E-2</c:v>
                </c:pt>
                <c:pt idx="3">
                  <c:v>1.1299999999999998E-2</c:v>
                </c:pt>
                <c:pt idx="4">
                  <c:v>1.6299999999999999E-2</c:v>
                </c:pt>
                <c:pt idx="5">
                  <c:v>2.1999999999999999E-2</c:v>
                </c:pt>
                <c:pt idx="6">
                  <c:v>1.8800000000000042E-2</c:v>
                </c:pt>
                <c:pt idx="7">
                  <c:v>1.2600000000000005E-2</c:v>
                </c:pt>
                <c:pt idx="8">
                  <c:v>1.2600000000000005E-2</c:v>
                </c:pt>
                <c:pt idx="9">
                  <c:v>2.2500000000000006E-2</c:v>
                </c:pt>
                <c:pt idx="10">
                  <c:v>1.4100000000000001E-2</c:v>
                </c:pt>
                <c:pt idx="11">
                  <c:v>1.0600000000000021E-2</c:v>
                </c:pt>
                <c:pt idx="12">
                  <c:v>2.0799999999999999E-2</c:v>
                </c:pt>
                <c:pt idx="14">
                  <c:v>2.7000000000000059E-2</c:v>
                </c:pt>
                <c:pt idx="15">
                  <c:v>2.0000000000000011E-2</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Italy</c:v>
                </c:pt>
                <c:pt idx="1">
                  <c:v>Poland</c:v>
                </c:pt>
                <c:pt idx="2">
                  <c:v>Czech Rep</c:v>
                </c:pt>
                <c:pt idx="3">
                  <c:v>Germany</c:v>
                </c:pt>
                <c:pt idx="4">
                  <c:v>GB</c:v>
                </c:pt>
                <c:pt idx="5">
                  <c:v>Spain</c:v>
                </c:pt>
                <c:pt idx="6">
                  <c:v>Ireland</c:v>
                </c:pt>
                <c:pt idx="7">
                  <c:v>Netherlands</c:v>
                </c:pt>
                <c:pt idx="8">
                  <c:v>France</c:v>
                </c:pt>
                <c:pt idx="9">
                  <c:v>Denmark</c:v>
                </c:pt>
                <c:pt idx="10">
                  <c:v>Finland</c:v>
                </c:pt>
                <c:pt idx="11">
                  <c:v>Hungary</c:v>
                </c:pt>
                <c:pt idx="12">
                  <c:v>Sweden</c:v>
                </c:pt>
                <c:pt idx="14">
                  <c:v>Russia</c:v>
                </c:pt>
                <c:pt idx="15">
                  <c:v>Turkey</c:v>
                </c:pt>
              </c:strCache>
            </c:strRef>
          </c:cat>
          <c:val>
            <c:numRef>
              <c:f>Chart!$E$6:$E$21</c:f>
              <c:numCache>
                <c:formatCode>0.00%</c:formatCode>
                <c:ptCount val="16"/>
                <c:pt idx="0">
                  <c:v>0.15050000000000024</c:v>
                </c:pt>
                <c:pt idx="1">
                  <c:v>0.15080000000000021</c:v>
                </c:pt>
                <c:pt idx="2">
                  <c:v>0.16689999999999999</c:v>
                </c:pt>
                <c:pt idx="3">
                  <c:v>0.13139999999999999</c:v>
                </c:pt>
                <c:pt idx="4">
                  <c:v>0.11660000000000002</c:v>
                </c:pt>
                <c:pt idx="5">
                  <c:v>0.10820000000000018</c:v>
                </c:pt>
                <c:pt idx="6">
                  <c:v>0.11</c:v>
                </c:pt>
                <c:pt idx="7">
                  <c:v>0.10910000000000017</c:v>
                </c:pt>
                <c:pt idx="8">
                  <c:v>0.10360000000000009</c:v>
                </c:pt>
                <c:pt idx="9">
                  <c:v>7.8900000000000012E-2</c:v>
                </c:pt>
                <c:pt idx="10">
                  <c:v>8.9200000000000043E-2</c:v>
                </c:pt>
                <c:pt idx="11">
                  <c:v>8.4400000000000003E-2</c:v>
                </c:pt>
                <c:pt idx="12">
                  <c:v>5.4100000000000023E-2</c:v>
                </c:pt>
                <c:pt idx="14">
                  <c:v>0.19400000000000001</c:v>
                </c:pt>
                <c:pt idx="15">
                  <c:v>7.4600000000000014E-2</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Italy</c:v>
                </c:pt>
                <c:pt idx="1">
                  <c:v>Poland</c:v>
                </c:pt>
                <c:pt idx="2">
                  <c:v>Czech Rep</c:v>
                </c:pt>
                <c:pt idx="3">
                  <c:v>Germany</c:v>
                </c:pt>
                <c:pt idx="4">
                  <c:v>GB</c:v>
                </c:pt>
                <c:pt idx="5">
                  <c:v>Spain</c:v>
                </c:pt>
                <c:pt idx="6">
                  <c:v>Ireland</c:v>
                </c:pt>
                <c:pt idx="7">
                  <c:v>Netherlands</c:v>
                </c:pt>
                <c:pt idx="8">
                  <c:v>France</c:v>
                </c:pt>
                <c:pt idx="9">
                  <c:v>Denmark</c:v>
                </c:pt>
                <c:pt idx="10">
                  <c:v>Finland</c:v>
                </c:pt>
                <c:pt idx="11">
                  <c:v>Hungary</c:v>
                </c:pt>
                <c:pt idx="12">
                  <c:v>Sweden</c:v>
                </c:pt>
                <c:pt idx="14">
                  <c:v>Russia</c:v>
                </c:pt>
                <c:pt idx="15">
                  <c:v>Turkey</c:v>
                </c:pt>
              </c:strCache>
            </c:strRef>
          </c:cat>
          <c:val>
            <c:numRef>
              <c:f>Chart!$F$6:$F$21</c:f>
              <c:numCache>
                <c:formatCode>0.00%</c:formatCode>
                <c:ptCount val="16"/>
                <c:pt idx="0">
                  <c:v>0.7823</c:v>
                </c:pt>
                <c:pt idx="1">
                  <c:v>0.80110000000000003</c:v>
                </c:pt>
                <c:pt idx="2">
                  <c:v>0.80780000000000063</c:v>
                </c:pt>
                <c:pt idx="3">
                  <c:v>0.84300000000000064</c:v>
                </c:pt>
                <c:pt idx="4">
                  <c:v>0.85100000000000064</c:v>
                </c:pt>
                <c:pt idx="5">
                  <c:v>0.85390000000000132</c:v>
                </c:pt>
                <c:pt idx="6">
                  <c:v>0.86160000000000181</c:v>
                </c:pt>
                <c:pt idx="7">
                  <c:v>0.8657000000000018</c:v>
                </c:pt>
                <c:pt idx="8">
                  <c:v>0.87500000000000144</c:v>
                </c:pt>
                <c:pt idx="9">
                  <c:v>0.87520000000000064</c:v>
                </c:pt>
                <c:pt idx="10">
                  <c:v>0.88219999999999998</c:v>
                </c:pt>
                <c:pt idx="11">
                  <c:v>0.89129999999999998</c:v>
                </c:pt>
                <c:pt idx="12">
                  <c:v>0.89870000000000005</c:v>
                </c:pt>
                <c:pt idx="14">
                  <c:v>0.76830000000000065</c:v>
                </c:pt>
                <c:pt idx="15">
                  <c:v>0.88290000000000002</c:v>
                </c:pt>
              </c:numCache>
            </c:numRef>
          </c:val>
        </c:ser>
        <c:gapWidth val="50"/>
        <c:overlap val="100"/>
        <c:axId val="125674240"/>
        <c:axId val="125675776"/>
      </c:barChart>
      <c:catAx>
        <c:axId val="125674240"/>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5675776"/>
        <c:crosses val="autoZero"/>
        <c:auto val="1"/>
        <c:lblAlgn val="ctr"/>
        <c:lblOffset val="100"/>
        <c:tickLblSkip val="1"/>
        <c:tickMarkSkip val="1"/>
      </c:catAx>
      <c:valAx>
        <c:axId val="125675776"/>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5674240"/>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charts/slide_20/_rels/chart12.xml.rels><?xml version="1.0" encoding="UTF-8" standalone="yes"?>
<Relationships xmlns="http://schemas.openxmlformats.org/package/2006/relationships"><Relationship Id="rId1" Type="http://schemas.openxmlformats.org/officeDocument/2006/relationships/package" Target="../../embeddings/slide_20/Microsoft_Office_Excel_Worksheet12.xlsx"/></Relationships>
</file>

<file path=ppt/charts/slide_20/chart12.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mood / emotions</c:v>
                </c:pt>
                <c:pt idx="2">
                  <c:v>My weight</c:v>
                </c:pt>
                <c:pt idx="3">
                  <c:v>My appearance</c:v>
                </c:pt>
                <c:pt idx="4">
                  <c:v>The amount of sleep I get</c:v>
                </c:pt>
                <c:pt idx="5">
                  <c:v>My stress levels</c:v>
                </c:pt>
                <c:pt idx="6">
                  <c:v>My career progress</c:v>
                </c:pt>
                <c:pt idx="7">
                  <c:v>My personal impact on the environment</c:v>
                </c:pt>
                <c:pt idx="8">
                  <c:v>My alcohol consumption</c:v>
                </c:pt>
                <c:pt idx="9">
                  <c:v>My social media profile</c:v>
                </c:pt>
              </c:strCache>
            </c:strRef>
          </c:cat>
          <c:val>
            <c:numRef>
              <c:f>Chart!$B$6:$K$6</c:f>
              <c:numCache>
                <c:formatCode>0.00%</c:formatCode>
                <c:ptCount val="10"/>
                <c:pt idx="0">
                  <c:v>0.32300000000000056</c:v>
                </c:pt>
                <c:pt idx="1">
                  <c:v>0.11720000000000012</c:v>
                </c:pt>
                <c:pt idx="2">
                  <c:v>0.16489999999999999</c:v>
                </c:pt>
                <c:pt idx="3">
                  <c:v>4.6599999999999996E-2</c:v>
                </c:pt>
                <c:pt idx="4">
                  <c:v>9.0200000000000002E-2</c:v>
                </c:pt>
                <c:pt idx="5">
                  <c:v>0.1013</c:v>
                </c:pt>
                <c:pt idx="6">
                  <c:v>8.4600000000000175E-2</c:v>
                </c:pt>
                <c:pt idx="7">
                  <c:v>2.4199999999999989E-2</c:v>
                </c:pt>
                <c:pt idx="8">
                  <c:v>7.6000000000000078E-3</c:v>
                </c:pt>
                <c:pt idx="9">
                  <c:v>1.1700000000000028E-2</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mood / emotions</c:v>
                </c:pt>
                <c:pt idx="2">
                  <c:v>My weight</c:v>
                </c:pt>
                <c:pt idx="3">
                  <c:v>My appearance</c:v>
                </c:pt>
                <c:pt idx="4">
                  <c:v>The amount of sleep I get</c:v>
                </c:pt>
                <c:pt idx="5">
                  <c:v>My stress levels</c:v>
                </c:pt>
                <c:pt idx="6">
                  <c:v>My career progress</c:v>
                </c:pt>
                <c:pt idx="7">
                  <c:v>My personal impact on the environment</c:v>
                </c:pt>
                <c:pt idx="8">
                  <c:v>My alcohol consumption</c:v>
                </c:pt>
                <c:pt idx="9">
                  <c:v>My social media profile</c:v>
                </c:pt>
              </c:strCache>
            </c:strRef>
          </c:cat>
          <c:val>
            <c:numRef>
              <c:f>Chart!$B$7:$K$7</c:f>
              <c:numCache>
                <c:formatCode>0.00%</c:formatCode>
                <c:ptCount val="10"/>
                <c:pt idx="0">
                  <c:v>0.19620000000000001</c:v>
                </c:pt>
                <c:pt idx="1">
                  <c:v>0.1328</c:v>
                </c:pt>
                <c:pt idx="2">
                  <c:v>0.13890000000000025</c:v>
                </c:pt>
                <c:pt idx="3">
                  <c:v>0.1173</c:v>
                </c:pt>
                <c:pt idx="4">
                  <c:v>0.1188</c:v>
                </c:pt>
                <c:pt idx="5">
                  <c:v>0.11720000000000012</c:v>
                </c:pt>
                <c:pt idx="6">
                  <c:v>0.10890000000000002</c:v>
                </c:pt>
                <c:pt idx="7">
                  <c:v>2.6700000000000002E-2</c:v>
                </c:pt>
                <c:pt idx="8">
                  <c:v>1.1100000000000023E-2</c:v>
                </c:pt>
                <c:pt idx="9">
                  <c:v>3.3000000000000039E-3</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mood / emotions</c:v>
                </c:pt>
                <c:pt idx="2">
                  <c:v>My weight</c:v>
                </c:pt>
                <c:pt idx="3">
                  <c:v>My appearance</c:v>
                </c:pt>
                <c:pt idx="4">
                  <c:v>The amount of sleep I get</c:v>
                </c:pt>
                <c:pt idx="5">
                  <c:v>My stress levels</c:v>
                </c:pt>
                <c:pt idx="6">
                  <c:v>My career progress</c:v>
                </c:pt>
                <c:pt idx="7">
                  <c:v>My personal impact on the environment</c:v>
                </c:pt>
                <c:pt idx="8">
                  <c:v>My alcohol consumption</c:v>
                </c:pt>
                <c:pt idx="9">
                  <c:v>My social media profile</c:v>
                </c:pt>
              </c:strCache>
            </c:strRef>
          </c:cat>
          <c:val>
            <c:numRef>
              <c:f>Chart!$B$8:$K$8</c:f>
              <c:numCache>
                <c:formatCode>0.00%</c:formatCode>
                <c:ptCount val="10"/>
                <c:pt idx="0">
                  <c:v>0.15190000000000031</c:v>
                </c:pt>
                <c:pt idx="1">
                  <c:v>0.13969999999999999</c:v>
                </c:pt>
                <c:pt idx="2">
                  <c:v>0.1024</c:v>
                </c:pt>
                <c:pt idx="3">
                  <c:v>0.15740000000000037</c:v>
                </c:pt>
                <c:pt idx="4">
                  <c:v>0.12720000000000001</c:v>
                </c:pt>
                <c:pt idx="5">
                  <c:v>0.11620000000000009</c:v>
                </c:pt>
                <c:pt idx="6">
                  <c:v>8.7300000000000003E-2</c:v>
                </c:pt>
                <c:pt idx="7">
                  <c:v>5.1800000000000013E-2</c:v>
                </c:pt>
                <c:pt idx="8">
                  <c:v>2.7300000000000001E-2</c:v>
                </c:pt>
                <c:pt idx="9">
                  <c:v>1.0200000000000001E-2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mood / emotions</c:v>
                </c:pt>
                <c:pt idx="2">
                  <c:v>My weight</c:v>
                </c:pt>
                <c:pt idx="3">
                  <c:v>My appearance</c:v>
                </c:pt>
                <c:pt idx="4">
                  <c:v>The amount of sleep I get</c:v>
                </c:pt>
                <c:pt idx="5">
                  <c:v>My stress levels</c:v>
                </c:pt>
                <c:pt idx="6">
                  <c:v>My career progress</c:v>
                </c:pt>
                <c:pt idx="7">
                  <c:v>My personal impact on the environment</c:v>
                </c:pt>
                <c:pt idx="8">
                  <c:v>My alcohol consumption</c:v>
                </c:pt>
                <c:pt idx="9">
                  <c:v>My social media profile</c:v>
                </c:pt>
              </c:strCache>
            </c:strRef>
          </c:cat>
          <c:val>
            <c:numRef>
              <c:f>Chart!$B$9:$K$9</c:f>
              <c:numCache>
                <c:formatCode>0.00%</c:formatCode>
                <c:ptCount val="10"/>
                <c:pt idx="0">
                  <c:v>0.1426</c:v>
                </c:pt>
                <c:pt idx="1">
                  <c:v>0.22289999999999999</c:v>
                </c:pt>
                <c:pt idx="2">
                  <c:v>0.1913</c:v>
                </c:pt>
                <c:pt idx="3">
                  <c:v>0.24480000000000021</c:v>
                </c:pt>
                <c:pt idx="4">
                  <c:v>0.22739999999999999</c:v>
                </c:pt>
                <c:pt idx="5">
                  <c:v>0.20790000000000028</c:v>
                </c:pt>
                <c:pt idx="6">
                  <c:v>0.20820000000000025</c:v>
                </c:pt>
                <c:pt idx="7">
                  <c:v>0.21250000000000024</c:v>
                </c:pt>
                <c:pt idx="8">
                  <c:v>0.16850000000000001</c:v>
                </c:pt>
                <c:pt idx="9">
                  <c:v>0.16689999999999999</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mood / emotions</c:v>
                </c:pt>
                <c:pt idx="2">
                  <c:v>My weight</c:v>
                </c:pt>
                <c:pt idx="3">
                  <c:v>My appearance</c:v>
                </c:pt>
                <c:pt idx="4">
                  <c:v>The amount of sleep I get</c:v>
                </c:pt>
                <c:pt idx="5">
                  <c:v>My stress levels</c:v>
                </c:pt>
                <c:pt idx="6">
                  <c:v>My career progress</c:v>
                </c:pt>
                <c:pt idx="7">
                  <c:v>My personal impact on the environment</c:v>
                </c:pt>
                <c:pt idx="8">
                  <c:v>My alcohol consumption</c:v>
                </c:pt>
                <c:pt idx="9">
                  <c:v>My social media profile</c:v>
                </c:pt>
              </c:strCache>
            </c:strRef>
          </c:cat>
          <c:val>
            <c:numRef>
              <c:f>Chart!$B$10:$K$10</c:f>
              <c:numCache>
                <c:formatCode>0.00%</c:formatCode>
                <c:ptCount val="10"/>
                <c:pt idx="0">
                  <c:v>0.18630000000000024</c:v>
                </c:pt>
                <c:pt idx="1">
                  <c:v>0.38730000000000075</c:v>
                </c:pt>
                <c:pt idx="2">
                  <c:v>0.40250000000000002</c:v>
                </c:pt>
                <c:pt idx="3">
                  <c:v>0.43380000000000063</c:v>
                </c:pt>
                <c:pt idx="4">
                  <c:v>0.43630000000000063</c:v>
                </c:pt>
                <c:pt idx="5">
                  <c:v>0.45740000000000008</c:v>
                </c:pt>
                <c:pt idx="6">
                  <c:v>0.51100000000000001</c:v>
                </c:pt>
                <c:pt idx="7">
                  <c:v>0.68480000000000063</c:v>
                </c:pt>
                <c:pt idx="8">
                  <c:v>0.78549999999999998</c:v>
                </c:pt>
                <c:pt idx="9">
                  <c:v>0.80780000000000063</c:v>
                </c:pt>
              </c:numCache>
            </c:numRef>
          </c:val>
        </c:ser>
        <c:gapWidth val="50"/>
        <c:overlap val="100"/>
        <c:axId val="126941440"/>
        <c:axId val="127049728"/>
      </c:barChart>
      <c:catAx>
        <c:axId val="126941440"/>
        <c:scaling>
          <c:orientation val="maxMin"/>
        </c:scaling>
        <c:axPos val="l"/>
        <c:majorTickMark val="none"/>
        <c:tickLblPos val="nextTo"/>
        <c:txPr>
          <a:bodyPr rot="0" vert="horz"/>
          <a:lstStyle/>
          <a:p>
            <a:pPr>
              <a:defRPr/>
            </a:pPr>
            <a:endParaRPr lang="en-US"/>
          </a:p>
        </c:txPr>
        <c:crossAx val="127049728"/>
        <c:crosses val="autoZero"/>
        <c:auto val="1"/>
        <c:lblAlgn val="ctr"/>
        <c:lblOffset val="100"/>
        <c:tickLblSkip val="1"/>
      </c:catAx>
      <c:valAx>
        <c:axId val="127049728"/>
        <c:scaling>
          <c:orientation val="minMax"/>
          <c:max val="1"/>
        </c:scaling>
        <c:axPos val="t"/>
        <c:numFmt formatCode="0%" sourceLinked="0"/>
        <c:tickLblPos val="nextTo"/>
        <c:crossAx val="126941440"/>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21/_rels/chart13.xml.rels><?xml version="1.0" encoding="UTF-8" standalone="yes"?>
<Relationships xmlns="http://schemas.openxmlformats.org/package/2006/relationships"><Relationship Id="rId1" Type="http://schemas.openxmlformats.org/officeDocument/2006/relationships/package" Target="../../embeddings/slide_21/Microsoft_Office_Excel_Worksheet13.xlsx"/></Relationships>
</file>

<file path=ppt/charts/slide_21/chart13.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weight</c:v>
                </c:pt>
                <c:pt idx="2">
                  <c:v>My mood / emotions</c:v>
                </c:pt>
                <c:pt idx="3">
                  <c:v>The amount of sleep I get</c:v>
                </c:pt>
                <c:pt idx="4">
                  <c:v>My stress levels</c:v>
                </c:pt>
                <c:pt idx="5">
                  <c:v>My career progress</c:v>
                </c:pt>
                <c:pt idx="6">
                  <c:v>My appearance</c:v>
                </c:pt>
                <c:pt idx="7">
                  <c:v>My personal impact on the environment</c:v>
                </c:pt>
                <c:pt idx="8">
                  <c:v>My alcohol consumption</c:v>
                </c:pt>
                <c:pt idx="9">
                  <c:v>My social media profile</c:v>
                </c:pt>
              </c:strCache>
            </c:strRef>
          </c:cat>
          <c:val>
            <c:numRef>
              <c:f>Chart!$B$6:$K$6</c:f>
              <c:numCache>
                <c:formatCode>0.00%</c:formatCode>
                <c:ptCount val="10"/>
                <c:pt idx="0">
                  <c:v>0.15700000000000028</c:v>
                </c:pt>
                <c:pt idx="1">
                  <c:v>0.18670000000000031</c:v>
                </c:pt>
                <c:pt idx="2">
                  <c:v>0.1633</c:v>
                </c:pt>
                <c:pt idx="3">
                  <c:v>0.10929999999999999</c:v>
                </c:pt>
                <c:pt idx="4">
                  <c:v>6.9600000000000023E-2</c:v>
                </c:pt>
                <c:pt idx="5">
                  <c:v>9.2600000000000002E-2</c:v>
                </c:pt>
                <c:pt idx="6">
                  <c:v>3.49E-2</c:v>
                </c:pt>
                <c:pt idx="7">
                  <c:v>5.6000000000000001E-2</c:v>
                </c:pt>
                <c:pt idx="8">
                  <c:v>1.3200000000000022E-2</c:v>
                </c:pt>
                <c:pt idx="9">
                  <c:v>1.0100000000000001E-2</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weight</c:v>
                </c:pt>
                <c:pt idx="2">
                  <c:v>My mood / emotions</c:v>
                </c:pt>
                <c:pt idx="3">
                  <c:v>The amount of sleep I get</c:v>
                </c:pt>
                <c:pt idx="4">
                  <c:v>My stress levels</c:v>
                </c:pt>
                <c:pt idx="5">
                  <c:v>My career progress</c:v>
                </c:pt>
                <c:pt idx="6">
                  <c:v>My appearance</c:v>
                </c:pt>
                <c:pt idx="7">
                  <c:v>My personal impact on the environment</c:v>
                </c:pt>
                <c:pt idx="8">
                  <c:v>My alcohol consumption</c:v>
                </c:pt>
                <c:pt idx="9">
                  <c:v>My social media profile</c:v>
                </c:pt>
              </c:strCache>
            </c:strRef>
          </c:cat>
          <c:val>
            <c:numRef>
              <c:f>Chart!$B$7:$K$7</c:f>
              <c:numCache>
                <c:formatCode>0.00%</c:formatCode>
                <c:ptCount val="10"/>
                <c:pt idx="0">
                  <c:v>0.15390000000000031</c:v>
                </c:pt>
                <c:pt idx="1">
                  <c:v>0.14870000000000028</c:v>
                </c:pt>
                <c:pt idx="2">
                  <c:v>0.12130000000000002</c:v>
                </c:pt>
                <c:pt idx="3">
                  <c:v>0.14860000000000001</c:v>
                </c:pt>
                <c:pt idx="4">
                  <c:v>9.240000000000001E-2</c:v>
                </c:pt>
                <c:pt idx="5">
                  <c:v>8.7900000000000006E-2</c:v>
                </c:pt>
                <c:pt idx="6">
                  <c:v>6.3899999999999998E-2</c:v>
                </c:pt>
                <c:pt idx="7">
                  <c:v>4.4500000000000033E-2</c:v>
                </c:pt>
                <c:pt idx="8">
                  <c:v>1.8300000000000021E-2</c:v>
                </c:pt>
                <c:pt idx="9">
                  <c:v>1.3299999999999998E-2</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weight</c:v>
                </c:pt>
                <c:pt idx="2">
                  <c:v>My mood / emotions</c:v>
                </c:pt>
                <c:pt idx="3">
                  <c:v>The amount of sleep I get</c:v>
                </c:pt>
                <c:pt idx="4">
                  <c:v>My stress levels</c:v>
                </c:pt>
                <c:pt idx="5">
                  <c:v>My career progress</c:v>
                </c:pt>
                <c:pt idx="6">
                  <c:v>My appearance</c:v>
                </c:pt>
                <c:pt idx="7">
                  <c:v>My personal impact on the environment</c:v>
                </c:pt>
                <c:pt idx="8">
                  <c:v>My alcohol consumption</c:v>
                </c:pt>
                <c:pt idx="9">
                  <c:v>My social media profile</c:v>
                </c:pt>
              </c:strCache>
            </c:strRef>
          </c:cat>
          <c:val>
            <c:numRef>
              <c:f>Chart!$B$8:$K$8</c:f>
              <c:numCache>
                <c:formatCode>0.00%</c:formatCode>
                <c:ptCount val="10"/>
                <c:pt idx="0">
                  <c:v>0.15330000000000021</c:v>
                </c:pt>
                <c:pt idx="1">
                  <c:v>0.11660000000000002</c:v>
                </c:pt>
                <c:pt idx="2">
                  <c:v>0.14610000000000001</c:v>
                </c:pt>
                <c:pt idx="3">
                  <c:v>8.72E-2</c:v>
                </c:pt>
                <c:pt idx="4">
                  <c:v>9.1000000000000025E-2</c:v>
                </c:pt>
                <c:pt idx="5">
                  <c:v>9.3100000000000155E-2</c:v>
                </c:pt>
                <c:pt idx="6">
                  <c:v>8.2300000000000012E-2</c:v>
                </c:pt>
                <c:pt idx="7">
                  <c:v>7.770000000000013E-2</c:v>
                </c:pt>
                <c:pt idx="8">
                  <c:v>2.2800000000000046E-2</c:v>
                </c:pt>
                <c:pt idx="9">
                  <c:v>2.2500000000000006E-2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weight</c:v>
                </c:pt>
                <c:pt idx="2">
                  <c:v>My mood / emotions</c:v>
                </c:pt>
                <c:pt idx="3">
                  <c:v>The amount of sleep I get</c:v>
                </c:pt>
                <c:pt idx="4">
                  <c:v>My stress levels</c:v>
                </c:pt>
                <c:pt idx="5">
                  <c:v>My career progress</c:v>
                </c:pt>
                <c:pt idx="6">
                  <c:v>My appearance</c:v>
                </c:pt>
                <c:pt idx="7">
                  <c:v>My personal impact on the environment</c:v>
                </c:pt>
                <c:pt idx="8">
                  <c:v>My alcohol consumption</c:v>
                </c:pt>
                <c:pt idx="9">
                  <c:v>My social media profile</c:v>
                </c:pt>
              </c:strCache>
            </c:strRef>
          </c:cat>
          <c:val>
            <c:numRef>
              <c:f>Chart!$B$9:$K$9</c:f>
              <c:numCache>
                <c:formatCode>0.00%</c:formatCode>
                <c:ptCount val="10"/>
                <c:pt idx="0">
                  <c:v>0.1348</c:v>
                </c:pt>
                <c:pt idx="1">
                  <c:v>0.11820000000000012</c:v>
                </c:pt>
                <c:pt idx="2">
                  <c:v>0.13930000000000001</c:v>
                </c:pt>
                <c:pt idx="3">
                  <c:v>0.14530000000000001</c:v>
                </c:pt>
                <c:pt idx="4">
                  <c:v>0.12770000000000001</c:v>
                </c:pt>
                <c:pt idx="5">
                  <c:v>0.10639999999999998</c:v>
                </c:pt>
                <c:pt idx="6">
                  <c:v>0.14960000000000001</c:v>
                </c:pt>
                <c:pt idx="7">
                  <c:v>0.1336</c:v>
                </c:pt>
                <c:pt idx="8">
                  <c:v>8.2000000000000003E-2</c:v>
                </c:pt>
                <c:pt idx="9">
                  <c:v>7.8900000000000012E-2</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weight</c:v>
                </c:pt>
                <c:pt idx="2">
                  <c:v>My mood / emotions</c:v>
                </c:pt>
                <c:pt idx="3">
                  <c:v>The amount of sleep I get</c:v>
                </c:pt>
                <c:pt idx="4">
                  <c:v>My stress levels</c:v>
                </c:pt>
                <c:pt idx="5">
                  <c:v>My career progress</c:v>
                </c:pt>
                <c:pt idx="6">
                  <c:v>My appearance</c:v>
                </c:pt>
                <c:pt idx="7">
                  <c:v>My personal impact on the environment</c:v>
                </c:pt>
                <c:pt idx="8">
                  <c:v>My alcohol consumption</c:v>
                </c:pt>
                <c:pt idx="9">
                  <c:v>My social media profile</c:v>
                </c:pt>
              </c:strCache>
            </c:strRef>
          </c:cat>
          <c:val>
            <c:numRef>
              <c:f>Chart!$B$10:$K$10</c:f>
              <c:numCache>
                <c:formatCode>0.00%</c:formatCode>
                <c:ptCount val="10"/>
                <c:pt idx="0">
                  <c:v>0.40100000000000002</c:v>
                </c:pt>
                <c:pt idx="1">
                  <c:v>0.42980000000000063</c:v>
                </c:pt>
                <c:pt idx="2">
                  <c:v>0.43010000000000032</c:v>
                </c:pt>
                <c:pt idx="3">
                  <c:v>0.50970000000000004</c:v>
                </c:pt>
                <c:pt idx="4">
                  <c:v>0.61939999999999995</c:v>
                </c:pt>
                <c:pt idx="5">
                  <c:v>0.62010000000000065</c:v>
                </c:pt>
                <c:pt idx="6">
                  <c:v>0.66930000000000112</c:v>
                </c:pt>
                <c:pt idx="7">
                  <c:v>0.68820000000000003</c:v>
                </c:pt>
                <c:pt idx="8">
                  <c:v>0.86370000000000124</c:v>
                </c:pt>
                <c:pt idx="9">
                  <c:v>0.87520000000000064</c:v>
                </c:pt>
              </c:numCache>
            </c:numRef>
          </c:val>
        </c:ser>
        <c:gapWidth val="50"/>
        <c:overlap val="100"/>
        <c:axId val="127167872"/>
        <c:axId val="127194240"/>
      </c:barChart>
      <c:catAx>
        <c:axId val="127167872"/>
        <c:scaling>
          <c:orientation val="maxMin"/>
        </c:scaling>
        <c:axPos val="l"/>
        <c:majorTickMark val="none"/>
        <c:tickLblPos val="nextTo"/>
        <c:txPr>
          <a:bodyPr rot="0" vert="horz"/>
          <a:lstStyle/>
          <a:p>
            <a:pPr>
              <a:defRPr/>
            </a:pPr>
            <a:endParaRPr lang="en-US"/>
          </a:p>
        </c:txPr>
        <c:crossAx val="127194240"/>
        <c:crosses val="autoZero"/>
        <c:auto val="1"/>
        <c:lblAlgn val="ctr"/>
        <c:lblOffset val="100"/>
        <c:tickLblSkip val="1"/>
      </c:catAx>
      <c:valAx>
        <c:axId val="127194240"/>
        <c:scaling>
          <c:orientation val="minMax"/>
          <c:max val="1"/>
        </c:scaling>
        <c:axPos val="t"/>
        <c:numFmt formatCode="0%" sourceLinked="0"/>
        <c:tickLblPos val="nextTo"/>
        <c:crossAx val="127167872"/>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22/_rels/chart14.xml.rels><?xml version="1.0" encoding="UTF-8" standalone="yes"?>
<Relationships xmlns="http://schemas.openxmlformats.org/package/2006/relationships"><Relationship Id="rId1" Type="http://schemas.openxmlformats.org/officeDocument/2006/relationships/package" Target="../../embeddings/slide_22/Microsoft_Office_Excel_Worksheet14.xlsx"/></Relationships>
</file>

<file path=ppt/charts/slide_22/chart14.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weight</c:v>
                </c:pt>
                <c:pt idx="2">
                  <c:v>The amount of sleep I get</c:v>
                </c:pt>
                <c:pt idx="3">
                  <c:v>My mood / emotions</c:v>
                </c:pt>
                <c:pt idx="4">
                  <c:v>My stress levels</c:v>
                </c:pt>
                <c:pt idx="5">
                  <c:v>My personal impact on the environment</c:v>
                </c:pt>
                <c:pt idx="6">
                  <c:v>My appearance</c:v>
                </c:pt>
                <c:pt idx="7">
                  <c:v>My career progress</c:v>
                </c:pt>
                <c:pt idx="8">
                  <c:v>My alcohol consumption</c:v>
                </c:pt>
                <c:pt idx="9">
                  <c:v>My social media profile</c:v>
                </c:pt>
              </c:strCache>
            </c:strRef>
          </c:cat>
          <c:val>
            <c:numRef>
              <c:f>Chart!$B$6:$K$6</c:f>
              <c:numCache>
                <c:formatCode>0.00%</c:formatCode>
                <c:ptCount val="10"/>
                <c:pt idx="0">
                  <c:v>0.25850000000000001</c:v>
                </c:pt>
                <c:pt idx="1">
                  <c:v>0.23100000000000001</c:v>
                </c:pt>
                <c:pt idx="2">
                  <c:v>0.1178</c:v>
                </c:pt>
                <c:pt idx="3">
                  <c:v>0.1118</c:v>
                </c:pt>
                <c:pt idx="4">
                  <c:v>6.9400000000000114E-2</c:v>
                </c:pt>
                <c:pt idx="5">
                  <c:v>4.3400000000000001E-2</c:v>
                </c:pt>
                <c:pt idx="6">
                  <c:v>2.3800000000000002E-2</c:v>
                </c:pt>
                <c:pt idx="7">
                  <c:v>5.7800000000000087E-2</c:v>
                </c:pt>
                <c:pt idx="8">
                  <c:v>2.5100000000000001E-2</c:v>
                </c:pt>
                <c:pt idx="9">
                  <c:v>5.5000000000000014E-3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weight</c:v>
                </c:pt>
                <c:pt idx="2">
                  <c:v>The amount of sleep I get</c:v>
                </c:pt>
                <c:pt idx="3">
                  <c:v>My mood / emotions</c:v>
                </c:pt>
                <c:pt idx="4">
                  <c:v>My stress levels</c:v>
                </c:pt>
                <c:pt idx="5">
                  <c:v>My personal impact on the environment</c:v>
                </c:pt>
                <c:pt idx="6">
                  <c:v>My appearance</c:v>
                </c:pt>
                <c:pt idx="7">
                  <c:v>My career progress</c:v>
                </c:pt>
                <c:pt idx="8">
                  <c:v>My alcohol consumption</c:v>
                </c:pt>
                <c:pt idx="9">
                  <c:v>My social media profile</c:v>
                </c:pt>
              </c:strCache>
            </c:strRef>
          </c:cat>
          <c:val>
            <c:numRef>
              <c:f>Chart!$B$7:$K$7</c:f>
              <c:numCache>
                <c:formatCode>0.00%</c:formatCode>
                <c:ptCount val="10"/>
                <c:pt idx="0">
                  <c:v>0.16309999999999999</c:v>
                </c:pt>
                <c:pt idx="1">
                  <c:v>0.13900000000000001</c:v>
                </c:pt>
                <c:pt idx="2">
                  <c:v>0.1366</c:v>
                </c:pt>
                <c:pt idx="3">
                  <c:v>0.1321</c:v>
                </c:pt>
                <c:pt idx="4">
                  <c:v>0.10260000000000002</c:v>
                </c:pt>
                <c:pt idx="5">
                  <c:v>8.1800000000000025E-2</c:v>
                </c:pt>
                <c:pt idx="6">
                  <c:v>6.6699999999999995E-2</c:v>
                </c:pt>
                <c:pt idx="7">
                  <c:v>9.4700000000000048E-2</c:v>
                </c:pt>
                <c:pt idx="8">
                  <c:v>1.8499999999999999E-2</c:v>
                </c:pt>
                <c:pt idx="9">
                  <c:v>9.0000000000000028E-3</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weight</c:v>
                </c:pt>
                <c:pt idx="2">
                  <c:v>The amount of sleep I get</c:v>
                </c:pt>
                <c:pt idx="3">
                  <c:v>My mood / emotions</c:v>
                </c:pt>
                <c:pt idx="4">
                  <c:v>My stress levels</c:v>
                </c:pt>
                <c:pt idx="5">
                  <c:v>My personal impact on the environment</c:v>
                </c:pt>
                <c:pt idx="6">
                  <c:v>My appearance</c:v>
                </c:pt>
                <c:pt idx="7">
                  <c:v>My career progress</c:v>
                </c:pt>
                <c:pt idx="8">
                  <c:v>My alcohol consumption</c:v>
                </c:pt>
                <c:pt idx="9">
                  <c:v>My social media profile</c:v>
                </c:pt>
              </c:strCache>
            </c:strRef>
          </c:cat>
          <c:val>
            <c:numRef>
              <c:f>Chart!$B$8:$K$8</c:f>
              <c:numCache>
                <c:formatCode>0.00%</c:formatCode>
                <c:ptCount val="10"/>
                <c:pt idx="0">
                  <c:v>0.14280000000000001</c:v>
                </c:pt>
                <c:pt idx="1">
                  <c:v>0.11660000000000002</c:v>
                </c:pt>
                <c:pt idx="2">
                  <c:v>0.16120000000000001</c:v>
                </c:pt>
                <c:pt idx="3">
                  <c:v>0.1283</c:v>
                </c:pt>
                <c:pt idx="4">
                  <c:v>9.2700000000000005E-2</c:v>
                </c:pt>
                <c:pt idx="5">
                  <c:v>7.7200000000000019E-2</c:v>
                </c:pt>
                <c:pt idx="6">
                  <c:v>9.7100000000000006E-2</c:v>
                </c:pt>
                <c:pt idx="7">
                  <c:v>7.1499999999999994E-2</c:v>
                </c:pt>
                <c:pt idx="8">
                  <c:v>4.2600000000000013E-2</c:v>
                </c:pt>
                <c:pt idx="9">
                  <c:v>1.4100000000000001E-2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weight</c:v>
                </c:pt>
                <c:pt idx="2">
                  <c:v>The amount of sleep I get</c:v>
                </c:pt>
                <c:pt idx="3">
                  <c:v>My mood / emotions</c:v>
                </c:pt>
                <c:pt idx="4">
                  <c:v>My stress levels</c:v>
                </c:pt>
                <c:pt idx="5">
                  <c:v>My personal impact on the environment</c:v>
                </c:pt>
                <c:pt idx="6">
                  <c:v>My appearance</c:v>
                </c:pt>
                <c:pt idx="7">
                  <c:v>My career progress</c:v>
                </c:pt>
                <c:pt idx="8">
                  <c:v>My alcohol consumption</c:v>
                </c:pt>
                <c:pt idx="9">
                  <c:v>My social media profile</c:v>
                </c:pt>
              </c:strCache>
            </c:strRef>
          </c:cat>
          <c:val>
            <c:numRef>
              <c:f>Chart!$B$9:$K$9</c:f>
              <c:numCache>
                <c:formatCode>0.00%</c:formatCode>
                <c:ptCount val="10"/>
                <c:pt idx="0">
                  <c:v>0.13930000000000001</c:v>
                </c:pt>
                <c:pt idx="1">
                  <c:v>0.13200000000000001</c:v>
                </c:pt>
                <c:pt idx="2">
                  <c:v>0.16839999999999999</c:v>
                </c:pt>
                <c:pt idx="3">
                  <c:v>0.20130000000000001</c:v>
                </c:pt>
                <c:pt idx="4">
                  <c:v>0.19040000000000001</c:v>
                </c:pt>
                <c:pt idx="5">
                  <c:v>0.19220000000000001</c:v>
                </c:pt>
                <c:pt idx="6">
                  <c:v>0.17590000000000028</c:v>
                </c:pt>
                <c:pt idx="7">
                  <c:v>0.10670000000000013</c:v>
                </c:pt>
                <c:pt idx="8">
                  <c:v>0.1183</c:v>
                </c:pt>
                <c:pt idx="9">
                  <c:v>8.9200000000000043E-2</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weight</c:v>
                </c:pt>
                <c:pt idx="2">
                  <c:v>The amount of sleep I get</c:v>
                </c:pt>
                <c:pt idx="3">
                  <c:v>My mood / emotions</c:v>
                </c:pt>
                <c:pt idx="4">
                  <c:v>My stress levels</c:v>
                </c:pt>
                <c:pt idx="5">
                  <c:v>My personal impact on the environment</c:v>
                </c:pt>
                <c:pt idx="6">
                  <c:v>My appearance</c:v>
                </c:pt>
                <c:pt idx="7">
                  <c:v>My career progress</c:v>
                </c:pt>
                <c:pt idx="8">
                  <c:v>My alcohol consumption</c:v>
                </c:pt>
                <c:pt idx="9">
                  <c:v>My social media profile</c:v>
                </c:pt>
              </c:strCache>
            </c:strRef>
          </c:cat>
          <c:val>
            <c:numRef>
              <c:f>Chart!$B$10:$K$10</c:f>
              <c:numCache>
                <c:formatCode>0.00%</c:formatCode>
                <c:ptCount val="10"/>
                <c:pt idx="0">
                  <c:v>0.29630000000000056</c:v>
                </c:pt>
                <c:pt idx="1">
                  <c:v>0.38140000000000063</c:v>
                </c:pt>
                <c:pt idx="2">
                  <c:v>0.41590000000000032</c:v>
                </c:pt>
                <c:pt idx="3">
                  <c:v>0.42650000000000032</c:v>
                </c:pt>
                <c:pt idx="4">
                  <c:v>0.54490000000000005</c:v>
                </c:pt>
                <c:pt idx="5">
                  <c:v>0.60540000000000005</c:v>
                </c:pt>
                <c:pt idx="6">
                  <c:v>0.63649999999999995</c:v>
                </c:pt>
                <c:pt idx="7">
                  <c:v>0.66940000000000099</c:v>
                </c:pt>
                <c:pt idx="8">
                  <c:v>0.7954</c:v>
                </c:pt>
                <c:pt idx="9">
                  <c:v>0.88219999999999998</c:v>
                </c:pt>
              </c:numCache>
            </c:numRef>
          </c:val>
        </c:ser>
        <c:gapWidth val="50"/>
        <c:overlap val="100"/>
        <c:axId val="127406848"/>
        <c:axId val="127408384"/>
      </c:barChart>
      <c:catAx>
        <c:axId val="127406848"/>
        <c:scaling>
          <c:orientation val="maxMin"/>
        </c:scaling>
        <c:axPos val="l"/>
        <c:majorTickMark val="none"/>
        <c:tickLblPos val="nextTo"/>
        <c:txPr>
          <a:bodyPr rot="0" vert="horz"/>
          <a:lstStyle/>
          <a:p>
            <a:pPr>
              <a:defRPr/>
            </a:pPr>
            <a:endParaRPr lang="en-US"/>
          </a:p>
        </c:txPr>
        <c:crossAx val="127408384"/>
        <c:crosses val="autoZero"/>
        <c:auto val="1"/>
        <c:lblAlgn val="ctr"/>
        <c:lblOffset val="100"/>
        <c:tickLblSkip val="1"/>
      </c:catAx>
      <c:valAx>
        <c:axId val="127408384"/>
        <c:scaling>
          <c:orientation val="minMax"/>
          <c:max val="1"/>
        </c:scaling>
        <c:axPos val="t"/>
        <c:numFmt formatCode="0%" sourceLinked="0"/>
        <c:tickLblPos val="nextTo"/>
        <c:crossAx val="127406848"/>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23/_rels/chart15.xml.rels><?xml version="1.0" encoding="UTF-8" standalone="yes"?>
<Relationships xmlns="http://schemas.openxmlformats.org/package/2006/relationships"><Relationship Id="rId1" Type="http://schemas.openxmlformats.org/officeDocument/2006/relationships/package" Target="../../embeddings/slide_23/Microsoft_Office_Excel_Worksheet15.xlsx"/></Relationships>
</file>

<file path=ppt/charts/slide_23/chart15.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weight</c:v>
                </c:pt>
                <c:pt idx="2">
                  <c:v>My mood / emotions</c:v>
                </c:pt>
                <c:pt idx="3">
                  <c:v>The amount of sleep I get</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Chart!$B$6:$K$6</c:f>
              <c:numCache>
                <c:formatCode>0.00%</c:formatCode>
                <c:ptCount val="10"/>
                <c:pt idx="0">
                  <c:v>0.20039999999999999</c:v>
                </c:pt>
                <c:pt idx="1">
                  <c:v>0.18750000000000028</c:v>
                </c:pt>
                <c:pt idx="2">
                  <c:v>8.3200000000000024E-2</c:v>
                </c:pt>
                <c:pt idx="3">
                  <c:v>0.1326</c:v>
                </c:pt>
                <c:pt idx="4">
                  <c:v>7.3800000000000004E-2</c:v>
                </c:pt>
                <c:pt idx="5">
                  <c:v>0.1158</c:v>
                </c:pt>
                <c:pt idx="6">
                  <c:v>9.0800000000000006E-2</c:v>
                </c:pt>
                <c:pt idx="7">
                  <c:v>4.3000000000000003E-2</c:v>
                </c:pt>
                <c:pt idx="8">
                  <c:v>1.5900000000000001E-2</c:v>
                </c:pt>
                <c:pt idx="9">
                  <c:v>3.8000000000000039E-3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weight</c:v>
                </c:pt>
                <c:pt idx="2">
                  <c:v>My mood / emotions</c:v>
                </c:pt>
                <c:pt idx="3">
                  <c:v>The amount of sleep I get</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Chart!$B$7:$K$7</c:f>
              <c:numCache>
                <c:formatCode>0.00%</c:formatCode>
                <c:ptCount val="10"/>
                <c:pt idx="0">
                  <c:v>0.15900000000000028</c:v>
                </c:pt>
                <c:pt idx="1">
                  <c:v>0.15060000000000001</c:v>
                </c:pt>
                <c:pt idx="2">
                  <c:v>0.1258</c:v>
                </c:pt>
                <c:pt idx="3">
                  <c:v>0.12790000000000001</c:v>
                </c:pt>
                <c:pt idx="4">
                  <c:v>0.1258</c:v>
                </c:pt>
                <c:pt idx="5">
                  <c:v>0.10760000000000013</c:v>
                </c:pt>
                <c:pt idx="6">
                  <c:v>7.8400000000000011E-2</c:v>
                </c:pt>
                <c:pt idx="7">
                  <c:v>4.4100000000000014E-2</c:v>
                </c:pt>
                <c:pt idx="8">
                  <c:v>2.2500000000000006E-2</c:v>
                </c:pt>
                <c:pt idx="9">
                  <c:v>5.0000000000000079E-3</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weight</c:v>
                </c:pt>
                <c:pt idx="2">
                  <c:v>My mood / emotions</c:v>
                </c:pt>
                <c:pt idx="3">
                  <c:v>The amount of sleep I get</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Chart!$B$8:$K$8</c:f>
              <c:numCache>
                <c:formatCode>0.00%</c:formatCode>
                <c:ptCount val="10"/>
                <c:pt idx="0">
                  <c:v>0.13600000000000001</c:v>
                </c:pt>
                <c:pt idx="1">
                  <c:v>0.10690000000000002</c:v>
                </c:pt>
                <c:pt idx="2">
                  <c:v>0.14630000000000001</c:v>
                </c:pt>
                <c:pt idx="3">
                  <c:v>0.1298</c:v>
                </c:pt>
                <c:pt idx="4">
                  <c:v>0.1391</c:v>
                </c:pt>
                <c:pt idx="5">
                  <c:v>0.10510000000000012</c:v>
                </c:pt>
                <c:pt idx="6">
                  <c:v>8.4600000000000175E-2</c:v>
                </c:pt>
                <c:pt idx="7">
                  <c:v>6.2100000000000023E-2</c:v>
                </c:pt>
                <c:pt idx="8">
                  <c:v>2.4199999999999989E-2</c:v>
                </c:pt>
                <c:pt idx="9">
                  <c:v>1.2600000000000005E-2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weight</c:v>
                </c:pt>
                <c:pt idx="2">
                  <c:v>My mood / emotions</c:v>
                </c:pt>
                <c:pt idx="3">
                  <c:v>The amount of sleep I get</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Chart!$B$9:$K$9</c:f>
              <c:numCache>
                <c:formatCode>0.00%</c:formatCode>
                <c:ptCount val="10"/>
                <c:pt idx="0">
                  <c:v>0.14510000000000001</c:v>
                </c:pt>
                <c:pt idx="1">
                  <c:v>0.14650000000000021</c:v>
                </c:pt>
                <c:pt idx="2">
                  <c:v>0.20870000000000025</c:v>
                </c:pt>
                <c:pt idx="3">
                  <c:v>0.15770000000000031</c:v>
                </c:pt>
                <c:pt idx="4">
                  <c:v>0.17820000000000025</c:v>
                </c:pt>
                <c:pt idx="5">
                  <c:v>0.14980000000000004</c:v>
                </c:pt>
                <c:pt idx="6">
                  <c:v>0.13120000000000001</c:v>
                </c:pt>
                <c:pt idx="7">
                  <c:v>0.15170000000000028</c:v>
                </c:pt>
                <c:pt idx="8">
                  <c:v>0.10870000000000014</c:v>
                </c:pt>
                <c:pt idx="9">
                  <c:v>0.10360000000000009</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weight</c:v>
                </c:pt>
                <c:pt idx="2">
                  <c:v>My mood / emotions</c:v>
                </c:pt>
                <c:pt idx="3">
                  <c:v>The amount of sleep I get</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Chart!$B$10:$K$10</c:f>
              <c:numCache>
                <c:formatCode>0.00%</c:formatCode>
                <c:ptCount val="10"/>
                <c:pt idx="0">
                  <c:v>0.35960000000000031</c:v>
                </c:pt>
                <c:pt idx="1">
                  <c:v>0.40860000000000002</c:v>
                </c:pt>
                <c:pt idx="2">
                  <c:v>0.4360000000000005</c:v>
                </c:pt>
                <c:pt idx="3">
                  <c:v>0.45200000000000001</c:v>
                </c:pt>
                <c:pt idx="4">
                  <c:v>0.48310000000000008</c:v>
                </c:pt>
                <c:pt idx="5">
                  <c:v>0.52159999999999951</c:v>
                </c:pt>
                <c:pt idx="6">
                  <c:v>0.61510000000000065</c:v>
                </c:pt>
                <c:pt idx="7">
                  <c:v>0.69899999999999995</c:v>
                </c:pt>
                <c:pt idx="8">
                  <c:v>0.82870000000000099</c:v>
                </c:pt>
                <c:pt idx="9">
                  <c:v>0.87500000000000111</c:v>
                </c:pt>
              </c:numCache>
            </c:numRef>
          </c:val>
        </c:ser>
        <c:gapWidth val="50"/>
        <c:overlap val="100"/>
        <c:axId val="127506304"/>
        <c:axId val="127507840"/>
      </c:barChart>
      <c:catAx>
        <c:axId val="127506304"/>
        <c:scaling>
          <c:orientation val="maxMin"/>
        </c:scaling>
        <c:axPos val="l"/>
        <c:majorTickMark val="none"/>
        <c:tickLblPos val="nextTo"/>
        <c:txPr>
          <a:bodyPr rot="0" vert="horz"/>
          <a:lstStyle/>
          <a:p>
            <a:pPr>
              <a:defRPr/>
            </a:pPr>
            <a:endParaRPr lang="en-US"/>
          </a:p>
        </c:txPr>
        <c:crossAx val="127507840"/>
        <c:crosses val="autoZero"/>
        <c:auto val="1"/>
        <c:lblAlgn val="ctr"/>
        <c:lblOffset val="100"/>
        <c:tickLblSkip val="1"/>
      </c:catAx>
      <c:valAx>
        <c:axId val="127507840"/>
        <c:scaling>
          <c:orientation val="minMax"/>
          <c:max val="1"/>
        </c:scaling>
        <c:axPos val="t"/>
        <c:numFmt formatCode="0%" sourceLinked="0"/>
        <c:tickLblPos val="nextTo"/>
        <c:crossAx val="127506304"/>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24/_rels/chart16.xml.rels><?xml version="1.0" encoding="UTF-8" standalone="yes"?>
<Relationships xmlns="http://schemas.openxmlformats.org/package/2006/relationships"><Relationship Id="rId1" Type="http://schemas.openxmlformats.org/officeDocument/2006/relationships/package" Target="../../embeddings/slide_24/Microsoft_Office_Excel_Worksheet16.xlsx"/></Relationships>
</file>

<file path=ppt/charts/slide_24/chart16.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weight</c:v>
                </c:pt>
                <c:pt idx="2">
                  <c:v>The amount of sleep I get</c:v>
                </c:pt>
                <c:pt idx="3">
                  <c:v>My mood / emotions</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Chart!$B$6:$K$6</c:f>
              <c:numCache>
                <c:formatCode>0.00%</c:formatCode>
                <c:ptCount val="10"/>
                <c:pt idx="0">
                  <c:v>0.18950000000000028</c:v>
                </c:pt>
                <c:pt idx="1">
                  <c:v>0.22439999999999999</c:v>
                </c:pt>
                <c:pt idx="2">
                  <c:v>0.13420000000000001</c:v>
                </c:pt>
                <c:pt idx="3">
                  <c:v>9.2100000000000001E-2</c:v>
                </c:pt>
                <c:pt idx="4">
                  <c:v>6.1499999999999999E-2</c:v>
                </c:pt>
                <c:pt idx="5">
                  <c:v>8.9000000000000065E-2</c:v>
                </c:pt>
                <c:pt idx="6">
                  <c:v>8.3300000000000041E-2</c:v>
                </c:pt>
                <c:pt idx="7">
                  <c:v>3.2399999999999998E-2</c:v>
                </c:pt>
                <c:pt idx="8">
                  <c:v>2.1100000000000001E-2</c:v>
                </c:pt>
                <c:pt idx="9">
                  <c:v>7.1000000000000004E-3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weight</c:v>
                </c:pt>
                <c:pt idx="2">
                  <c:v>The amount of sleep I get</c:v>
                </c:pt>
                <c:pt idx="3">
                  <c:v>My mood / emotions</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Chart!$B$7:$K$7</c:f>
              <c:numCache>
                <c:formatCode>0.00%</c:formatCode>
                <c:ptCount val="10"/>
                <c:pt idx="0">
                  <c:v>0.15470000000000031</c:v>
                </c:pt>
                <c:pt idx="1">
                  <c:v>0.13869999999999999</c:v>
                </c:pt>
                <c:pt idx="2">
                  <c:v>0.14490000000000028</c:v>
                </c:pt>
                <c:pt idx="3">
                  <c:v>0.10780000000000002</c:v>
                </c:pt>
                <c:pt idx="4">
                  <c:v>0.11910000000000009</c:v>
                </c:pt>
                <c:pt idx="5">
                  <c:v>0.1128</c:v>
                </c:pt>
                <c:pt idx="6">
                  <c:v>7.9400000000000123E-2</c:v>
                </c:pt>
                <c:pt idx="7">
                  <c:v>4.1099999999999998E-2</c:v>
                </c:pt>
                <c:pt idx="8">
                  <c:v>2.7100000000000006E-2</c:v>
                </c:pt>
                <c:pt idx="9">
                  <c:v>9.0000000000000028E-3</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weight</c:v>
                </c:pt>
                <c:pt idx="2">
                  <c:v>The amount of sleep I get</c:v>
                </c:pt>
                <c:pt idx="3">
                  <c:v>My mood / emotions</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Chart!$B$8:$K$8</c:f>
              <c:numCache>
                <c:formatCode>0.00%</c:formatCode>
                <c:ptCount val="10"/>
                <c:pt idx="0">
                  <c:v>0.1406</c:v>
                </c:pt>
                <c:pt idx="1">
                  <c:v>9.8100000000000048E-2</c:v>
                </c:pt>
                <c:pt idx="2">
                  <c:v>0.1363</c:v>
                </c:pt>
                <c:pt idx="3">
                  <c:v>0.12340000000000002</c:v>
                </c:pt>
                <c:pt idx="4">
                  <c:v>0.1363</c:v>
                </c:pt>
                <c:pt idx="5">
                  <c:v>0.1133</c:v>
                </c:pt>
                <c:pt idx="6">
                  <c:v>7.350000000000001E-2</c:v>
                </c:pt>
                <c:pt idx="7">
                  <c:v>5.4200000000000012E-2</c:v>
                </c:pt>
                <c:pt idx="8">
                  <c:v>4.2600000000000013E-2</c:v>
                </c:pt>
                <c:pt idx="9">
                  <c:v>1.6299999999999999E-2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weight</c:v>
                </c:pt>
                <c:pt idx="2">
                  <c:v>The amount of sleep I get</c:v>
                </c:pt>
                <c:pt idx="3">
                  <c:v>My mood / emotions</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Chart!$B$9:$K$9</c:f>
              <c:numCache>
                <c:formatCode>0.00%</c:formatCode>
                <c:ptCount val="10"/>
                <c:pt idx="0">
                  <c:v>0.14550000000000021</c:v>
                </c:pt>
                <c:pt idx="1">
                  <c:v>0.128</c:v>
                </c:pt>
                <c:pt idx="2">
                  <c:v>0.16789999999999999</c:v>
                </c:pt>
                <c:pt idx="3">
                  <c:v>0.19739999999999999</c:v>
                </c:pt>
                <c:pt idx="4">
                  <c:v>0.19789999999999999</c:v>
                </c:pt>
                <c:pt idx="5">
                  <c:v>0.18690000000000037</c:v>
                </c:pt>
                <c:pt idx="6">
                  <c:v>0.15170000000000028</c:v>
                </c:pt>
                <c:pt idx="7">
                  <c:v>0.16270000000000001</c:v>
                </c:pt>
                <c:pt idx="8">
                  <c:v>0.12989999999999999</c:v>
                </c:pt>
                <c:pt idx="9">
                  <c:v>0.11660000000000002</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weight</c:v>
                </c:pt>
                <c:pt idx="2">
                  <c:v>The amount of sleep I get</c:v>
                </c:pt>
                <c:pt idx="3">
                  <c:v>My mood / emotions</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Chart!$B$10:$K$10</c:f>
              <c:numCache>
                <c:formatCode>0.00%</c:formatCode>
                <c:ptCount val="10"/>
                <c:pt idx="0">
                  <c:v>0.36960000000000032</c:v>
                </c:pt>
                <c:pt idx="1">
                  <c:v>0.4108000000000005</c:v>
                </c:pt>
                <c:pt idx="2">
                  <c:v>0.41660000000000008</c:v>
                </c:pt>
                <c:pt idx="3">
                  <c:v>0.47940000000000038</c:v>
                </c:pt>
                <c:pt idx="4">
                  <c:v>0.48520000000000002</c:v>
                </c:pt>
                <c:pt idx="5">
                  <c:v>0.4980000000000005</c:v>
                </c:pt>
                <c:pt idx="6">
                  <c:v>0.61210000000000064</c:v>
                </c:pt>
                <c:pt idx="7">
                  <c:v>0.70960000000000112</c:v>
                </c:pt>
                <c:pt idx="8">
                  <c:v>0.77930000000000099</c:v>
                </c:pt>
                <c:pt idx="9">
                  <c:v>0.85100000000000064</c:v>
                </c:pt>
              </c:numCache>
            </c:numRef>
          </c:val>
        </c:ser>
        <c:gapWidth val="50"/>
        <c:overlap val="100"/>
        <c:axId val="127749120"/>
        <c:axId val="127763200"/>
      </c:barChart>
      <c:catAx>
        <c:axId val="127749120"/>
        <c:scaling>
          <c:orientation val="maxMin"/>
        </c:scaling>
        <c:axPos val="l"/>
        <c:majorTickMark val="none"/>
        <c:tickLblPos val="nextTo"/>
        <c:txPr>
          <a:bodyPr rot="0" vert="horz"/>
          <a:lstStyle/>
          <a:p>
            <a:pPr>
              <a:defRPr/>
            </a:pPr>
            <a:endParaRPr lang="en-US"/>
          </a:p>
        </c:txPr>
        <c:crossAx val="127763200"/>
        <c:crosses val="autoZero"/>
        <c:auto val="1"/>
        <c:lblAlgn val="ctr"/>
        <c:lblOffset val="100"/>
        <c:tickLblSkip val="1"/>
      </c:catAx>
      <c:valAx>
        <c:axId val="127763200"/>
        <c:scaling>
          <c:orientation val="minMax"/>
          <c:max val="1"/>
        </c:scaling>
        <c:axPos val="t"/>
        <c:numFmt formatCode="0%" sourceLinked="0"/>
        <c:tickLblPos val="nextTo"/>
        <c:crossAx val="127749120"/>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25/_rels/chart17.xml.rels><?xml version="1.0" encoding="UTF-8" standalone="yes"?>
<Relationships xmlns="http://schemas.openxmlformats.org/package/2006/relationships"><Relationship Id="rId1" Type="http://schemas.openxmlformats.org/officeDocument/2006/relationships/package" Target="../../embeddings/slide_25/Microsoft_Office_Excel_Worksheet17.xlsx"/></Relationships>
</file>

<file path=ppt/charts/slide_25/chart17.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weight</c:v>
                </c:pt>
                <c:pt idx="2">
                  <c:v>My mood / emotions</c:v>
                </c:pt>
                <c:pt idx="3">
                  <c:v>The amount of sleep I get</c:v>
                </c:pt>
                <c:pt idx="4">
                  <c:v>My appearance</c:v>
                </c:pt>
                <c:pt idx="5">
                  <c:v>My career progress</c:v>
                </c:pt>
                <c:pt idx="6">
                  <c:v>My stress levels</c:v>
                </c:pt>
                <c:pt idx="7">
                  <c:v>My personal impact on the environment</c:v>
                </c:pt>
                <c:pt idx="8">
                  <c:v>My alcohol consumption</c:v>
                </c:pt>
                <c:pt idx="9">
                  <c:v>My social media profile</c:v>
                </c:pt>
              </c:strCache>
            </c:strRef>
          </c:cat>
          <c:val>
            <c:numRef>
              <c:f>Chart!$B$6:$K$6</c:f>
              <c:numCache>
                <c:formatCode>0.00%</c:formatCode>
                <c:ptCount val="10"/>
                <c:pt idx="0">
                  <c:v>0.20069999999999999</c:v>
                </c:pt>
                <c:pt idx="1">
                  <c:v>0.16830000000000001</c:v>
                </c:pt>
                <c:pt idx="2">
                  <c:v>0.15880000000000025</c:v>
                </c:pt>
                <c:pt idx="3">
                  <c:v>0.1208</c:v>
                </c:pt>
                <c:pt idx="4">
                  <c:v>5.0500000000000003E-2</c:v>
                </c:pt>
                <c:pt idx="5">
                  <c:v>0.10349999999999998</c:v>
                </c:pt>
                <c:pt idx="6">
                  <c:v>6.7700000000000024E-2</c:v>
                </c:pt>
                <c:pt idx="7">
                  <c:v>3.6200000000000052E-2</c:v>
                </c:pt>
                <c:pt idx="8">
                  <c:v>9.6000000000000026E-3</c:v>
                </c:pt>
                <c:pt idx="9">
                  <c:v>4.6000000000000034E-3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weight</c:v>
                </c:pt>
                <c:pt idx="2">
                  <c:v>My mood / emotions</c:v>
                </c:pt>
                <c:pt idx="3">
                  <c:v>The amount of sleep I get</c:v>
                </c:pt>
                <c:pt idx="4">
                  <c:v>My appearance</c:v>
                </c:pt>
                <c:pt idx="5">
                  <c:v>My career progress</c:v>
                </c:pt>
                <c:pt idx="6">
                  <c:v>My stress levels</c:v>
                </c:pt>
                <c:pt idx="7">
                  <c:v>My personal impact on the environment</c:v>
                </c:pt>
                <c:pt idx="8">
                  <c:v>My alcohol consumption</c:v>
                </c:pt>
                <c:pt idx="9">
                  <c:v>My social media profile</c:v>
                </c:pt>
              </c:strCache>
            </c:strRef>
          </c:cat>
          <c:val>
            <c:numRef>
              <c:f>Chart!$B$7:$K$7</c:f>
              <c:numCache>
                <c:formatCode>0.00%</c:formatCode>
                <c:ptCount val="10"/>
                <c:pt idx="0">
                  <c:v>0.18910000000000021</c:v>
                </c:pt>
                <c:pt idx="1">
                  <c:v>0.14980000000000004</c:v>
                </c:pt>
                <c:pt idx="2">
                  <c:v>0.10950000000000013</c:v>
                </c:pt>
                <c:pt idx="3">
                  <c:v>0.11860000000000002</c:v>
                </c:pt>
                <c:pt idx="4">
                  <c:v>0.10299999999999998</c:v>
                </c:pt>
                <c:pt idx="5">
                  <c:v>8.9300000000000004E-2</c:v>
                </c:pt>
                <c:pt idx="6">
                  <c:v>8.280000000000004E-2</c:v>
                </c:pt>
                <c:pt idx="7">
                  <c:v>5.2800000000000034E-2</c:v>
                </c:pt>
                <c:pt idx="8">
                  <c:v>1.6299999999999999E-2</c:v>
                </c:pt>
                <c:pt idx="9">
                  <c:v>9.6000000000000026E-3</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weight</c:v>
                </c:pt>
                <c:pt idx="2">
                  <c:v>My mood / emotions</c:v>
                </c:pt>
                <c:pt idx="3">
                  <c:v>The amount of sleep I get</c:v>
                </c:pt>
                <c:pt idx="4">
                  <c:v>My appearance</c:v>
                </c:pt>
                <c:pt idx="5">
                  <c:v>My career progress</c:v>
                </c:pt>
                <c:pt idx="6">
                  <c:v>My stress levels</c:v>
                </c:pt>
                <c:pt idx="7">
                  <c:v>My personal impact on the environment</c:v>
                </c:pt>
                <c:pt idx="8">
                  <c:v>My alcohol consumption</c:v>
                </c:pt>
                <c:pt idx="9">
                  <c:v>My social media profile</c:v>
                </c:pt>
              </c:strCache>
            </c:strRef>
          </c:cat>
          <c:val>
            <c:numRef>
              <c:f>Chart!$B$8:$K$8</c:f>
              <c:numCache>
                <c:formatCode>0.00%</c:formatCode>
                <c:ptCount val="10"/>
                <c:pt idx="0">
                  <c:v>0.14530000000000001</c:v>
                </c:pt>
                <c:pt idx="1">
                  <c:v>0.12640000000000001</c:v>
                </c:pt>
                <c:pt idx="2">
                  <c:v>0.14240000000000028</c:v>
                </c:pt>
                <c:pt idx="3">
                  <c:v>0.1293</c:v>
                </c:pt>
                <c:pt idx="4">
                  <c:v>0.11760000000000002</c:v>
                </c:pt>
                <c:pt idx="5">
                  <c:v>7.010000000000001E-2</c:v>
                </c:pt>
                <c:pt idx="6">
                  <c:v>8.7900000000000006E-2</c:v>
                </c:pt>
                <c:pt idx="7">
                  <c:v>6.6000000000000003E-2</c:v>
                </c:pt>
                <c:pt idx="8">
                  <c:v>2.4500000000000001E-2</c:v>
                </c:pt>
                <c:pt idx="9">
                  <c:v>1.1299999999999998E-2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weight</c:v>
                </c:pt>
                <c:pt idx="2">
                  <c:v>My mood / emotions</c:v>
                </c:pt>
                <c:pt idx="3">
                  <c:v>The amount of sleep I get</c:v>
                </c:pt>
                <c:pt idx="4">
                  <c:v>My appearance</c:v>
                </c:pt>
                <c:pt idx="5">
                  <c:v>My career progress</c:v>
                </c:pt>
                <c:pt idx="6">
                  <c:v>My stress levels</c:v>
                </c:pt>
                <c:pt idx="7">
                  <c:v>My personal impact on the environment</c:v>
                </c:pt>
                <c:pt idx="8">
                  <c:v>My alcohol consumption</c:v>
                </c:pt>
                <c:pt idx="9">
                  <c:v>My social media profile</c:v>
                </c:pt>
              </c:strCache>
            </c:strRef>
          </c:cat>
          <c:val>
            <c:numRef>
              <c:f>Chart!$B$9:$K$9</c:f>
              <c:numCache>
                <c:formatCode>0.00%</c:formatCode>
                <c:ptCount val="10"/>
                <c:pt idx="0">
                  <c:v>0.13059999999999999</c:v>
                </c:pt>
                <c:pt idx="1">
                  <c:v>0.12540000000000001</c:v>
                </c:pt>
                <c:pt idx="2">
                  <c:v>0.15840000000000037</c:v>
                </c:pt>
                <c:pt idx="3">
                  <c:v>0.16830000000000001</c:v>
                </c:pt>
                <c:pt idx="4">
                  <c:v>0.18260000000000001</c:v>
                </c:pt>
                <c:pt idx="5">
                  <c:v>0.15070000000000028</c:v>
                </c:pt>
                <c:pt idx="6">
                  <c:v>0.17080000000000001</c:v>
                </c:pt>
                <c:pt idx="7">
                  <c:v>0.17490000000000028</c:v>
                </c:pt>
                <c:pt idx="8">
                  <c:v>0.14090000000000025</c:v>
                </c:pt>
                <c:pt idx="9">
                  <c:v>0.13139999999999999</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weight</c:v>
                </c:pt>
                <c:pt idx="2">
                  <c:v>My mood / emotions</c:v>
                </c:pt>
                <c:pt idx="3">
                  <c:v>The amount of sleep I get</c:v>
                </c:pt>
                <c:pt idx="4">
                  <c:v>My appearance</c:v>
                </c:pt>
                <c:pt idx="5">
                  <c:v>My career progress</c:v>
                </c:pt>
                <c:pt idx="6">
                  <c:v>My stress levels</c:v>
                </c:pt>
                <c:pt idx="7">
                  <c:v>My personal impact on the environment</c:v>
                </c:pt>
                <c:pt idx="8">
                  <c:v>My alcohol consumption</c:v>
                </c:pt>
                <c:pt idx="9">
                  <c:v>My social media profile</c:v>
                </c:pt>
              </c:strCache>
            </c:strRef>
          </c:cat>
          <c:val>
            <c:numRef>
              <c:f>Chart!$B$10:$K$10</c:f>
              <c:numCache>
                <c:formatCode>0.00%</c:formatCode>
                <c:ptCount val="10"/>
                <c:pt idx="0">
                  <c:v>0.33440000000000075</c:v>
                </c:pt>
                <c:pt idx="1">
                  <c:v>0.43010000000000032</c:v>
                </c:pt>
                <c:pt idx="2">
                  <c:v>0.43090000000000056</c:v>
                </c:pt>
                <c:pt idx="3">
                  <c:v>0.46310000000000001</c:v>
                </c:pt>
                <c:pt idx="4">
                  <c:v>0.54630000000000001</c:v>
                </c:pt>
                <c:pt idx="5">
                  <c:v>0.58639999999999959</c:v>
                </c:pt>
                <c:pt idx="6">
                  <c:v>0.5907</c:v>
                </c:pt>
                <c:pt idx="7">
                  <c:v>0.67010000000000125</c:v>
                </c:pt>
                <c:pt idx="8">
                  <c:v>0.80859999999999999</c:v>
                </c:pt>
                <c:pt idx="9">
                  <c:v>0.84300000000000064</c:v>
                </c:pt>
              </c:numCache>
            </c:numRef>
          </c:val>
        </c:ser>
        <c:gapWidth val="50"/>
        <c:overlap val="100"/>
        <c:axId val="127947136"/>
        <c:axId val="127948672"/>
      </c:barChart>
      <c:catAx>
        <c:axId val="127947136"/>
        <c:scaling>
          <c:orientation val="maxMin"/>
        </c:scaling>
        <c:axPos val="l"/>
        <c:majorTickMark val="none"/>
        <c:tickLblPos val="nextTo"/>
        <c:txPr>
          <a:bodyPr rot="0" vert="horz"/>
          <a:lstStyle/>
          <a:p>
            <a:pPr>
              <a:defRPr/>
            </a:pPr>
            <a:endParaRPr lang="en-US"/>
          </a:p>
        </c:txPr>
        <c:crossAx val="127948672"/>
        <c:crosses val="autoZero"/>
        <c:auto val="1"/>
        <c:lblAlgn val="ctr"/>
        <c:lblOffset val="100"/>
        <c:tickLblSkip val="1"/>
      </c:catAx>
      <c:valAx>
        <c:axId val="127948672"/>
        <c:scaling>
          <c:orientation val="minMax"/>
          <c:max val="1"/>
        </c:scaling>
        <c:axPos val="t"/>
        <c:numFmt formatCode="0%" sourceLinked="0"/>
        <c:tickLblPos val="nextTo"/>
        <c:crossAx val="127947136"/>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26/_rels/chart18.xml.rels><?xml version="1.0" encoding="UTF-8" standalone="yes"?>
<Relationships xmlns="http://schemas.openxmlformats.org/package/2006/relationships"><Relationship Id="rId1" Type="http://schemas.openxmlformats.org/officeDocument/2006/relationships/package" Target="../../embeddings/slide_26/Microsoft_Office_Excel_Worksheet18.xlsx"/></Relationships>
</file>

<file path=ppt/charts/slide_26/chart18.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mood / emotions</c:v>
                </c:pt>
                <c:pt idx="2">
                  <c:v>My appearance</c:v>
                </c:pt>
                <c:pt idx="3">
                  <c:v>My personal impact on the environment</c:v>
                </c:pt>
                <c:pt idx="4">
                  <c:v>My stress levels</c:v>
                </c:pt>
                <c:pt idx="5">
                  <c:v>My career progress</c:v>
                </c:pt>
                <c:pt idx="6">
                  <c:v>My weight</c:v>
                </c:pt>
                <c:pt idx="7">
                  <c:v>The amount of sleep I get</c:v>
                </c:pt>
                <c:pt idx="8">
                  <c:v>My alcohol consumption</c:v>
                </c:pt>
                <c:pt idx="9">
                  <c:v>My social media profile</c:v>
                </c:pt>
              </c:strCache>
            </c:strRef>
          </c:cat>
          <c:val>
            <c:numRef>
              <c:f>Chart!$B$6:$K$6</c:f>
              <c:numCache>
                <c:formatCode>0.00%</c:formatCode>
                <c:ptCount val="10"/>
                <c:pt idx="0">
                  <c:v>0.2888000000000005</c:v>
                </c:pt>
                <c:pt idx="1">
                  <c:v>0.11720000000000012</c:v>
                </c:pt>
                <c:pt idx="2">
                  <c:v>8.6400000000000018E-2</c:v>
                </c:pt>
                <c:pt idx="3">
                  <c:v>9.0200000000000002E-2</c:v>
                </c:pt>
                <c:pt idx="4">
                  <c:v>7.8200000000000006E-2</c:v>
                </c:pt>
                <c:pt idx="5">
                  <c:v>0.1019</c:v>
                </c:pt>
                <c:pt idx="6">
                  <c:v>0.13400000000000001</c:v>
                </c:pt>
                <c:pt idx="7">
                  <c:v>5.0400000000000014E-2</c:v>
                </c:pt>
                <c:pt idx="8">
                  <c:v>9.1000000000000004E-3</c:v>
                </c:pt>
                <c:pt idx="9">
                  <c:v>2.8999999999999998E-3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mood / emotions</c:v>
                </c:pt>
                <c:pt idx="2">
                  <c:v>My appearance</c:v>
                </c:pt>
                <c:pt idx="3">
                  <c:v>My personal impact on the environment</c:v>
                </c:pt>
                <c:pt idx="4">
                  <c:v>My stress levels</c:v>
                </c:pt>
                <c:pt idx="5">
                  <c:v>My career progress</c:v>
                </c:pt>
                <c:pt idx="6">
                  <c:v>My weight</c:v>
                </c:pt>
                <c:pt idx="7">
                  <c:v>The amount of sleep I get</c:v>
                </c:pt>
                <c:pt idx="8">
                  <c:v>My alcohol consumption</c:v>
                </c:pt>
                <c:pt idx="9">
                  <c:v>My social media profile</c:v>
                </c:pt>
              </c:strCache>
            </c:strRef>
          </c:cat>
          <c:val>
            <c:numRef>
              <c:f>Chart!$B$7:$K$7</c:f>
              <c:numCache>
                <c:formatCode>0.00%</c:formatCode>
                <c:ptCount val="10"/>
                <c:pt idx="0">
                  <c:v>0.20230000000000001</c:v>
                </c:pt>
                <c:pt idx="1">
                  <c:v>0.1188</c:v>
                </c:pt>
                <c:pt idx="2">
                  <c:v>0.1298</c:v>
                </c:pt>
                <c:pt idx="3">
                  <c:v>8.8900000000000048E-2</c:v>
                </c:pt>
                <c:pt idx="4">
                  <c:v>0.1129</c:v>
                </c:pt>
                <c:pt idx="5">
                  <c:v>0.10879999999999999</c:v>
                </c:pt>
                <c:pt idx="6">
                  <c:v>0.1014</c:v>
                </c:pt>
                <c:pt idx="7">
                  <c:v>7.9500000000000084E-2</c:v>
                </c:pt>
                <c:pt idx="8">
                  <c:v>5.900000000000012E-3</c:v>
                </c:pt>
                <c:pt idx="9">
                  <c:v>1.0800000000000021E-2</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mood / emotions</c:v>
                </c:pt>
                <c:pt idx="2">
                  <c:v>My appearance</c:v>
                </c:pt>
                <c:pt idx="3">
                  <c:v>My personal impact on the environment</c:v>
                </c:pt>
                <c:pt idx="4">
                  <c:v>My stress levels</c:v>
                </c:pt>
                <c:pt idx="5">
                  <c:v>My career progress</c:v>
                </c:pt>
                <c:pt idx="6">
                  <c:v>My weight</c:v>
                </c:pt>
                <c:pt idx="7">
                  <c:v>The amount of sleep I get</c:v>
                </c:pt>
                <c:pt idx="8">
                  <c:v>My alcohol consumption</c:v>
                </c:pt>
                <c:pt idx="9">
                  <c:v>My social media profile</c:v>
                </c:pt>
              </c:strCache>
            </c:strRef>
          </c:cat>
          <c:val>
            <c:numRef>
              <c:f>Chart!$B$8:$K$8</c:f>
              <c:numCache>
                <c:formatCode>0.00%</c:formatCode>
                <c:ptCount val="10"/>
                <c:pt idx="0">
                  <c:v>0.14550000000000021</c:v>
                </c:pt>
                <c:pt idx="1">
                  <c:v>0.15710000000000021</c:v>
                </c:pt>
                <c:pt idx="2">
                  <c:v>0.13089999999999999</c:v>
                </c:pt>
                <c:pt idx="3">
                  <c:v>0.10840000000000002</c:v>
                </c:pt>
                <c:pt idx="4">
                  <c:v>0.10420000000000013</c:v>
                </c:pt>
                <c:pt idx="5">
                  <c:v>0.11550000000000002</c:v>
                </c:pt>
                <c:pt idx="6">
                  <c:v>8.14E-2</c:v>
                </c:pt>
                <c:pt idx="7">
                  <c:v>8.9900000000000063E-2</c:v>
                </c:pt>
                <c:pt idx="8">
                  <c:v>1.5599999999999998E-2</c:v>
                </c:pt>
                <c:pt idx="9">
                  <c:v>1.0600000000000021E-2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mood / emotions</c:v>
                </c:pt>
                <c:pt idx="2">
                  <c:v>My appearance</c:v>
                </c:pt>
                <c:pt idx="3">
                  <c:v>My personal impact on the environment</c:v>
                </c:pt>
                <c:pt idx="4">
                  <c:v>My stress levels</c:v>
                </c:pt>
                <c:pt idx="5">
                  <c:v>My career progress</c:v>
                </c:pt>
                <c:pt idx="6">
                  <c:v>My weight</c:v>
                </c:pt>
                <c:pt idx="7">
                  <c:v>The amount of sleep I get</c:v>
                </c:pt>
                <c:pt idx="8">
                  <c:v>My alcohol consumption</c:v>
                </c:pt>
                <c:pt idx="9">
                  <c:v>My social media profile</c:v>
                </c:pt>
              </c:strCache>
            </c:strRef>
          </c:cat>
          <c:val>
            <c:numRef>
              <c:f>Chart!$B$9:$K$9</c:f>
              <c:numCache>
                <c:formatCode>0.00%</c:formatCode>
                <c:ptCount val="10"/>
                <c:pt idx="0">
                  <c:v>0.12989999999999999</c:v>
                </c:pt>
                <c:pt idx="1">
                  <c:v>0.18640000000000037</c:v>
                </c:pt>
                <c:pt idx="2">
                  <c:v>0.1676</c:v>
                </c:pt>
                <c:pt idx="3">
                  <c:v>0.19139999999999999</c:v>
                </c:pt>
                <c:pt idx="4">
                  <c:v>0.15840000000000037</c:v>
                </c:pt>
                <c:pt idx="5">
                  <c:v>0.12390000000000002</c:v>
                </c:pt>
                <c:pt idx="6">
                  <c:v>0.12889999999999999</c:v>
                </c:pt>
                <c:pt idx="7">
                  <c:v>0.12440000000000002</c:v>
                </c:pt>
                <c:pt idx="8">
                  <c:v>9.3400000000000025E-2</c:v>
                </c:pt>
                <c:pt idx="9">
                  <c:v>8.4400000000000003E-2</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mood / emotions</c:v>
                </c:pt>
                <c:pt idx="2">
                  <c:v>My appearance</c:v>
                </c:pt>
                <c:pt idx="3">
                  <c:v>My personal impact on the environment</c:v>
                </c:pt>
                <c:pt idx="4">
                  <c:v>My stress levels</c:v>
                </c:pt>
                <c:pt idx="5">
                  <c:v>My career progress</c:v>
                </c:pt>
                <c:pt idx="6">
                  <c:v>My weight</c:v>
                </c:pt>
                <c:pt idx="7">
                  <c:v>The amount of sleep I get</c:v>
                </c:pt>
                <c:pt idx="8">
                  <c:v>My alcohol consumption</c:v>
                </c:pt>
                <c:pt idx="9">
                  <c:v>My social media profile</c:v>
                </c:pt>
              </c:strCache>
            </c:strRef>
          </c:cat>
          <c:val>
            <c:numRef>
              <c:f>Chart!$B$10:$K$10</c:f>
              <c:numCache>
                <c:formatCode>0.00%</c:formatCode>
                <c:ptCount val="10"/>
                <c:pt idx="0">
                  <c:v>0.23350000000000001</c:v>
                </c:pt>
                <c:pt idx="1">
                  <c:v>0.42060000000000008</c:v>
                </c:pt>
                <c:pt idx="2">
                  <c:v>0.48530000000000056</c:v>
                </c:pt>
                <c:pt idx="3">
                  <c:v>0.52110000000000001</c:v>
                </c:pt>
                <c:pt idx="4">
                  <c:v>0.54630000000000001</c:v>
                </c:pt>
                <c:pt idx="5">
                  <c:v>0.54980000000000062</c:v>
                </c:pt>
                <c:pt idx="6">
                  <c:v>0.5544</c:v>
                </c:pt>
                <c:pt idx="7">
                  <c:v>0.65590000000000126</c:v>
                </c:pt>
                <c:pt idx="8">
                  <c:v>0.87600000000000111</c:v>
                </c:pt>
                <c:pt idx="9">
                  <c:v>0.89129999999999998</c:v>
                </c:pt>
              </c:numCache>
            </c:numRef>
          </c:val>
        </c:ser>
        <c:gapWidth val="50"/>
        <c:overlap val="100"/>
        <c:axId val="128181760"/>
        <c:axId val="128183296"/>
      </c:barChart>
      <c:catAx>
        <c:axId val="128181760"/>
        <c:scaling>
          <c:orientation val="maxMin"/>
        </c:scaling>
        <c:axPos val="l"/>
        <c:majorTickMark val="none"/>
        <c:tickLblPos val="nextTo"/>
        <c:txPr>
          <a:bodyPr rot="0" vert="horz"/>
          <a:lstStyle/>
          <a:p>
            <a:pPr>
              <a:defRPr/>
            </a:pPr>
            <a:endParaRPr lang="en-US"/>
          </a:p>
        </c:txPr>
        <c:crossAx val="128183296"/>
        <c:crosses val="autoZero"/>
        <c:auto val="1"/>
        <c:lblAlgn val="ctr"/>
        <c:lblOffset val="100"/>
        <c:tickLblSkip val="1"/>
      </c:catAx>
      <c:valAx>
        <c:axId val="128183296"/>
        <c:scaling>
          <c:orientation val="minMax"/>
          <c:max val="1"/>
        </c:scaling>
        <c:axPos val="t"/>
        <c:numFmt formatCode="0%" sourceLinked="0"/>
        <c:tickLblPos val="nextTo"/>
        <c:crossAx val="128181760"/>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27/_rels/chart19.xml.rels><?xml version="1.0" encoding="UTF-8" standalone="yes"?>
<Relationships xmlns="http://schemas.openxmlformats.org/package/2006/relationships"><Relationship Id="rId1" Type="http://schemas.openxmlformats.org/officeDocument/2006/relationships/package" Target="../../embeddings/slide_27/Microsoft_Office_Excel_Worksheet19.xlsx"/></Relationships>
</file>

<file path=ppt/charts/slide_27/chart19.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weight</c:v>
                </c:pt>
                <c:pt idx="2">
                  <c:v>My stress levels</c:v>
                </c:pt>
                <c:pt idx="3">
                  <c:v>The amount of sleep I get</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Chart!$B$6:$K$6</c:f>
              <c:numCache>
                <c:formatCode>0.00%</c:formatCode>
                <c:ptCount val="10"/>
                <c:pt idx="0">
                  <c:v>0.25440000000000002</c:v>
                </c:pt>
                <c:pt idx="1">
                  <c:v>0.21110000000000001</c:v>
                </c:pt>
                <c:pt idx="2">
                  <c:v>0.10150000000000002</c:v>
                </c:pt>
                <c:pt idx="3">
                  <c:v>9.4900000000000026E-2</c:v>
                </c:pt>
                <c:pt idx="4">
                  <c:v>8.2700000000000023E-2</c:v>
                </c:pt>
                <c:pt idx="5">
                  <c:v>0.12020000000000013</c:v>
                </c:pt>
                <c:pt idx="6">
                  <c:v>5.16E-2</c:v>
                </c:pt>
                <c:pt idx="7">
                  <c:v>2.3400000000000001E-2</c:v>
                </c:pt>
                <c:pt idx="8">
                  <c:v>1.9400000000000042E-2</c:v>
                </c:pt>
                <c:pt idx="9">
                  <c:v>8.4000000000000047E-3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weight</c:v>
                </c:pt>
                <c:pt idx="2">
                  <c:v>My stress levels</c:v>
                </c:pt>
                <c:pt idx="3">
                  <c:v>The amount of sleep I get</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Chart!$B$7:$K$7</c:f>
              <c:numCache>
                <c:formatCode>0.00%</c:formatCode>
                <c:ptCount val="10"/>
                <c:pt idx="0">
                  <c:v>0.17430000000000001</c:v>
                </c:pt>
                <c:pt idx="1">
                  <c:v>0.14520000000000025</c:v>
                </c:pt>
                <c:pt idx="2">
                  <c:v>0.12360000000000013</c:v>
                </c:pt>
                <c:pt idx="3">
                  <c:v>0.11020000000000002</c:v>
                </c:pt>
                <c:pt idx="4">
                  <c:v>9.7200000000000022E-2</c:v>
                </c:pt>
                <c:pt idx="5">
                  <c:v>0.1346</c:v>
                </c:pt>
                <c:pt idx="6">
                  <c:v>0.1013</c:v>
                </c:pt>
                <c:pt idx="7">
                  <c:v>4.6300000000000001E-2</c:v>
                </c:pt>
                <c:pt idx="8">
                  <c:v>3.3799999999999997E-2</c:v>
                </c:pt>
                <c:pt idx="9">
                  <c:v>1.1000000000000025E-3</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weight</c:v>
                </c:pt>
                <c:pt idx="2">
                  <c:v>My stress levels</c:v>
                </c:pt>
                <c:pt idx="3">
                  <c:v>The amount of sleep I get</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Chart!$B$8:$K$8</c:f>
              <c:numCache>
                <c:formatCode>0.00%</c:formatCode>
                <c:ptCount val="10"/>
                <c:pt idx="0">
                  <c:v>0.15410000000000001</c:v>
                </c:pt>
                <c:pt idx="1">
                  <c:v>0.10349999999999998</c:v>
                </c:pt>
                <c:pt idx="2">
                  <c:v>0.12110000000000012</c:v>
                </c:pt>
                <c:pt idx="3">
                  <c:v>0.12529999999999999</c:v>
                </c:pt>
                <c:pt idx="4">
                  <c:v>0.11210000000000002</c:v>
                </c:pt>
                <c:pt idx="5">
                  <c:v>0.10710000000000013</c:v>
                </c:pt>
                <c:pt idx="6">
                  <c:v>0.11910000000000009</c:v>
                </c:pt>
                <c:pt idx="7">
                  <c:v>6.4800000000000024E-2</c:v>
                </c:pt>
                <c:pt idx="8">
                  <c:v>4.1700000000000001E-2</c:v>
                </c:pt>
                <c:pt idx="9">
                  <c:v>1.8800000000000032E-2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weight</c:v>
                </c:pt>
                <c:pt idx="2">
                  <c:v>My stress levels</c:v>
                </c:pt>
                <c:pt idx="3">
                  <c:v>The amount of sleep I get</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Chart!$B$9:$K$9</c:f>
              <c:numCache>
                <c:formatCode>0.00%</c:formatCode>
                <c:ptCount val="10"/>
                <c:pt idx="0">
                  <c:v>0.14119999999999999</c:v>
                </c:pt>
                <c:pt idx="1">
                  <c:v>0.12460000000000013</c:v>
                </c:pt>
                <c:pt idx="2">
                  <c:v>0.21210000000000001</c:v>
                </c:pt>
                <c:pt idx="3">
                  <c:v>0.1905</c:v>
                </c:pt>
                <c:pt idx="4">
                  <c:v>0.21470000000000028</c:v>
                </c:pt>
                <c:pt idx="5">
                  <c:v>0.1356</c:v>
                </c:pt>
                <c:pt idx="6">
                  <c:v>0.20910000000000001</c:v>
                </c:pt>
                <c:pt idx="7">
                  <c:v>0.14790000000000028</c:v>
                </c:pt>
                <c:pt idx="8">
                  <c:v>0.13550000000000001</c:v>
                </c:pt>
                <c:pt idx="9">
                  <c:v>0.11</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weight</c:v>
                </c:pt>
                <c:pt idx="2">
                  <c:v>My stress levels</c:v>
                </c:pt>
                <c:pt idx="3">
                  <c:v>The amount of sleep I get</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Chart!$B$10:$K$10</c:f>
              <c:numCache>
                <c:formatCode>0.00%</c:formatCode>
                <c:ptCount val="10"/>
                <c:pt idx="0">
                  <c:v>0.27600000000000002</c:v>
                </c:pt>
                <c:pt idx="1">
                  <c:v>0.41560000000000002</c:v>
                </c:pt>
                <c:pt idx="2">
                  <c:v>0.44180000000000008</c:v>
                </c:pt>
                <c:pt idx="3">
                  <c:v>0.47900000000000031</c:v>
                </c:pt>
                <c:pt idx="4">
                  <c:v>0.49320000000000008</c:v>
                </c:pt>
                <c:pt idx="5">
                  <c:v>0.5024999999999995</c:v>
                </c:pt>
                <c:pt idx="6">
                  <c:v>0.51880000000000004</c:v>
                </c:pt>
                <c:pt idx="7">
                  <c:v>0.71760000000000113</c:v>
                </c:pt>
                <c:pt idx="8">
                  <c:v>0.76959999999999995</c:v>
                </c:pt>
                <c:pt idx="9">
                  <c:v>0.86160000000000125</c:v>
                </c:pt>
              </c:numCache>
            </c:numRef>
          </c:val>
        </c:ser>
        <c:gapWidth val="50"/>
        <c:overlap val="100"/>
        <c:axId val="128342656"/>
        <c:axId val="128450944"/>
      </c:barChart>
      <c:catAx>
        <c:axId val="128342656"/>
        <c:scaling>
          <c:orientation val="maxMin"/>
        </c:scaling>
        <c:axPos val="l"/>
        <c:majorTickMark val="none"/>
        <c:tickLblPos val="nextTo"/>
        <c:txPr>
          <a:bodyPr rot="0" vert="horz"/>
          <a:lstStyle/>
          <a:p>
            <a:pPr>
              <a:defRPr/>
            </a:pPr>
            <a:endParaRPr lang="en-US"/>
          </a:p>
        </c:txPr>
        <c:crossAx val="128450944"/>
        <c:crosses val="autoZero"/>
        <c:auto val="1"/>
        <c:lblAlgn val="ctr"/>
        <c:lblOffset val="100"/>
        <c:tickLblSkip val="1"/>
      </c:catAx>
      <c:valAx>
        <c:axId val="128450944"/>
        <c:scaling>
          <c:orientation val="minMax"/>
          <c:max val="1"/>
        </c:scaling>
        <c:axPos val="t"/>
        <c:numFmt formatCode="0%" sourceLinked="0"/>
        <c:tickLblPos val="nextTo"/>
        <c:crossAx val="128342656"/>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28/_rels/chart20.xml.rels><?xml version="1.0" encoding="UTF-8" standalone="yes"?>
<Relationships xmlns="http://schemas.openxmlformats.org/package/2006/relationships"><Relationship Id="rId1" Type="http://schemas.openxmlformats.org/officeDocument/2006/relationships/package" Target="../../embeddings/slide_28/Microsoft_Office_Excel_Worksheet20.xlsx"/></Relationships>
</file>

<file path=ppt/charts/slide_28/chart20.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mood / emotions</c:v>
                </c:pt>
                <c:pt idx="2">
                  <c:v>My appearance</c:v>
                </c:pt>
                <c:pt idx="3">
                  <c:v>My stress levels</c:v>
                </c:pt>
                <c:pt idx="4">
                  <c:v>My weight</c:v>
                </c:pt>
                <c:pt idx="5">
                  <c:v>The amount of sleep I get</c:v>
                </c:pt>
                <c:pt idx="6">
                  <c:v>My career progress</c:v>
                </c:pt>
                <c:pt idx="7">
                  <c:v>My personal impact on the environment</c:v>
                </c:pt>
                <c:pt idx="8">
                  <c:v>My social media profile</c:v>
                </c:pt>
                <c:pt idx="9">
                  <c:v>My alcohol consumption</c:v>
                </c:pt>
              </c:strCache>
            </c:strRef>
          </c:cat>
          <c:val>
            <c:numRef>
              <c:f>Chart!$B$6:$K$6</c:f>
              <c:numCache>
                <c:formatCode>0.00%</c:formatCode>
                <c:ptCount val="10"/>
                <c:pt idx="0">
                  <c:v>0.21020000000000025</c:v>
                </c:pt>
                <c:pt idx="1">
                  <c:v>0.15430000000000021</c:v>
                </c:pt>
                <c:pt idx="2">
                  <c:v>0.1104</c:v>
                </c:pt>
                <c:pt idx="3">
                  <c:v>9.11E-2</c:v>
                </c:pt>
                <c:pt idx="4">
                  <c:v>0.14230000000000001</c:v>
                </c:pt>
                <c:pt idx="5">
                  <c:v>8.910000000000004E-2</c:v>
                </c:pt>
                <c:pt idx="6">
                  <c:v>0.10050000000000002</c:v>
                </c:pt>
                <c:pt idx="7">
                  <c:v>4.7300000000000092E-2</c:v>
                </c:pt>
                <c:pt idx="8">
                  <c:v>1.5800000000000033E-2</c:v>
                </c:pt>
                <c:pt idx="9">
                  <c:v>6.80000000000001E-3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mood / emotions</c:v>
                </c:pt>
                <c:pt idx="2">
                  <c:v>My appearance</c:v>
                </c:pt>
                <c:pt idx="3">
                  <c:v>My stress levels</c:v>
                </c:pt>
                <c:pt idx="4">
                  <c:v>My weight</c:v>
                </c:pt>
                <c:pt idx="5">
                  <c:v>The amount of sleep I get</c:v>
                </c:pt>
                <c:pt idx="6">
                  <c:v>My career progress</c:v>
                </c:pt>
                <c:pt idx="7">
                  <c:v>My personal impact on the environment</c:v>
                </c:pt>
                <c:pt idx="8">
                  <c:v>My social media profile</c:v>
                </c:pt>
                <c:pt idx="9">
                  <c:v>My alcohol consumption</c:v>
                </c:pt>
              </c:strCache>
            </c:strRef>
          </c:cat>
          <c:val>
            <c:numRef>
              <c:f>Chart!$B$7:$K$7</c:f>
              <c:numCache>
                <c:formatCode>0.00%</c:formatCode>
                <c:ptCount val="10"/>
                <c:pt idx="0">
                  <c:v>0.18520000000000028</c:v>
                </c:pt>
                <c:pt idx="1">
                  <c:v>0.14369999999999999</c:v>
                </c:pt>
                <c:pt idx="2">
                  <c:v>0.15890000000000037</c:v>
                </c:pt>
                <c:pt idx="3">
                  <c:v>0.11760000000000002</c:v>
                </c:pt>
                <c:pt idx="4">
                  <c:v>9.1200000000000003E-2</c:v>
                </c:pt>
                <c:pt idx="5">
                  <c:v>8.14E-2</c:v>
                </c:pt>
                <c:pt idx="6">
                  <c:v>0.10110000000000002</c:v>
                </c:pt>
                <c:pt idx="7">
                  <c:v>6.0600000000000001E-2</c:v>
                </c:pt>
                <c:pt idx="8">
                  <c:v>1.6000000000000021E-2</c:v>
                </c:pt>
                <c:pt idx="9">
                  <c:v>1.2100000000000001E-2</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mood / emotions</c:v>
                </c:pt>
                <c:pt idx="2">
                  <c:v>My appearance</c:v>
                </c:pt>
                <c:pt idx="3">
                  <c:v>My stress levels</c:v>
                </c:pt>
                <c:pt idx="4">
                  <c:v>My weight</c:v>
                </c:pt>
                <c:pt idx="5">
                  <c:v>The amount of sleep I get</c:v>
                </c:pt>
                <c:pt idx="6">
                  <c:v>My career progress</c:v>
                </c:pt>
                <c:pt idx="7">
                  <c:v>My personal impact on the environment</c:v>
                </c:pt>
                <c:pt idx="8">
                  <c:v>My social media profile</c:v>
                </c:pt>
                <c:pt idx="9">
                  <c:v>My alcohol consumption</c:v>
                </c:pt>
              </c:strCache>
            </c:strRef>
          </c:cat>
          <c:val>
            <c:numRef>
              <c:f>Chart!$B$8:$K$8</c:f>
              <c:numCache>
                <c:formatCode>0.00%</c:formatCode>
                <c:ptCount val="10"/>
                <c:pt idx="0">
                  <c:v>0.18170000000000028</c:v>
                </c:pt>
                <c:pt idx="1">
                  <c:v>0.14920000000000028</c:v>
                </c:pt>
                <c:pt idx="2">
                  <c:v>0.13450000000000001</c:v>
                </c:pt>
                <c:pt idx="3">
                  <c:v>0.13439999999999999</c:v>
                </c:pt>
                <c:pt idx="4">
                  <c:v>8.280000000000004E-2</c:v>
                </c:pt>
                <c:pt idx="5">
                  <c:v>0.10059999999999998</c:v>
                </c:pt>
                <c:pt idx="6">
                  <c:v>7.4300000000000144E-2</c:v>
                </c:pt>
                <c:pt idx="7">
                  <c:v>5.7500000000000023E-2</c:v>
                </c:pt>
                <c:pt idx="8">
                  <c:v>3.5400000000000001E-2</c:v>
                </c:pt>
                <c:pt idx="9">
                  <c:v>1.7600000000000001E-2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mood / emotions</c:v>
                </c:pt>
                <c:pt idx="2">
                  <c:v>My appearance</c:v>
                </c:pt>
                <c:pt idx="3">
                  <c:v>My stress levels</c:v>
                </c:pt>
                <c:pt idx="4">
                  <c:v>My weight</c:v>
                </c:pt>
                <c:pt idx="5">
                  <c:v>The amount of sleep I get</c:v>
                </c:pt>
                <c:pt idx="6">
                  <c:v>My career progress</c:v>
                </c:pt>
                <c:pt idx="7">
                  <c:v>My personal impact on the environment</c:v>
                </c:pt>
                <c:pt idx="8">
                  <c:v>My social media profile</c:v>
                </c:pt>
                <c:pt idx="9">
                  <c:v>My alcohol consumption</c:v>
                </c:pt>
              </c:strCache>
            </c:strRef>
          </c:cat>
          <c:val>
            <c:numRef>
              <c:f>Chart!$B$9:$K$9</c:f>
              <c:numCache>
                <c:formatCode>0.00%</c:formatCode>
                <c:ptCount val="10"/>
                <c:pt idx="0">
                  <c:v>0.13450000000000001</c:v>
                </c:pt>
                <c:pt idx="1">
                  <c:v>0.18680000000000024</c:v>
                </c:pt>
                <c:pt idx="2">
                  <c:v>0.18340000000000031</c:v>
                </c:pt>
                <c:pt idx="3">
                  <c:v>0.21090000000000031</c:v>
                </c:pt>
                <c:pt idx="4">
                  <c:v>0.1661</c:v>
                </c:pt>
                <c:pt idx="5">
                  <c:v>0.17350000000000004</c:v>
                </c:pt>
                <c:pt idx="6">
                  <c:v>0.1605</c:v>
                </c:pt>
                <c:pt idx="7">
                  <c:v>0.18620000000000031</c:v>
                </c:pt>
                <c:pt idx="8">
                  <c:v>0.15050000000000024</c:v>
                </c:pt>
                <c:pt idx="9">
                  <c:v>0.13990000000000025</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mood / emotions</c:v>
                </c:pt>
                <c:pt idx="2">
                  <c:v>My appearance</c:v>
                </c:pt>
                <c:pt idx="3">
                  <c:v>My stress levels</c:v>
                </c:pt>
                <c:pt idx="4">
                  <c:v>My weight</c:v>
                </c:pt>
                <c:pt idx="5">
                  <c:v>The amount of sleep I get</c:v>
                </c:pt>
                <c:pt idx="6">
                  <c:v>My career progress</c:v>
                </c:pt>
                <c:pt idx="7">
                  <c:v>My personal impact on the environment</c:v>
                </c:pt>
                <c:pt idx="8">
                  <c:v>My social media profile</c:v>
                </c:pt>
                <c:pt idx="9">
                  <c:v>My alcohol consumption</c:v>
                </c:pt>
              </c:strCache>
            </c:strRef>
          </c:cat>
          <c:val>
            <c:numRef>
              <c:f>Chart!$B$10:$K$10</c:f>
              <c:numCache>
                <c:formatCode>0.00%</c:formatCode>
                <c:ptCount val="10"/>
                <c:pt idx="0">
                  <c:v>0.28840000000000032</c:v>
                </c:pt>
                <c:pt idx="1">
                  <c:v>0.36600000000000038</c:v>
                </c:pt>
                <c:pt idx="2">
                  <c:v>0.4128000000000005</c:v>
                </c:pt>
                <c:pt idx="3">
                  <c:v>0.44600000000000001</c:v>
                </c:pt>
                <c:pt idx="4">
                  <c:v>0.51749999999999996</c:v>
                </c:pt>
                <c:pt idx="5">
                  <c:v>0.55530000000000002</c:v>
                </c:pt>
                <c:pt idx="6">
                  <c:v>0.56359999999999999</c:v>
                </c:pt>
                <c:pt idx="7">
                  <c:v>0.64840000000000064</c:v>
                </c:pt>
                <c:pt idx="8">
                  <c:v>0.7823</c:v>
                </c:pt>
                <c:pt idx="9">
                  <c:v>0.82370000000000065</c:v>
                </c:pt>
              </c:numCache>
            </c:numRef>
          </c:val>
        </c:ser>
        <c:gapWidth val="50"/>
        <c:overlap val="100"/>
        <c:axId val="129765376"/>
        <c:axId val="129766912"/>
      </c:barChart>
      <c:catAx>
        <c:axId val="129765376"/>
        <c:scaling>
          <c:orientation val="maxMin"/>
        </c:scaling>
        <c:axPos val="l"/>
        <c:majorTickMark val="none"/>
        <c:tickLblPos val="nextTo"/>
        <c:txPr>
          <a:bodyPr rot="0" vert="horz"/>
          <a:lstStyle/>
          <a:p>
            <a:pPr>
              <a:defRPr/>
            </a:pPr>
            <a:endParaRPr lang="en-US"/>
          </a:p>
        </c:txPr>
        <c:crossAx val="129766912"/>
        <c:crosses val="autoZero"/>
        <c:auto val="1"/>
        <c:lblAlgn val="ctr"/>
        <c:lblOffset val="100"/>
        <c:tickLblSkip val="1"/>
      </c:catAx>
      <c:valAx>
        <c:axId val="129766912"/>
        <c:scaling>
          <c:orientation val="minMax"/>
          <c:max val="1"/>
        </c:scaling>
        <c:axPos val="t"/>
        <c:numFmt formatCode="0%" sourceLinked="0"/>
        <c:tickLblPos val="nextTo"/>
        <c:crossAx val="129765376"/>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29/_rels/chart21.xml.rels><?xml version="1.0" encoding="UTF-8" standalone="yes"?>
<Relationships xmlns="http://schemas.openxmlformats.org/package/2006/relationships"><Relationship Id="rId1" Type="http://schemas.openxmlformats.org/officeDocument/2006/relationships/package" Target="../../embeddings/slide_29/Microsoft_Office_Excel_Worksheet21.xlsx"/></Relationships>
</file>

<file path=ppt/charts/slide_29/chart21.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weight</c:v>
                </c:pt>
                <c:pt idx="2">
                  <c:v>The amount of sleep I get</c:v>
                </c:pt>
                <c:pt idx="3">
                  <c:v>My mood / emotions</c:v>
                </c:pt>
                <c:pt idx="4">
                  <c:v>My career progress</c:v>
                </c:pt>
                <c:pt idx="5">
                  <c:v>My stress levels</c:v>
                </c:pt>
                <c:pt idx="6">
                  <c:v>My appearance</c:v>
                </c:pt>
                <c:pt idx="7">
                  <c:v>My personal impact on the environment</c:v>
                </c:pt>
                <c:pt idx="8">
                  <c:v>My alcohol consumption</c:v>
                </c:pt>
                <c:pt idx="9">
                  <c:v>My social media profile</c:v>
                </c:pt>
              </c:strCache>
            </c:strRef>
          </c:cat>
          <c:val>
            <c:numRef>
              <c:f>Chart!$B$6:$K$6</c:f>
              <c:numCache>
                <c:formatCode>0.00%</c:formatCode>
                <c:ptCount val="10"/>
                <c:pt idx="0">
                  <c:v>0.1925</c:v>
                </c:pt>
                <c:pt idx="1">
                  <c:v>0.21620000000000028</c:v>
                </c:pt>
                <c:pt idx="2">
                  <c:v>0.10760000000000013</c:v>
                </c:pt>
                <c:pt idx="3">
                  <c:v>7.6200000000000004E-2</c:v>
                </c:pt>
                <c:pt idx="4">
                  <c:v>9.9600000000000202E-2</c:v>
                </c:pt>
                <c:pt idx="5">
                  <c:v>0.10170000000000012</c:v>
                </c:pt>
                <c:pt idx="6">
                  <c:v>4.0300000000000023E-2</c:v>
                </c:pt>
                <c:pt idx="7">
                  <c:v>2.2900000000000011E-2</c:v>
                </c:pt>
                <c:pt idx="8">
                  <c:v>9.1000000000000004E-3</c:v>
                </c:pt>
                <c:pt idx="9">
                  <c:v>8.0000000000000175E-3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weight</c:v>
                </c:pt>
                <c:pt idx="2">
                  <c:v>The amount of sleep I get</c:v>
                </c:pt>
                <c:pt idx="3">
                  <c:v>My mood / emotions</c:v>
                </c:pt>
                <c:pt idx="4">
                  <c:v>My career progress</c:v>
                </c:pt>
                <c:pt idx="5">
                  <c:v>My stress levels</c:v>
                </c:pt>
                <c:pt idx="6">
                  <c:v>My appearance</c:v>
                </c:pt>
                <c:pt idx="7">
                  <c:v>My personal impact on the environment</c:v>
                </c:pt>
                <c:pt idx="8">
                  <c:v>My alcohol consumption</c:v>
                </c:pt>
                <c:pt idx="9">
                  <c:v>My social media profile</c:v>
                </c:pt>
              </c:strCache>
            </c:strRef>
          </c:cat>
          <c:val>
            <c:numRef>
              <c:f>Chart!$B$7:$K$7</c:f>
              <c:numCache>
                <c:formatCode>0.00%</c:formatCode>
                <c:ptCount val="10"/>
                <c:pt idx="0">
                  <c:v>0.17720000000000025</c:v>
                </c:pt>
                <c:pt idx="1">
                  <c:v>0.15100000000000025</c:v>
                </c:pt>
                <c:pt idx="2">
                  <c:v>0.1283</c:v>
                </c:pt>
                <c:pt idx="3">
                  <c:v>0.1009</c:v>
                </c:pt>
                <c:pt idx="4">
                  <c:v>0.10120000000000012</c:v>
                </c:pt>
                <c:pt idx="5">
                  <c:v>9.1600000000000042E-2</c:v>
                </c:pt>
                <c:pt idx="6">
                  <c:v>6.25E-2</c:v>
                </c:pt>
                <c:pt idx="7">
                  <c:v>3.44E-2</c:v>
                </c:pt>
                <c:pt idx="8">
                  <c:v>2.2400000000000045E-2</c:v>
                </c:pt>
                <c:pt idx="9">
                  <c:v>4.5000000000000014E-3</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weight</c:v>
                </c:pt>
                <c:pt idx="2">
                  <c:v>The amount of sleep I get</c:v>
                </c:pt>
                <c:pt idx="3">
                  <c:v>My mood / emotions</c:v>
                </c:pt>
                <c:pt idx="4">
                  <c:v>My career progress</c:v>
                </c:pt>
                <c:pt idx="5">
                  <c:v>My stress levels</c:v>
                </c:pt>
                <c:pt idx="6">
                  <c:v>My appearance</c:v>
                </c:pt>
                <c:pt idx="7">
                  <c:v>My personal impact on the environment</c:v>
                </c:pt>
                <c:pt idx="8">
                  <c:v>My alcohol consumption</c:v>
                </c:pt>
                <c:pt idx="9">
                  <c:v>My social media profile</c:v>
                </c:pt>
              </c:strCache>
            </c:strRef>
          </c:cat>
          <c:val>
            <c:numRef>
              <c:f>Chart!$B$8:$K$8</c:f>
              <c:numCache>
                <c:formatCode>0.00%</c:formatCode>
                <c:ptCount val="10"/>
                <c:pt idx="0">
                  <c:v>0.14960000000000001</c:v>
                </c:pt>
                <c:pt idx="1">
                  <c:v>0.1145</c:v>
                </c:pt>
                <c:pt idx="2">
                  <c:v>0.10320000000000012</c:v>
                </c:pt>
                <c:pt idx="3">
                  <c:v>0.11720000000000012</c:v>
                </c:pt>
                <c:pt idx="4">
                  <c:v>0.1009</c:v>
                </c:pt>
                <c:pt idx="5">
                  <c:v>8.5400000000000004E-2</c:v>
                </c:pt>
                <c:pt idx="6">
                  <c:v>0.1023</c:v>
                </c:pt>
                <c:pt idx="7">
                  <c:v>6.5699999999999995E-2</c:v>
                </c:pt>
                <c:pt idx="8">
                  <c:v>2.2600000000000012E-2</c:v>
                </c:pt>
                <c:pt idx="9">
                  <c:v>1.2600000000000005E-2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weight</c:v>
                </c:pt>
                <c:pt idx="2">
                  <c:v>The amount of sleep I get</c:v>
                </c:pt>
                <c:pt idx="3">
                  <c:v>My mood / emotions</c:v>
                </c:pt>
                <c:pt idx="4">
                  <c:v>My career progress</c:v>
                </c:pt>
                <c:pt idx="5">
                  <c:v>My stress levels</c:v>
                </c:pt>
                <c:pt idx="6">
                  <c:v>My appearance</c:v>
                </c:pt>
                <c:pt idx="7">
                  <c:v>My personal impact on the environment</c:v>
                </c:pt>
                <c:pt idx="8">
                  <c:v>My alcohol consumption</c:v>
                </c:pt>
                <c:pt idx="9">
                  <c:v>My social media profile</c:v>
                </c:pt>
              </c:strCache>
            </c:strRef>
          </c:cat>
          <c:val>
            <c:numRef>
              <c:f>Chart!$B$9:$K$9</c:f>
              <c:numCache>
                <c:formatCode>0.00%</c:formatCode>
                <c:ptCount val="10"/>
                <c:pt idx="0">
                  <c:v>0.11570000000000009</c:v>
                </c:pt>
                <c:pt idx="1">
                  <c:v>0.11370000000000002</c:v>
                </c:pt>
                <c:pt idx="2">
                  <c:v>0.14680000000000001</c:v>
                </c:pt>
                <c:pt idx="3">
                  <c:v>0.1643</c:v>
                </c:pt>
                <c:pt idx="4">
                  <c:v>0.13020000000000001</c:v>
                </c:pt>
                <c:pt idx="5">
                  <c:v>0.14590000000000028</c:v>
                </c:pt>
                <c:pt idx="6">
                  <c:v>0.18350000000000025</c:v>
                </c:pt>
                <c:pt idx="7">
                  <c:v>0.14780000000000001</c:v>
                </c:pt>
                <c:pt idx="8">
                  <c:v>0.10580000000000002</c:v>
                </c:pt>
                <c:pt idx="9">
                  <c:v>0.10910000000000013</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weight</c:v>
                </c:pt>
                <c:pt idx="2">
                  <c:v>The amount of sleep I get</c:v>
                </c:pt>
                <c:pt idx="3">
                  <c:v>My mood / emotions</c:v>
                </c:pt>
                <c:pt idx="4">
                  <c:v>My career progress</c:v>
                </c:pt>
                <c:pt idx="5">
                  <c:v>My stress levels</c:v>
                </c:pt>
                <c:pt idx="6">
                  <c:v>My appearance</c:v>
                </c:pt>
                <c:pt idx="7">
                  <c:v>My personal impact on the environment</c:v>
                </c:pt>
                <c:pt idx="8">
                  <c:v>My alcohol consumption</c:v>
                </c:pt>
                <c:pt idx="9">
                  <c:v>My social media profile</c:v>
                </c:pt>
              </c:strCache>
            </c:strRef>
          </c:cat>
          <c:val>
            <c:numRef>
              <c:f>Chart!$B$10:$K$10</c:f>
              <c:numCache>
                <c:formatCode>0.00%</c:formatCode>
                <c:ptCount val="10"/>
                <c:pt idx="0">
                  <c:v>0.36500000000000032</c:v>
                </c:pt>
                <c:pt idx="1">
                  <c:v>0.40450000000000008</c:v>
                </c:pt>
                <c:pt idx="2">
                  <c:v>0.5141</c:v>
                </c:pt>
                <c:pt idx="3">
                  <c:v>0.54139999999999999</c:v>
                </c:pt>
                <c:pt idx="4">
                  <c:v>0.56820000000000004</c:v>
                </c:pt>
                <c:pt idx="5">
                  <c:v>0.57540000000000002</c:v>
                </c:pt>
                <c:pt idx="6">
                  <c:v>0.61140000000000005</c:v>
                </c:pt>
                <c:pt idx="7">
                  <c:v>0.72910000000000064</c:v>
                </c:pt>
                <c:pt idx="8">
                  <c:v>0.84010000000000062</c:v>
                </c:pt>
                <c:pt idx="9">
                  <c:v>0.86570000000000125</c:v>
                </c:pt>
              </c:numCache>
            </c:numRef>
          </c:val>
        </c:ser>
        <c:gapWidth val="50"/>
        <c:overlap val="100"/>
        <c:axId val="129893504"/>
        <c:axId val="129895040"/>
      </c:barChart>
      <c:catAx>
        <c:axId val="129893504"/>
        <c:scaling>
          <c:orientation val="maxMin"/>
        </c:scaling>
        <c:axPos val="l"/>
        <c:majorTickMark val="none"/>
        <c:tickLblPos val="nextTo"/>
        <c:txPr>
          <a:bodyPr rot="0" vert="horz"/>
          <a:lstStyle/>
          <a:p>
            <a:pPr>
              <a:defRPr/>
            </a:pPr>
            <a:endParaRPr lang="en-US"/>
          </a:p>
        </c:txPr>
        <c:crossAx val="129895040"/>
        <c:crosses val="autoZero"/>
        <c:auto val="1"/>
        <c:lblAlgn val="ctr"/>
        <c:lblOffset val="100"/>
        <c:tickLblSkip val="1"/>
      </c:catAx>
      <c:valAx>
        <c:axId val="129895040"/>
        <c:scaling>
          <c:orientation val="minMax"/>
          <c:max val="1"/>
        </c:scaling>
        <c:axPos val="t"/>
        <c:numFmt formatCode="0%" sourceLinked="0"/>
        <c:tickLblPos val="nextTo"/>
        <c:crossAx val="129893504"/>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30/_rels/chart22.xml.rels><?xml version="1.0" encoding="UTF-8" standalone="yes"?>
<Relationships xmlns="http://schemas.openxmlformats.org/package/2006/relationships"><Relationship Id="rId1" Type="http://schemas.openxmlformats.org/officeDocument/2006/relationships/package" Target="../../embeddings/slide_30/Microsoft_Office_Excel_Worksheet22.xlsx"/></Relationships>
</file>

<file path=ppt/charts/slide_30/chart22.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appearance</c:v>
                </c:pt>
                <c:pt idx="2">
                  <c:v>My mood / emotions</c:v>
                </c:pt>
                <c:pt idx="3">
                  <c:v>My career progress</c:v>
                </c:pt>
                <c:pt idx="4">
                  <c:v>My weight</c:v>
                </c:pt>
                <c:pt idx="5">
                  <c:v>My stress levels</c:v>
                </c:pt>
                <c:pt idx="6">
                  <c:v>The amount of sleep I get</c:v>
                </c:pt>
                <c:pt idx="7">
                  <c:v>My personal impact on the environment</c:v>
                </c:pt>
                <c:pt idx="8">
                  <c:v>My alcohol consumption</c:v>
                </c:pt>
                <c:pt idx="9">
                  <c:v>My social media profile</c:v>
                </c:pt>
              </c:strCache>
            </c:strRef>
          </c:cat>
          <c:val>
            <c:numRef>
              <c:f>Chart!$B$6:$K$6</c:f>
              <c:numCache>
                <c:formatCode>0.00%</c:formatCode>
                <c:ptCount val="10"/>
                <c:pt idx="0">
                  <c:v>0.32750000000000057</c:v>
                </c:pt>
                <c:pt idx="1">
                  <c:v>8.9200000000000043E-2</c:v>
                </c:pt>
                <c:pt idx="2">
                  <c:v>9.4900000000000026E-2</c:v>
                </c:pt>
                <c:pt idx="3">
                  <c:v>0.1048</c:v>
                </c:pt>
                <c:pt idx="4">
                  <c:v>0.14490000000000028</c:v>
                </c:pt>
                <c:pt idx="5">
                  <c:v>7.3899999999999993E-2</c:v>
                </c:pt>
                <c:pt idx="6">
                  <c:v>7.640000000000001E-2</c:v>
                </c:pt>
                <c:pt idx="7">
                  <c:v>2.9700000000000001E-2</c:v>
                </c:pt>
                <c:pt idx="8">
                  <c:v>1.72E-2</c:v>
                </c:pt>
                <c:pt idx="9">
                  <c:v>1.8900000000000031E-2</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appearance</c:v>
                </c:pt>
                <c:pt idx="2">
                  <c:v>My mood / emotions</c:v>
                </c:pt>
                <c:pt idx="3">
                  <c:v>My career progress</c:v>
                </c:pt>
                <c:pt idx="4">
                  <c:v>My weight</c:v>
                </c:pt>
                <c:pt idx="5">
                  <c:v>My stress levels</c:v>
                </c:pt>
                <c:pt idx="6">
                  <c:v>The amount of sleep I get</c:v>
                </c:pt>
                <c:pt idx="7">
                  <c:v>My personal impact on the environment</c:v>
                </c:pt>
                <c:pt idx="8">
                  <c:v>My alcohol consumption</c:v>
                </c:pt>
                <c:pt idx="9">
                  <c:v>My social media profile</c:v>
                </c:pt>
              </c:strCache>
            </c:strRef>
          </c:cat>
          <c:val>
            <c:numRef>
              <c:f>Chart!$B$7:$K$7</c:f>
              <c:numCache>
                <c:formatCode>0.00%</c:formatCode>
                <c:ptCount val="10"/>
                <c:pt idx="0">
                  <c:v>0.19700000000000001</c:v>
                </c:pt>
                <c:pt idx="1">
                  <c:v>0.15580000000000024</c:v>
                </c:pt>
                <c:pt idx="2">
                  <c:v>9.6300000000000024E-2</c:v>
                </c:pt>
                <c:pt idx="3">
                  <c:v>0.14080000000000001</c:v>
                </c:pt>
                <c:pt idx="4">
                  <c:v>0.1348</c:v>
                </c:pt>
                <c:pt idx="5">
                  <c:v>0.11310000000000002</c:v>
                </c:pt>
                <c:pt idx="6">
                  <c:v>7.3400000000000021E-2</c:v>
                </c:pt>
                <c:pt idx="7">
                  <c:v>3.7600000000000064E-2</c:v>
                </c:pt>
                <c:pt idx="8">
                  <c:v>1.7299999999999996E-2</c:v>
                </c:pt>
                <c:pt idx="9">
                  <c:v>1.1299999999999998E-2</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appearance</c:v>
                </c:pt>
                <c:pt idx="2">
                  <c:v>My mood / emotions</c:v>
                </c:pt>
                <c:pt idx="3">
                  <c:v>My career progress</c:v>
                </c:pt>
                <c:pt idx="4">
                  <c:v>My weight</c:v>
                </c:pt>
                <c:pt idx="5">
                  <c:v>My stress levels</c:v>
                </c:pt>
                <c:pt idx="6">
                  <c:v>The amount of sleep I get</c:v>
                </c:pt>
                <c:pt idx="7">
                  <c:v>My personal impact on the environment</c:v>
                </c:pt>
                <c:pt idx="8">
                  <c:v>My alcohol consumption</c:v>
                </c:pt>
                <c:pt idx="9">
                  <c:v>My social media profile</c:v>
                </c:pt>
              </c:strCache>
            </c:strRef>
          </c:cat>
          <c:val>
            <c:numRef>
              <c:f>Chart!$B$8:$K$8</c:f>
              <c:numCache>
                <c:formatCode>0.00%</c:formatCode>
                <c:ptCount val="10"/>
                <c:pt idx="0">
                  <c:v>0.15290000000000031</c:v>
                </c:pt>
                <c:pt idx="1">
                  <c:v>0.13850000000000001</c:v>
                </c:pt>
                <c:pt idx="2">
                  <c:v>0.1163</c:v>
                </c:pt>
                <c:pt idx="3">
                  <c:v>0.13519999999999999</c:v>
                </c:pt>
                <c:pt idx="4">
                  <c:v>0.1105</c:v>
                </c:pt>
                <c:pt idx="5">
                  <c:v>0.12350000000000012</c:v>
                </c:pt>
                <c:pt idx="6">
                  <c:v>0.1124</c:v>
                </c:pt>
                <c:pt idx="7">
                  <c:v>5.1900000000000002E-2</c:v>
                </c:pt>
                <c:pt idx="8">
                  <c:v>1.8400000000000031E-2</c:v>
                </c:pt>
                <c:pt idx="9">
                  <c:v>1.7899999999999999E-2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appearance</c:v>
                </c:pt>
                <c:pt idx="2">
                  <c:v>My mood / emotions</c:v>
                </c:pt>
                <c:pt idx="3">
                  <c:v>My career progress</c:v>
                </c:pt>
                <c:pt idx="4">
                  <c:v>My weight</c:v>
                </c:pt>
                <c:pt idx="5">
                  <c:v>My stress levels</c:v>
                </c:pt>
                <c:pt idx="6">
                  <c:v>The amount of sleep I get</c:v>
                </c:pt>
                <c:pt idx="7">
                  <c:v>My personal impact on the environment</c:v>
                </c:pt>
                <c:pt idx="8">
                  <c:v>My alcohol consumption</c:v>
                </c:pt>
                <c:pt idx="9">
                  <c:v>My social media profile</c:v>
                </c:pt>
              </c:strCache>
            </c:strRef>
          </c:cat>
          <c:val>
            <c:numRef>
              <c:f>Chart!$B$9:$K$9</c:f>
              <c:numCache>
                <c:formatCode>0.00%</c:formatCode>
                <c:ptCount val="10"/>
                <c:pt idx="0">
                  <c:v>0.10680000000000002</c:v>
                </c:pt>
                <c:pt idx="1">
                  <c:v>0.20019999999999999</c:v>
                </c:pt>
                <c:pt idx="2">
                  <c:v>0.26020000000000004</c:v>
                </c:pt>
                <c:pt idx="3">
                  <c:v>0.18130000000000004</c:v>
                </c:pt>
                <c:pt idx="4">
                  <c:v>0.16289999999999999</c:v>
                </c:pt>
                <c:pt idx="5">
                  <c:v>0.21810000000000004</c:v>
                </c:pt>
                <c:pt idx="6">
                  <c:v>0.21410000000000001</c:v>
                </c:pt>
                <c:pt idx="7">
                  <c:v>0.18030000000000004</c:v>
                </c:pt>
                <c:pt idx="8">
                  <c:v>0.15030000000000004</c:v>
                </c:pt>
                <c:pt idx="9">
                  <c:v>0.15080000000000021</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appearance</c:v>
                </c:pt>
                <c:pt idx="2">
                  <c:v>My mood / emotions</c:v>
                </c:pt>
                <c:pt idx="3">
                  <c:v>My career progress</c:v>
                </c:pt>
                <c:pt idx="4">
                  <c:v>My weight</c:v>
                </c:pt>
                <c:pt idx="5">
                  <c:v>My stress levels</c:v>
                </c:pt>
                <c:pt idx="6">
                  <c:v>The amount of sleep I get</c:v>
                </c:pt>
                <c:pt idx="7">
                  <c:v>My personal impact on the environment</c:v>
                </c:pt>
                <c:pt idx="8">
                  <c:v>My alcohol consumption</c:v>
                </c:pt>
                <c:pt idx="9">
                  <c:v>My social media profile</c:v>
                </c:pt>
              </c:strCache>
            </c:strRef>
          </c:cat>
          <c:val>
            <c:numRef>
              <c:f>Chart!$B$10:$K$10</c:f>
              <c:numCache>
                <c:formatCode>0.00%</c:formatCode>
                <c:ptCount val="10"/>
                <c:pt idx="0">
                  <c:v>0.21570000000000028</c:v>
                </c:pt>
                <c:pt idx="1">
                  <c:v>0.41630000000000056</c:v>
                </c:pt>
                <c:pt idx="2">
                  <c:v>0.43230000000000063</c:v>
                </c:pt>
                <c:pt idx="3">
                  <c:v>0.4380000000000005</c:v>
                </c:pt>
                <c:pt idx="4">
                  <c:v>0.44700000000000001</c:v>
                </c:pt>
                <c:pt idx="5">
                  <c:v>0.47150000000000031</c:v>
                </c:pt>
                <c:pt idx="6">
                  <c:v>0.52370000000000005</c:v>
                </c:pt>
                <c:pt idx="7">
                  <c:v>0.70040000000000002</c:v>
                </c:pt>
                <c:pt idx="8">
                  <c:v>0.79679999999999995</c:v>
                </c:pt>
                <c:pt idx="9">
                  <c:v>0.80110000000000003</c:v>
                </c:pt>
              </c:numCache>
            </c:numRef>
          </c:val>
        </c:ser>
        <c:gapWidth val="50"/>
        <c:overlap val="100"/>
        <c:axId val="130078976"/>
        <c:axId val="130101248"/>
      </c:barChart>
      <c:catAx>
        <c:axId val="130078976"/>
        <c:scaling>
          <c:orientation val="maxMin"/>
        </c:scaling>
        <c:axPos val="l"/>
        <c:majorTickMark val="none"/>
        <c:tickLblPos val="nextTo"/>
        <c:txPr>
          <a:bodyPr rot="0" vert="horz"/>
          <a:lstStyle/>
          <a:p>
            <a:pPr>
              <a:defRPr/>
            </a:pPr>
            <a:endParaRPr lang="en-US"/>
          </a:p>
        </c:txPr>
        <c:crossAx val="130101248"/>
        <c:crosses val="autoZero"/>
        <c:auto val="1"/>
        <c:lblAlgn val="ctr"/>
        <c:lblOffset val="100"/>
        <c:tickLblSkip val="1"/>
      </c:catAx>
      <c:valAx>
        <c:axId val="130101248"/>
        <c:scaling>
          <c:orientation val="minMax"/>
          <c:max val="1"/>
        </c:scaling>
        <c:axPos val="t"/>
        <c:numFmt formatCode="0%" sourceLinked="0"/>
        <c:tickLblPos val="nextTo"/>
        <c:crossAx val="130078976"/>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31/_rels/chart23.xml.rels><?xml version="1.0" encoding="UTF-8" standalone="yes"?>
<Relationships xmlns="http://schemas.openxmlformats.org/package/2006/relationships"><Relationship Id="rId1" Type="http://schemas.openxmlformats.org/officeDocument/2006/relationships/package" Target="../../embeddings/slide_31/Microsoft_Office_Excel_Worksheet23.xlsx"/></Relationships>
</file>

<file path=ppt/charts/slide_31/chart23.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appearance</c:v>
                </c:pt>
                <c:pt idx="2">
                  <c:v>My career progress</c:v>
                </c:pt>
                <c:pt idx="3">
                  <c:v>My mood / emotions</c:v>
                </c:pt>
                <c:pt idx="4">
                  <c:v>The amount of sleep I get</c:v>
                </c:pt>
                <c:pt idx="5">
                  <c:v>My stress levels</c:v>
                </c:pt>
                <c:pt idx="6">
                  <c:v>My weight</c:v>
                </c:pt>
                <c:pt idx="7">
                  <c:v>My personal impact on the environment</c:v>
                </c:pt>
                <c:pt idx="8">
                  <c:v>My alcohol consumption</c:v>
                </c:pt>
                <c:pt idx="9">
                  <c:v>My social media profile</c:v>
                </c:pt>
              </c:strCache>
            </c:strRef>
          </c:cat>
          <c:val>
            <c:numRef>
              <c:f>Chart!$B$6:$K$6</c:f>
              <c:numCache>
                <c:formatCode>0.00%</c:formatCode>
                <c:ptCount val="10"/>
                <c:pt idx="0">
                  <c:v>0.33840000000000076</c:v>
                </c:pt>
                <c:pt idx="1">
                  <c:v>9.7500000000000045E-2</c:v>
                </c:pt>
                <c:pt idx="2">
                  <c:v>0.1173</c:v>
                </c:pt>
                <c:pt idx="3">
                  <c:v>0.13730000000000001</c:v>
                </c:pt>
                <c:pt idx="4">
                  <c:v>7.4200000000000002E-2</c:v>
                </c:pt>
                <c:pt idx="5">
                  <c:v>7.85E-2</c:v>
                </c:pt>
                <c:pt idx="6">
                  <c:v>8.3000000000000046E-2</c:v>
                </c:pt>
                <c:pt idx="7">
                  <c:v>2.6400000000000045E-2</c:v>
                </c:pt>
                <c:pt idx="8">
                  <c:v>1.3200000000000022E-2</c:v>
                </c:pt>
                <c:pt idx="9">
                  <c:v>3.700000000000008E-3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appearance</c:v>
                </c:pt>
                <c:pt idx="2">
                  <c:v>My career progress</c:v>
                </c:pt>
                <c:pt idx="3">
                  <c:v>My mood / emotions</c:v>
                </c:pt>
                <c:pt idx="4">
                  <c:v>The amount of sleep I get</c:v>
                </c:pt>
                <c:pt idx="5">
                  <c:v>My stress levels</c:v>
                </c:pt>
                <c:pt idx="6">
                  <c:v>My weight</c:v>
                </c:pt>
                <c:pt idx="7">
                  <c:v>My personal impact on the environment</c:v>
                </c:pt>
                <c:pt idx="8">
                  <c:v>My alcohol consumption</c:v>
                </c:pt>
                <c:pt idx="9">
                  <c:v>My social media profile</c:v>
                </c:pt>
              </c:strCache>
            </c:strRef>
          </c:cat>
          <c:val>
            <c:numRef>
              <c:f>Chart!$B$7:$K$7</c:f>
              <c:numCache>
                <c:formatCode>0.00%</c:formatCode>
                <c:ptCount val="10"/>
                <c:pt idx="0">
                  <c:v>0.20519999999999999</c:v>
                </c:pt>
                <c:pt idx="1">
                  <c:v>0.14840000000000031</c:v>
                </c:pt>
                <c:pt idx="2">
                  <c:v>0.17319999999999999</c:v>
                </c:pt>
                <c:pt idx="3">
                  <c:v>0.12920000000000001</c:v>
                </c:pt>
                <c:pt idx="4">
                  <c:v>9.9400000000000002E-2</c:v>
                </c:pt>
                <c:pt idx="5">
                  <c:v>8.6500000000000007E-2</c:v>
                </c:pt>
                <c:pt idx="6">
                  <c:v>7.0499999999999993E-2</c:v>
                </c:pt>
                <c:pt idx="7">
                  <c:v>3.1399999999999997E-2</c:v>
                </c:pt>
                <c:pt idx="8">
                  <c:v>1.8800000000000032E-2</c:v>
                </c:pt>
                <c:pt idx="9">
                  <c:v>7.0000000000000088E-3</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appearance</c:v>
                </c:pt>
                <c:pt idx="2">
                  <c:v>My career progress</c:v>
                </c:pt>
                <c:pt idx="3">
                  <c:v>My mood / emotions</c:v>
                </c:pt>
                <c:pt idx="4">
                  <c:v>The amount of sleep I get</c:v>
                </c:pt>
                <c:pt idx="5">
                  <c:v>My stress levels</c:v>
                </c:pt>
                <c:pt idx="6">
                  <c:v>My weight</c:v>
                </c:pt>
                <c:pt idx="7">
                  <c:v>My personal impact on the environment</c:v>
                </c:pt>
                <c:pt idx="8">
                  <c:v>My alcohol consumption</c:v>
                </c:pt>
                <c:pt idx="9">
                  <c:v>My social media profile</c:v>
                </c:pt>
              </c:strCache>
            </c:strRef>
          </c:cat>
          <c:val>
            <c:numRef>
              <c:f>Chart!$B$8:$K$8</c:f>
              <c:numCache>
                <c:formatCode>0.00%</c:formatCode>
                <c:ptCount val="10"/>
                <c:pt idx="0">
                  <c:v>0.14980000000000004</c:v>
                </c:pt>
                <c:pt idx="1">
                  <c:v>0.17090000000000025</c:v>
                </c:pt>
                <c:pt idx="2">
                  <c:v>0.14180000000000001</c:v>
                </c:pt>
                <c:pt idx="3">
                  <c:v>0.12939999999999999</c:v>
                </c:pt>
                <c:pt idx="4">
                  <c:v>9.7900000000000001E-2</c:v>
                </c:pt>
                <c:pt idx="5">
                  <c:v>8.9500000000000204E-2</c:v>
                </c:pt>
                <c:pt idx="6">
                  <c:v>9.540000000000004E-2</c:v>
                </c:pt>
                <c:pt idx="7">
                  <c:v>4.1199999999999987E-2</c:v>
                </c:pt>
                <c:pt idx="8">
                  <c:v>2.6599999999999999E-2</c:v>
                </c:pt>
                <c:pt idx="9">
                  <c:v>2.7000000000000045E-2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appearance</c:v>
                </c:pt>
                <c:pt idx="2">
                  <c:v>My career progress</c:v>
                </c:pt>
                <c:pt idx="3">
                  <c:v>My mood / emotions</c:v>
                </c:pt>
                <c:pt idx="4">
                  <c:v>The amount of sleep I get</c:v>
                </c:pt>
                <c:pt idx="5">
                  <c:v>My stress levels</c:v>
                </c:pt>
                <c:pt idx="6">
                  <c:v>My weight</c:v>
                </c:pt>
                <c:pt idx="7">
                  <c:v>My personal impact on the environment</c:v>
                </c:pt>
                <c:pt idx="8">
                  <c:v>My alcohol consumption</c:v>
                </c:pt>
                <c:pt idx="9">
                  <c:v>My social media profile</c:v>
                </c:pt>
              </c:strCache>
            </c:strRef>
          </c:cat>
          <c:val>
            <c:numRef>
              <c:f>Chart!$B$9:$K$9</c:f>
              <c:numCache>
                <c:formatCode>0.00%</c:formatCode>
                <c:ptCount val="10"/>
                <c:pt idx="0">
                  <c:v>0.12110000000000012</c:v>
                </c:pt>
                <c:pt idx="1">
                  <c:v>0.22589999999999999</c:v>
                </c:pt>
                <c:pt idx="2">
                  <c:v>0.19769999999999999</c:v>
                </c:pt>
                <c:pt idx="3">
                  <c:v>0.22309999999999999</c:v>
                </c:pt>
                <c:pt idx="4">
                  <c:v>0.25490000000000002</c:v>
                </c:pt>
                <c:pt idx="5">
                  <c:v>0.23900000000000021</c:v>
                </c:pt>
                <c:pt idx="6">
                  <c:v>0.20250000000000001</c:v>
                </c:pt>
                <c:pt idx="7">
                  <c:v>0.20860000000000001</c:v>
                </c:pt>
                <c:pt idx="8">
                  <c:v>0.20469999999999999</c:v>
                </c:pt>
                <c:pt idx="9">
                  <c:v>0.19400000000000001</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appearance</c:v>
                </c:pt>
                <c:pt idx="2">
                  <c:v>My career progress</c:v>
                </c:pt>
                <c:pt idx="3">
                  <c:v>My mood / emotions</c:v>
                </c:pt>
                <c:pt idx="4">
                  <c:v>The amount of sleep I get</c:v>
                </c:pt>
                <c:pt idx="5">
                  <c:v>My stress levels</c:v>
                </c:pt>
                <c:pt idx="6">
                  <c:v>My weight</c:v>
                </c:pt>
                <c:pt idx="7">
                  <c:v>My personal impact on the environment</c:v>
                </c:pt>
                <c:pt idx="8">
                  <c:v>My alcohol consumption</c:v>
                </c:pt>
                <c:pt idx="9">
                  <c:v>My social media profile</c:v>
                </c:pt>
              </c:strCache>
            </c:strRef>
          </c:cat>
          <c:val>
            <c:numRef>
              <c:f>Chart!$B$10:$K$10</c:f>
              <c:numCache>
                <c:formatCode>0.00%</c:formatCode>
                <c:ptCount val="10"/>
                <c:pt idx="0">
                  <c:v>0.18540000000000031</c:v>
                </c:pt>
                <c:pt idx="1">
                  <c:v>0.35730000000000056</c:v>
                </c:pt>
                <c:pt idx="2">
                  <c:v>0.37000000000000038</c:v>
                </c:pt>
                <c:pt idx="3">
                  <c:v>0.38110000000000038</c:v>
                </c:pt>
                <c:pt idx="4">
                  <c:v>0.47370000000000001</c:v>
                </c:pt>
                <c:pt idx="5">
                  <c:v>0.50660000000000005</c:v>
                </c:pt>
                <c:pt idx="6">
                  <c:v>0.54859999999999998</c:v>
                </c:pt>
                <c:pt idx="7">
                  <c:v>0.69230000000000003</c:v>
                </c:pt>
                <c:pt idx="8">
                  <c:v>0.73670000000000113</c:v>
                </c:pt>
                <c:pt idx="9">
                  <c:v>0.76830000000000065</c:v>
                </c:pt>
              </c:numCache>
            </c:numRef>
          </c:val>
        </c:ser>
        <c:gapWidth val="50"/>
        <c:overlap val="100"/>
        <c:axId val="130174336"/>
        <c:axId val="130208896"/>
      </c:barChart>
      <c:catAx>
        <c:axId val="130174336"/>
        <c:scaling>
          <c:orientation val="maxMin"/>
        </c:scaling>
        <c:axPos val="l"/>
        <c:majorTickMark val="none"/>
        <c:tickLblPos val="nextTo"/>
        <c:txPr>
          <a:bodyPr rot="0" vert="horz"/>
          <a:lstStyle/>
          <a:p>
            <a:pPr>
              <a:defRPr/>
            </a:pPr>
            <a:endParaRPr lang="en-US"/>
          </a:p>
        </c:txPr>
        <c:crossAx val="130208896"/>
        <c:crosses val="autoZero"/>
        <c:auto val="1"/>
        <c:lblAlgn val="ctr"/>
        <c:lblOffset val="100"/>
        <c:tickLblSkip val="1"/>
      </c:catAx>
      <c:valAx>
        <c:axId val="130208896"/>
        <c:scaling>
          <c:orientation val="minMax"/>
          <c:max val="1"/>
        </c:scaling>
        <c:axPos val="t"/>
        <c:numFmt formatCode="0%" sourceLinked="0"/>
        <c:tickLblPos val="nextTo"/>
        <c:crossAx val="130174336"/>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32/_rels/chart24.xml.rels><?xml version="1.0" encoding="UTF-8" standalone="yes"?>
<Relationships xmlns="http://schemas.openxmlformats.org/package/2006/relationships"><Relationship Id="rId1" Type="http://schemas.openxmlformats.org/officeDocument/2006/relationships/package" Target="../../embeddings/slide_32/Microsoft_Office_Excel_Worksheet24.xlsx"/></Relationships>
</file>

<file path=ppt/charts/slide_32/chart24.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mood / emotions</c:v>
                </c:pt>
                <c:pt idx="2">
                  <c:v>My career progress</c:v>
                </c:pt>
                <c:pt idx="3">
                  <c:v>My weight</c:v>
                </c:pt>
                <c:pt idx="4">
                  <c:v>My appearance</c:v>
                </c:pt>
                <c:pt idx="5">
                  <c:v>The amount of sleep I get</c:v>
                </c:pt>
                <c:pt idx="6">
                  <c:v>My stress levels</c:v>
                </c:pt>
                <c:pt idx="7">
                  <c:v>My personal impact on the environment</c:v>
                </c:pt>
                <c:pt idx="8">
                  <c:v>My social media profile</c:v>
                </c:pt>
                <c:pt idx="9">
                  <c:v>My alcohol consumption</c:v>
                </c:pt>
              </c:strCache>
            </c:strRef>
          </c:cat>
          <c:val>
            <c:numRef>
              <c:f>Chart!$B$6:$K$6</c:f>
              <c:numCache>
                <c:formatCode>0.00%</c:formatCode>
                <c:ptCount val="10"/>
                <c:pt idx="0">
                  <c:v>0.30810000000000032</c:v>
                </c:pt>
                <c:pt idx="1">
                  <c:v>0.15320000000000028</c:v>
                </c:pt>
                <c:pt idx="2">
                  <c:v>0.13969999999999999</c:v>
                </c:pt>
                <c:pt idx="3">
                  <c:v>0.13900000000000001</c:v>
                </c:pt>
                <c:pt idx="4">
                  <c:v>4.7300000000000092E-2</c:v>
                </c:pt>
                <c:pt idx="5">
                  <c:v>7.9300000000000134E-2</c:v>
                </c:pt>
                <c:pt idx="6">
                  <c:v>6.9900000000000004E-2</c:v>
                </c:pt>
                <c:pt idx="7">
                  <c:v>2.2500000000000006E-2</c:v>
                </c:pt>
                <c:pt idx="8">
                  <c:v>3.8000000000000039E-3</c:v>
                </c:pt>
                <c:pt idx="9">
                  <c:v>6.80000000000001E-3</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mood / emotions</c:v>
                </c:pt>
                <c:pt idx="2">
                  <c:v>My career progress</c:v>
                </c:pt>
                <c:pt idx="3">
                  <c:v>My weight</c:v>
                </c:pt>
                <c:pt idx="4">
                  <c:v>My appearance</c:v>
                </c:pt>
                <c:pt idx="5">
                  <c:v>The amount of sleep I get</c:v>
                </c:pt>
                <c:pt idx="6">
                  <c:v>My stress levels</c:v>
                </c:pt>
                <c:pt idx="7">
                  <c:v>My personal impact on the environment</c:v>
                </c:pt>
                <c:pt idx="8">
                  <c:v>My social media profile</c:v>
                </c:pt>
                <c:pt idx="9">
                  <c:v>My alcohol consumption</c:v>
                </c:pt>
              </c:strCache>
            </c:strRef>
          </c:cat>
          <c:val>
            <c:numRef>
              <c:f>Chart!$B$7:$K$7</c:f>
              <c:numCache>
                <c:formatCode>0.00%</c:formatCode>
                <c:ptCount val="10"/>
                <c:pt idx="0">
                  <c:v>0.16990000000000025</c:v>
                </c:pt>
                <c:pt idx="1">
                  <c:v>0.16070000000000001</c:v>
                </c:pt>
                <c:pt idx="2">
                  <c:v>0.14780000000000001</c:v>
                </c:pt>
                <c:pt idx="3">
                  <c:v>0.12590000000000001</c:v>
                </c:pt>
                <c:pt idx="4">
                  <c:v>0.10520000000000013</c:v>
                </c:pt>
                <c:pt idx="5">
                  <c:v>9.8600000000000215E-2</c:v>
                </c:pt>
                <c:pt idx="6">
                  <c:v>9.7000000000000003E-2</c:v>
                </c:pt>
                <c:pt idx="7">
                  <c:v>4.3199999999999995E-2</c:v>
                </c:pt>
                <c:pt idx="8">
                  <c:v>1.2100000000000001E-2</c:v>
                </c:pt>
                <c:pt idx="9">
                  <c:v>9.3000000000000235E-3</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mood / emotions</c:v>
                </c:pt>
                <c:pt idx="2">
                  <c:v>My career progress</c:v>
                </c:pt>
                <c:pt idx="3">
                  <c:v>My weight</c:v>
                </c:pt>
                <c:pt idx="4">
                  <c:v>My appearance</c:v>
                </c:pt>
                <c:pt idx="5">
                  <c:v>The amount of sleep I get</c:v>
                </c:pt>
                <c:pt idx="6">
                  <c:v>My stress levels</c:v>
                </c:pt>
                <c:pt idx="7">
                  <c:v>My personal impact on the environment</c:v>
                </c:pt>
                <c:pt idx="8">
                  <c:v>My social media profile</c:v>
                </c:pt>
                <c:pt idx="9">
                  <c:v>My alcohol consumption</c:v>
                </c:pt>
              </c:strCache>
            </c:strRef>
          </c:cat>
          <c:val>
            <c:numRef>
              <c:f>Chart!$B$8:$K$8</c:f>
              <c:numCache>
                <c:formatCode>0.00%</c:formatCode>
                <c:ptCount val="10"/>
                <c:pt idx="0">
                  <c:v>0.12370000000000014</c:v>
                </c:pt>
                <c:pt idx="1">
                  <c:v>0.15160000000000001</c:v>
                </c:pt>
                <c:pt idx="2">
                  <c:v>0.1328</c:v>
                </c:pt>
                <c:pt idx="3">
                  <c:v>0.11320000000000002</c:v>
                </c:pt>
                <c:pt idx="4">
                  <c:v>0.1323</c:v>
                </c:pt>
                <c:pt idx="5">
                  <c:v>0.10550000000000002</c:v>
                </c:pt>
                <c:pt idx="6">
                  <c:v>0.10730000000000002</c:v>
                </c:pt>
                <c:pt idx="7">
                  <c:v>6.5199999999999994E-2</c:v>
                </c:pt>
                <c:pt idx="8">
                  <c:v>2.1999999999999999E-2</c:v>
                </c:pt>
                <c:pt idx="9">
                  <c:v>1.5900000000000001E-2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mood / emotions</c:v>
                </c:pt>
                <c:pt idx="2">
                  <c:v>My career progress</c:v>
                </c:pt>
                <c:pt idx="3">
                  <c:v>My weight</c:v>
                </c:pt>
                <c:pt idx="4">
                  <c:v>My appearance</c:v>
                </c:pt>
                <c:pt idx="5">
                  <c:v>The amount of sleep I get</c:v>
                </c:pt>
                <c:pt idx="6">
                  <c:v>My stress levels</c:v>
                </c:pt>
                <c:pt idx="7">
                  <c:v>My personal impact on the environment</c:v>
                </c:pt>
                <c:pt idx="8">
                  <c:v>My social media profile</c:v>
                </c:pt>
                <c:pt idx="9">
                  <c:v>My alcohol consumption</c:v>
                </c:pt>
              </c:strCache>
            </c:strRef>
          </c:cat>
          <c:val>
            <c:numRef>
              <c:f>Chart!$B$9:$K$9</c:f>
              <c:numCache>
                <c:formatCode>0.00%</c:formatCode>
                <c:ptCount val="10"/>
                <c:pt idx="0">
                  <c:v>0.1411</c:v>
                </c:pt>
                <c:pt idx="1">
                  <c:v>0.18350000000000025</c:v>
                </c:pt>
                <c:pt idx="2">
                  <c:v>0.11770000000000012</c:v>
                </c:pt>
                <c:pt idx="3">
                  <c:v>0.15400000000000025</c:v>
                </c:pt>
                <c:pt idx="4">
                  <c:v>0.19939999999999999</c:v>
                </c:pt>
                <c:pt idx="5">
                  <c:v>0.17230000000000001</c:v>
                </c:pt>
                <c:pt idx="6">
                  <c:v>0.16550000000000001</c:v>
                </c:pt>
                <c:pt idx="7">
                  <c:v>0.14870000000000028</c:v>
                </c:pt>
                <c:pt idx="8">
                  <c:v>0.10820000000000014</c:v>
                </c:pt>
                <c:pt idx="9">
                  <c:v>0.10390000000000002</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mood / emotions</c:v>
                </c:pt>
                <c:pt idx="2">
                  <c:v>My career progress</c:v>
                </c:pt>
                <c:pt idx="3">
                  <c:v>My weight</c:v>
                </c:pt>
                <c:pt idx="4">
                  <c:v>My appearance</c:v>
                </c:pt>
                <c:pt idx="5">
                  <c:v>The amount of sleep I get</c:v>
                </c:pt>
                <c:pt idx="6">
                  <c:v>My stress levels</c:v>
                </c:pt>
                <c:pt idx="7">
                  <c:v>My personal impact on the environment</c:v>
                </c:pt>
                <c:pt idx="8">
                  <c:v>My social media profile</c:v>
                </c:pt>
                <c:pt idx="9">
                  <c:v>My alcohol consumption</c:v>
                </c:pt>
              </c:strCache>
            </c:strRef>
          </c:cat>
          <c:val>
            <c:numRef>
              <c:f>Chart!$B$10:$K$10</c:f>
              <c:numCache>
                <c:formatCode>0.00%</c:formatCode>
                <c:ptCount val="10"/>
                <c:pt idx="0">
                  <c:v>0.25719999999999998</c:v>
                </c:pt>
                <c:pt idx="1">
                  <c:v>0.35100000000000031</c:v>
                </c:pt>
                <c:pt idx="2">
                  <c:v>0.46210000000000001</c:v>
                </c:pt>
                <c:pt idx="3">
                  <c:v>0.46780000000000038</c:v>
                </c:pt>
                <c:pt idx="4">
                  <c:v>0.51590000000000003</c:v>
                </c:pt>
                <c:pt idx="5">
                  <c:v>0.54430000000000001</c:v>
                </c:pt>
                <c:pt idx="6">
                  <c:v>0.56040000000000001</c:v>
                </c:pt>
                <c:pt idx="7">
                  <c:v>0.72030000000000005</c:v>
                </c:pt>
                <c:pt idx="8">
                  <c:v>0.85390000000000099</c:v>
                </c:pt>
                <c:pt idx="9">
                  <c:v>0.86410000000000065</c:v>
                </c:pt>
              </c:numCache>
            </c:numRef>
          </c:val>
        </c:ser>
        <c:gapWidth val="50"/>
        <c:overlap val="100"/>
        <c:axId val="130491136"/>
        <c:axId val="130492672"/>
      </c:barChart>
      <c:catAx>
        <c:axId val="130491136"/>
        <c:scaling>
          <c:orientation val="maxMin"/>
        </c:scaling>
        <c:axPos val="l"/>
        <c:majorTickMark val="none"/>
        <c:tickLblPos val="nextTo"/>
        <c:txPr>
          <a:bodyPr rot="0" vert="horz"/>
          <a:lstStyle/>
          <a:p>
            <a:pPr>
              <a:defRPr/>
            </a:pPr>
            <a:endParaRPr lang="en-US"/>
          </a:p>
        </c:txPr>
        <c:crossAx val="130492672"/>
        <c:crosses val="autoZero"/>
        <c:auto val="1"/>
        <c:lblAlgn val="ctr"/>
        <c:lblOffset val="100"/>
        <c:tickLblSkip val="1"/>
      </c:catAx>
      <c:valAx>
        <c:axId val="130492672"/>
        <c:scaling>
          <c:orientation val="minMax"/>
          <c:max val="1"/>
        </c:scaling>
        <c:axPos val="t"/>
        <c:numFmt formatCode="0%" sourceLinked="0"/>
        <c:tickLblPos val="nextTo"/>
        <c:crossAx val="130491136"/>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33/_rels/chart25.xml.rels><?xml version="1.0" encoding="UTF-8" standalone="yes"?>
<Relationships xmlns="http://schemas.openxmlformats.org/package/2006/relationships"><Relationship Id="rId1" Type="http://schemas.openxmlformats.org/officeDocument/2006/relationships/package" Target="../../embeddings/slide_33/Microsoft_Office_Excel_Worksheet25.xlsx"/></Relationships>
</file>

<file path=ppt/charts/slide_33/chart25.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personal finances</c:v>
                </c:pt>
                <c:pt idx="1">
                  <c:v>My weight</c:v>
                </c:pt>
                <c:pt idx="2">
                  <c:v>The amount of sleep I get</c:v>
                </c:pt>
                <c:pt idx="3">
                  <c:v>My stress levels</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Chart!$B$6:$K$6</c:f>
              <c:numCache>
                <c:formatCode>0.00%</c:formatCode>
                <c:ptCount val="10"/>
                <c:pt idx="0">
                  <c:v>0.24900000000000028</c:v>
                </c:pt>
                <c:pt idx="1">
                  <c:v>0.17450000000000004</c:v>
                </c:pt>
                <c:pt idx="2">
                  <c:v>0.1265</c:v>
                </c:pt>
                <c:pt idx="3">
                  <c:v>8.3100000000000063E-2</c:v>
                </c:pt>
                <c:pt idx="4">
                  <c:v>7.5500000000000012E-2</c:v>
                </c:pt>
                <c:pt idx="5">
                  <c:v>7.8800000000000023E-2</c:v>
                </c:pt>
                <c:pt idx="6">
                  <c:v>4.4900000000000023E-2</c:v>
                </c:pt>
                <c:pt idx="7">
                  <c:v>4.9700000000000112E-2</c:v>
                </c:pt>
                <c:pt idx="8">
                  <c:v>2.1200000000000038E-2</c:v>
                </c:pt>
                <c:pt idx="9">
                  <c:v>1.2500000000000001E-2</c:v>
                </c:pt>
              </c:numCache>
            </c:numRef>
          </c:val>
        </c:ser>
        <c:ser>
          <c:idx val="2"/>
          <c:order val="1"/>
          <c:tx>
            <c:strRef>
              <c:f>Chart!$A$7</c:f>
              <c:strCache>
                <c:ptCount val="1"/>
                <c:pt idx="0">
                  <c:v>Second</c:v>
                </c:pt>
              </c:strCache>
            </c:strRef>
          </c:tx>
          <c:spPr>
            <a:solidFill>
              <a:schemeClr val="tx2"/>
            </a:solidFill>
          </c:spPr>
          <c:cat>
            <c:strRef>
              <c:f>Chart!$B$5:$K$5</c:f>
              <c:strCache>
                <c:ptCount val="10"/>
                <c:pt idx="0">
                  <c:v>My personal finances</c:v>
                </c:pt>
                <c:pt idx="1">
                  <c:v>My weight</c:v>
                </c:pt>
                <c:pt idx="2">
                  <c:v>The amount of sleep I get</c:v>
                </c:pt>
                <c:pt idx="3">
                  <c:v>My stress levels</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Chart!$B$7:$K$7</c:f>
              <c:numCache>
                <c:formatCode>0.00%</c:formatCode>
                <c:ptCount val="10"/>
                <c:pt idx="0">
                  <c:v>0.16940000000000024</c:v>
                </c:pt>
                <c:pt idx="1">
                  <c:v>0.16189999999999999</c:v>
                </c:pt>
                <c:pt idx="2">
                  <c:v>0.14950000000000024</c:v>
                </c:pt>
                <c:pt idx="3">
                  <c:v>9.2800000000000021E-2</c:v>
                </c:pt>
                <c:pt idx="4">
                  <c:v>8.0800000000000025E-2</c:v>
                </c:pt>
                <c:pt idx="5">
                  <c:v>0.10290000000000002</c:v>
                </c:pt>
                <c:pt idx="6">
                  <c:v>6.5600000000000006E-2</c:v>
                </c:pt>
                <c:pt idx="7">
                  <c:v>5.930000000000011E-2</c:v>
                </c:pt>
                <c:pt idx="8">
                  <c:v>1.9800000000000043E-2</c:v>
                </c:pt>
                <c:pt idx="9">
                  <c:v>1.3800000000000028E-2</c:v>
                </c:pt>
              </c:numCache>
            </c:numRef>
          </c:val>
        </c:ser>
        <c:ser>
          <c:idx val="3"/>
          <c:order val="2"/>
          <c:tx>
            <c:strRef>
              <c:f>Chart!$A$8</c:f>
              <c:strCache>
                <c:ptCount val="1"/>
                <c:pt idx="0">
                  <c:v>Third</c:v>
                </c:pt>
              </c:strCache>
            </c:strRef>
          </c:tx>
          <c:spPr>
            <a:solidFill>
              <a:schemeClr val="bg2"/>
            </a:solidFill>
          </c:spPr>
          <c:cat>
            <c:strRef>
              <c:f>Chart!$B$5:$K$5</c:f>
              <c:strCache>
                <c:ptCount val="10"/>
                <c:pt idx="0">
                  <c:v>My personal finances</c:v>
                </c:pt>
                <c:pt idx="1">
                  <c:v>My weight</c:v>
                </c:pt>
                <c:pt idx="2">
                  <c:v>The amount of sleep I get</c:v>
                </c:pt>
                <c:pt idx="3">
                  <c:v>My stress levels</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Chart!$B$8:$K$8</c:f>
              <c:numCache>
                <c:formatCode>0.00%</c:formatCode>
                <c:ptCount val="10"/>
                <c:pt idx="0">
                  <c:v>0.13550000000000001</c:v>
                </c:pt>
                <c:pt idx="1">
                  <c:v>0.10670000000000013</c:v>
                </c:pt>
                <c:pt idx="2">
                  <c:v>0.11990000000000002</c:v>
                </c:pt>
                <c:pt idx="3">
                  <c:v>0.1115</c:v>
                </c:pt>
                <c:pt idx="4">
                  <c:v>0.1113</c:v>
                </c:pt>
                <c:pt idx="5">
                  <c:v>9.5200000000000007E-2</c:v>
                </c:pt>
                <c:pt idx="6">
                  <c:v>0.10950000000000013</c:v>
                </c:pt>
                <c:pt idx="7">
                  <c:v>7.1900000000000006E-2</c:v>
                </c:pt>
                <c:pt idx="8">
                  <c:v>3.3399999999999999E-2</c:v>
                </c:pt>
                <c:pt idx="9">
                  <c:v>2.0799999999999999E-2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personal finances</c:v>
                </c:pt>
                <c:pt idx="1">
                  <c:v>My weight</c:v>
                </c:pt>
                <c:pt idx="2">
                  <c:v>The amount of sleep I get</c:v>
                </c:pt>
                <c:pt idx="3">
                  <c:v>My stress levels</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Chart!$B$9:$K$9</c:f>
              <c:numCache>
                <c:formatCode>0.00%</c:formatCode>
                <c:ptCount val="10"/>
                <c:pt idx="0">
                  <c:v>0.1105</c:v>
                </c:pt>
                <c:pt idx="1">
                  <c:v>0.10410000000000012</c:v>
                </c:pt>
                <c:pt idx="2">
                  <c:v>0.129</c:v>
                </c:pt>
                <c:pt idx="3">
                  <c:v>0.1275</c:v>
                </c:pt>
                <c:pt idx="4">
                  <c:v>0.14680000000000001</c:v>
                </c:pt>
                <c:pt idx="5">
                  <c:v>0.10349999999999998</c:v>
                </c:pt>
                <c:pt idx="6">
                  <c:v>0.10900000000000012</c:v>
                </c:pt>
                <c:pt idx="7">
                  <c:v>0.12120000000000013</c:v>
                </c:pt>
                <c:pt idx="8">
                  <c:v>6.0400000000000023E-2</c:v>
                </c:pt>
                <c:pt idx="9">
                  <c:v>5.4100000000000023E-2</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personal finances</c:v>
                </c:pt>
                <c:pt idx="1">
                  <c:v>My weight</c:v>
                </c:pt>
                <c:pt idx="2">
                  <c:v>The amount of sleep I get</c:v>
                </c:pt>
                <c:pt idx="3">
                  <c:v>My stress levels</c:v>
                </c:pt>
                <c:pt idx="4">
                  <c:v>My mood / emotions</c:v>
                </c:pt>
                <c:pt idx="5">
                  <c:v>My career progress</c:v>
                </c:pt>
                <c:pt idx="6">
                  <c:v>My appearance</c:v>
                </c:pt>
                <c:pt idx="7">
                  <c:v>My personal impact on the environment</c:v>
                </c:pt>
                <c:pt idx="8">
                  <c:v>My alcohol consumption</c:v>
                </c:pt>
                <c:pt idx="9">
                  <c:v>My social media profile</c:v>
                </c:pt>
              </c:strCache>
            </c:strRef>
          </c:cat>
          <c:val>
            <c:numRef>
              <c:f>Chart!$B$10:$K$10</c:f>
              <c:numCache>
                <c:formatCode>0.00%</c:formatCode>
                <c:ptCount val="10"/>
                <c:pt idx="0">
                  <c:v>0.33550000000000063</c:v>
                </c:pt>
                <c:pt idx="1">
                  <c:v>0.45270000000000005</c:v>
                </c:pt>
                <c:pt idx="2">
                  <c:v>0.47510000000000002</c:v>
                </c:pt>
                <c:pt idx="3">
                  <c:v>0.58509999999999951</c:v>
                </c:pt>
                <c:pt idx="4">
                  <c:v>0.58560000000000001</c:v>
                </c:pt>
                <c:pt idx="5">
                  <c:v>0.61950000000000005</c:v>
                </c:pt>
                <c:pt idx="6">
                  <c:v>0.67090000000000138</c:v>
                </c:pt>
                <c:pt idx="7">
                  <c:v>0.69790000000000063</c:v>
                </c:pt>
                <c:pt idx="8">
                  <c:v>0.86520000000000064</c:v>
                </c:pt>
                <c:pt idx="9">
                  <c:v>0.89870000000000005</c:v>
                </c:pt>
              </c:numCache>
            </c:numRef>
          </c:val>
        </c:ser>
        <c:gapWidth val="50"/>
        <c:overlap val="100"/>
        <c:axId val="130602880"/>
        <c:axId val="130604416"/>
      </c:barChart>
      <c:catAx>
        <c:axId val="130602880"/>
        <c:scaling>
          <c:orientation val="maxMin"/>
        </c:scaling>
        <c:axPos val="l"/>
        <c:majorTickMark val="none"/>
        <c:tickLblPos val="nextTo"/>
        <c:txPr>
          <a:bodyPr rot="0" vert="horz"/>
          <a:lstStyle/>
          <a:p>
            <a:pPr>
              <a:defRPr/>
            </a:pPr>
            <a:endParaRPr lang="en-US"/>
          </a:p>
        </c:txPr>
        <c:crossAx val="130604416"/>
        <c:crosses val="autoZero"/>
        <c:auto val="1"/>
        <c:lblAlgn val="ctr"/>
        <c:lblOffset val="100"/>
        <c:tickLblSkip val="1"/>
      </c:catAx>
      <c:valAx>
        <c:axId val="130604416"/>
        <c:scaling>
          <c:orientation val="minMax"/>
          <c:max val="1"/>
        </c:scaling>
        <c:axPos val="t"/>
        <c:numFmt formatCode="0%" sourceLinked="0"/>
        <c:tickLblPos val="nextTo"/>
        <c:crossAx val="130602880"/>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34/_rels/chart26.xml.rels><?xml version="1.0" encoding="UTF-8" standalone="yes"?>
<Relationships xmlns="http://schemas.openxmlformats.org/package/2006/relationships"><Relationship Id="rId1" Type="http://schemas.openxmlformats.org/officeDocument/2006/relationships/package" Target="../../embeddings/slide_34/Microsoft_Office_Excel_Worksheet26.xlsx"/></Relationships>
</file>

<file path=ppt/charts/slide_34/chart26.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4584852499609531"/>
          <c:y val="0.21949612476377234"/>
          <c:w val="0.61902653792082063"/>
          <c:h val="0.7618175041130697"/>
        </c:manualLayout>
      </c:layout>
      <c:barChart>
        <c:barDir val="bar"/>
        <c:grouping val="stacked"/>
        <c:ser>
          <c:idx val="0"/>
          <c:order val="0"/>
          <c:tx>
            <c:strRef>
              <c:f>Chart!$A$6</c:f>
              <c:strCache>
                <c:ptCount val="1"/>
                <c:pt idx="0">
                  <c:v>First</c:v>
                </c:pt>
              </c:strCache>
            </c:strRef>
          </c:tx>
          <c:spPr>
            <a:solidFill>
              <a:schemeClr val="tx2">
                <a:lumMod val="50000"/>
              </a:schemeClr>
            </a:solidFill>
          </c:spPr>
          <c:cat>
            <c:strRef>
              <c:f>Chart!$B$5:$K$5</c:f>
              <c:strCache>
                <c:ptCount val="10"/>
                <c:pt idx="0">
                  <c:v>My career progress</c:v>
                </c:pt>
                <c:pt idx="1">
                  <c:v>My mood / emotions</c:v>
                </c:pt>
                <c:pt idx="2">
                  <c:v>My personal finances</c:v>
                </c:pt>
                <c:pt idx="3">
                  <c:v>My stress levels</c:v>
                </c:pt>
                <c:pt idx="4">
                  <c:v>My appearance</c:v>
                </c:pt>
                <c:pt idx="5">
                  <c:v>My weight</c:v>
                </c:pt>
                <c:pt idx="6">
                  <c:v>My personal impact on the environment</c:v>
                </c:pt>
                <c:pt idx="7">
                  <c:v>The amount of sleep I get</c:v>
                </c:pt>
                <c:pt idx="8">
                  <c:v>My social media profile</c:v>
                </c:pt>
                <c:pt idx="9">
                  <c:v>My alcohol consumption</c:v>
                </c:pt>
              </c:strCache>
            </c:strRef>
          </c:cat>
          <c:val>
            <c:numRef>
              <c:f>Chart!$B$6:$K$6</c:f>
              <c:numCache>
                <c:formatCode>0.00%</c:formatCode>
                <c:ptCount val="10"/>
                <c:pt idx="0">
                  <c:v>0.20390000000000025</c:v>
                </c:pt>
                <c:pt idx="1">
                  <c:v>0.17519999999999999</c:v>
                </c:pt>
                <c:pt idx="2">
                  <c:v>0.18860000000000021</c:v>
                </c:pt>
                <c:pt idx="3">
                  <c:v>8.4400000000000003E-2</c:v>
                </c:pt>
                <c:pt idx="4">
                  <c:v>7.010000000000001E-2</c:v>
                </c:pt>
                <c:pt idx="5">
                  <c:v>9.4700000000000048E-2</c:v>
                </c:pt>
                <c:pt idx="6">
                  <c:v>5.16E-2</c:v>
                </c:pt>
                <c:pt idx="7">
                  <c:v>6.5000000000000002E-2</c:v>
                </c:pt>
                <c:pt idx="8">
                  <c:v>1.5100000000000021E-2</c:v>
                </c:pt>
                <c:pt idx="9">
                  <c:v>6.6000000000000034E-3</c:v>
                </c:pt>
              </c:numCache>
            </c:numRef>
          </c:val>
        </c:ser>
        <c:ser>
          <c:idx val="2"/>
          <c:order val="1"/>
          <c:tx>
            <c:strRef>
              <c:f>Chart!$A$7</c:f>
              <c:strCache>
                <c:ptCount val="1"/>
                <c:pt idx="0">
                  <c:v>Second</c:v>
                </c:pt>
              </c:strCache>
            </c:strRef>
          </c:tx>
          <c:spPr>
            <a:solidFill>
              <a:schemeClr val="tx2"/>
            </a:solidFill>
          </c:spPr>
          <c:cat>
            <c:strRef>
              <c:f>Chart!$B$5:$K$5</c:f>
              <c:strCache>
                <c:ptCount val="10"/>
                <c:pt idx="0">
                  <c:v>My career progress</c:v>
                </c:pt>
                <c:pt idx="1">
                  <c:v>My mood / emotions</c:v>
                </c:pt>
                <c:pt idx="2">
                  <c:v>My personal finances</c:v>
                </c:pt>
                <c:pt idx="3">
                  <c:v>My stress levels</c:v>
                </c:pt>
                <c:pt idx="4">
                  <c:v>My appearance</c:v>
                </c:pt>
                <c:pt idx="5">
                  <c:v>My weight</c:v>
                </c:pt>
                <c:pt idx="6">
                  <c:v>My personal impact on the environment</c:v>
                </c:pt>
                <c:pt idx="7">
                  <c:v>The amount of sleep I get</c:v>
                </c:pt>
                <c:pt idx="8">
                  <c:v>My social media profile</c:v>
                </c:pt>
                <c:pt idx="9">
                  <c:v>My alcohol consumption</c:v>
                </c:pt>
              </c:strCache>
            </c:strRef>
          </c:cat>
          <c:val>
            <c:numRef>
              <c:f>Chart!$B$7:$K$7</c:f>
              <c:numCache>
                <c:formatCode>0.00%</c:formatCode>
                <c:ptCount val="10"/>
                <c:pt idx="0">
                  <c:v>0.15500000000000028</c:v>
                </c:pt>
                <c:pt idx="1">
                  <c:v>0.1353</c:v>
                </c:pt>
                <c:pt idx="2">
                  <c:v>0.14250000000000004</c:v>
                </c:pt>
                <c:pt idx="3">
                  <c:v>0.14970000000000028</c:v>
                </c:pt>
                <c:pt idx="4">
                  <c:v>9.5000000000000043E-2</c:v>
                </c:pt>
                <c:pt idx="5">
                  <c:v>0.10400000000000002</c:v>
                </c:pt>
                <c:pt idx="6">
                  <c:v>8.6800000000000002E-2</c:v>
                </c:pt>
                <c:pt idx="7">
                  <c:v>7.0499999999999993E-2</c:v>
                </c:pt>
                <c:pt idx="8">
                  <c:v>7.3000000000000079E-3</c:v>
                </c:pt>
                <c:pt idx="9">
                  <c:v>9.1000000000000004E-3</c:v>
                </c:pt>
              </c:numCache>
            </c:numRef>
          </c:val>
        </c:ser>
        <c:ser>
          <c:idx val="3"/>
          <c:order val="2"/>
          <c:tx>
            <c:strRef>
              <c:f>Chart!$A$8</c:f>
              <c:strCache>
                <c:ptCount val="1"/>
                <c:pt idx="0">
                  <c:v>Third</c:v>
                </c:pt>
              </c:strCache>
            </c:strRef>
          </c:tx>
          <c:spPr>
            <a:solidFill>
              <a:schemeClr val="bg2"/>
            </a:solidFill>
          </c:spPr>
          <c:cat>
            <c:strRef>
              <c:f>Chart!$B$5:$K$5</c:f>
              <c:strCache>
                <c:ptCount val="10"/>
                <c:pt idx="0">
                  <c:v>My career progress</c:v>
                </c:pt>
                <c:pt idx="1">
                  <c:v>My mood / emotions</c:v>
                </c:pt>
                <c:pt idx="2">
                  <c:v>My personal finances</c:v>
                </c:pt>
                <c:pt idx="3">
                  <c:v>My stress levels</c:v>
                </c:pt>
                <c:pt idx="4">
                  <c:v>My appearance</c:v>
                </c:pt>
                <c:pt idx="5">
                  <c:v>My weight</c:v>
                </c:pt>
                <c:pt idx="6">
                  <c:v>My personal impact on the environment</c:v>
                </c:pt>
                <c:pt idx="7">
                  <c:v>The amount of sleep I get</c:v>
                </c:pt>
                <c:pt idx="8">
                  <c:v>My social media profile</c:v>
                </c:pt>
                <c:pt idx="9">
                  <c:v>My alcohol consumption</c:v>
                </c:pt>
              </c:strCache>
            </c:strRef>
          </c:cat>
          <c:val>
            <c:numRef>
              <c:f>Chart!$B$8:$K$8</c:f>
              <c:numCache>
                <c:formatCode>0.00%</c:formatCode>
                <c:ptCount val="10"/>
                <c:pt idx="0">
                  <c:v>0.14130000000000001</c:v>
                </c:pt>
                <c:pt idx="1">
                  <c:v>0.13850000000000001</c:v>
                </c:pt>
                <c:pt idx="2">
                  <c:v>0.13339999999999999</c:v>
                </c:pt>
                <c:pt idx="3">
                  <c:v>0.11420000000000002</c:v>
                </c:pt>
                <c:pt idx="4">
                  <c:v>0.1125</c:v>
                </c:pt>
                <c:pt idx="5">
                  <c:v>7.7500000000000013E-2</c:v>
                </c:pt>
                <c:pt idx="6">
                  <c:v>0.12180000000000002</c:v>
                </c:pt>
                <c:pt idx="7">
                  <c:v>8.1200000000000022E-2</c:v>
                </c:pt>
                <c:pt idx="8">
                  <c:v>2.0000000000000011E-2</c:v>
                </c:pt>
                <c:pt idx="9">
                  <c:v>1.4700000000000001E-2</c:v>
                </c:pt>
              </c:numCache>
            </c:numRef>
          </c:val>
        </c:ser>
        <c:ser>
          <c:idx val="4"/>
          <c:order val="3"/>
          <c:tx>
            <c:strRef>
              <c:f>Chart!$A$9</c:f>
              <c:strCache>
                <c:ptCount val="1"/>
                <c:pt idx="0">
                  <c:v>Others</c:v>
                </c:pt>
              </c:strCache>
            </c:strRef>
          </c:tx>
          <c:spPr>
            <a:solidFill>
              <a:schemeClr val="bg2">
                <a:lumMod val="60000"/>
                <a:lumOff val="40000"/>
              </a:schemeClr>
            </a:solidFill>
          </c:spPr>
          <c:cat>
            <c:strRef>
              <c:f>Chart!$B$5:$K$5</c:f>
              <c:strCache>
                <c:ptCount val="10"/>
                <c:pt idx="0">
                  <c:v>My career progress</c:v>
                </c:pt>
                <c:pt idx="1">
                  <c:v>My mood / emotions</c:v>
                </c:pt>
                <c:pt idx="2">
                  <c:v>My personal finances</c:v>
                </c:pt>
                <c:pt idx="3">
                  <c:v>My stress levels</c:v>
                </c:pt>
                <c:pt idx="4">
                  <c:v>My appearance</c:v>
                </c:pt>
                <c:pt idx="5">
                  <c:v>My weight</c:v>
                </c:pt>
                <c:pt idx="6">
                  <c:v>My personal impact on the environment</c:v>
                </c:pt>
                <c:pt idx="7">
                  <c:v>The amount of sleep I get</c:v>
                </c:pt>
                <c:pt idx="8">
                  <c:v>My social media profile</c:v>
                </c:pt>
                <c:pt idx="9">
                  <c:v>My alcohol consumption</c:v>
                </c:pt>
              </c:strCache>
            </c:strRef>
          </c:cat>
          <c:val>
            <c:numRef>
              <c:f>Chart!$B$9:$K$9</c:f>
              <c:numCache>
                <c:formatCode>0.00%</c:formatCode>
                <c:ptCount val="10"/>
                <c:pt idx="0">
                  <c:v>9.9600000000000202E-2</c:v>
                </c:pt>
                <c:pt idx="1">
                  <c:v>0.14570000000000025</c:v>
                </c:pt>
                <c:pt idx="2">
                  <c:v>0.12490000000000002</c:v>
                </c:pt>
                <c:pt idx="3">
                  <c:v>0.14440000000000028</c:v>
                </c:pt>
                <c:pt idx="4">
                  <c:v>0.13569999999999999</c:v>
                </c:pt>
                <c:pt idx="5">
                  <c:v>0.13200000000000001</c:v>
                </c:pt>
                <c:pt idx="6">
                  <c:v>0.14419999999999999</c:v>
                </c:pt>
                <c:pt idx="7">
                  <c:v>0.11509999999999998</c:v>
                </c:pt>
                <c:pt idx="8">
                  <c:v>7.4600000000000014E-2</c:v>
                </c:pt>
                <c:pt idx="9">
                  <c:v>6.6299999999999998E-2</c:v>
                </c:pt>
              </c:numCache>
            </c:numRef>
          </c:val>
        </c:ser>
        <c:ser>
          <c:idx val="5"/>
          <c:order val="4"/>
          <c:tx>
            <c:strRef>
              <c:f>Chart!$A$10</c:f>
              <c:strCache>
                <c:ptCount val="1"/>
                <c:pt idx="0">
                  <c:v>Not ranked</c:v>
                </c:pt>
              </c:strCache>
            </c:strRef>
          </c:tx>
          <c:spPr>
            <a:solidFill>
              <a:schemeClr val="bg1">
                <a:lumMod val="85000"/>
              </a:schemeClr>
            </a:solidFill>
          </c:spPr>
          <c:cat>
            <c:strRef>
              <c:f>Chart!$B$5:$K$5</c:f>
              <c:strCache>
                <c:ptCount val="10"/>
                <c:pt idx="0">
                  <c:v>My career progress</c:v>
                </c:pt>
                <c:pt idx="1">
                  <c:v>My mood / emotions</c:v>
                </c:pt>
                <c:pt idx="2">
                  <c:v>My personal finances</c:v>
                </c:pt>
                <c:pt idx="3">
                  <c:v>My stress levels</c:v>
                </c:pt>
                <c:pt idx="4">
                  <c:v>My appearance</c:v>
                </c:pt>
                <c:pt idx="5">
                  <c:v>My weight</c:v>
                </c:pt>
                <c:pt idx="6">
                  <c:v>My personal impact on the environment</c:v>
                </c:pt>
                <c:pt idx="7">
                  <c:v>The amount of sleep I get</c:v>
                </c:pt>
                <c:pt idx="8">
                  <c:v>My social media profile</c:v>
                </c:pt>
                <c:pt idx="9">
                  <c:v>My alcohol consumption</c:v>
                </c:pt>
              </c:strCache>
            </c:strRef>
          </c:cat>
          <c:val>
            <c:numRef>
              <c:f>Chart!$B$10:$K$10</c:f>
              <c:numCache>
                <c:formatCode>0.00%</c:formatCode>
                <c:ptCount val="10"/>
                <c:pt idx="0">
                  <c:v>0.40030000000000032</c:v>
                </c:pt>
                <c:pt idx="1">
                  <c:v>0.40530000000000038</c:v>
                </c:pt>
                <c:pt idx="2">
                  <c:v>0.41070000000000001</c:v>
                </c:pt>
                <c:pt idx="3">
                  <c:v>0.50729999999999997</c:v>
                </c:pt>
                <c:pt idx="4">
                  <c:v>0.58660000000000001</c:v>
                </c:pt>
                <c:pt idx="5">
                  <c:v>0.59199999999999997</c:v>
                </c:pt>
                <c:pt idx="6">
                  <c:v>0.59549999999999959</c:v>
                </c:pt>
                <c:pt idx="7">
                  <c:v>0.66820000000000113</c:v>
                </c:pt>
                <c:pt idx="8">
                  <c:v>0.88290000000000002</c:v>
                </c:pt>
                <c:pt idx="9">
                  <c:v>0.90329999999999999</c:v>
                </c:pt>
              </c:numCache>
            </c:numRef>
          </c:val>
        </c:ser>
        <c:gapWidth val="50"/>
        <c:overlap val="100"/>
        <c:axId val="130767872"/>
        <c:axId val="130781952"/>
      </c:barChart>
      <c:catAx>
        <c:axId val="130767872"/>
        <c:scaling>
          <c:orientation val="maxMin"/>
        </c:scaling>
        <c:axPos val="l"/>
        <c:majorTickMark val="none"/>
        <c:tickLblPos val="nextTo"/>
        <c:txPr>
          <a:bodyPr rot="0" vert="horz"/>
          <a:lstStyle/>
          <a:p>
            <a:pPr>
              <a:defRPr/>
            </a:pPr>
            <a:endParaRPr lang="en-US"/>
          </a:p>
        </c:txPr>
        <c:crossAx val="130781952"/>
        <c:crosses val="autoZero"/>
        <c:auto val="1"/>
        <c:lblAlgn val="ctr"/>
        <c:lblOffset val="100"/>
        <c:tickLblSkip val="1"/>
      </c:catAx>
      <c:valAx>
        <c:axId val="130781952"/>
        <c:scaling>
          <c:orientation val="minMax"/>
          <c:max val="1"/>
        </c:scaling>
        <c:axPos val="t"/>
        <c:numFmt formatCode="0%" sourceLinked="0"/>
        <c:tickLblPos val="nextTo"/>
        <c:crossAx val="130767872"/>
        <c:crosses val="autoZero"/>
        <c:crossBetween val="between"/>
        <c:majorUnit val="0.2"/>
        <c:minorUnit val="0.1"/>
      </c:valAx>
    </c:plotArea>
    <c:legend>
      <c:legendPos val="t"/>
      <c:layout>
        <c:manualLayout>
          <c:xMode val="edge"/>
          <c:yMode val="edge"/>
          <c:x val="0"/>
          <c:y val="0"/>
          <c:w val="1"/>
          <c:h val="0.12291571994296668"/>
        </c:manualLayout>
      </c:layout>
    </c:legend>
    <c:plotVisOnly val="1"/>
  </c:chart>
  <c:txPr>
    <a:bodyPr/>
    <a:lstStyle/>
    <a:p>
      <a:pPr>
        <a:defRPr sz="1200">
          <a:solidFill>
            <a:schemeClr val="tx1">
              <a:lumMod val="65000"/>
              <a:lumOff val="35000"/>
            </a:schemeClr>
          </a:solidFill>
        </a:defRPr>
      </a:pPr>
      <a:endParaRPr lang="en-US"/>
    </a:p>
  </c:txPr>
  <c:externalData r:id="rId1"/>
</c:chartSpace>
</file>

<file path=ppt/charts/slide_37/_rels/chart1.xml.rels><?xml version="1.0" encoding="UTF-8" standalone="yes"?>
<Relationships xmlns="http://schemas.openxmlformats.org/package/2006/relationships"><Relationship Id="rId1" Type="http://schemas.openxmlformats.org/officeDocument/2006/relationships/package" Target="../../embeddings/slide_37/Microsoft_Office_Excel_Worksheet1.xlsx"/></Relationships>
</file>

<file path=ppt/charts/slide_37/chart1.xml><?xml version="1.0" encoding="utf-8"?>
<c:chartSpace xmlns:c="http://schemas.openxmlformats.org/drawingml/2006/chart" xmlns:a="http://schemas.openxmlformats.org/drawingml/2006/main" xmlns:r="http://schemas.openxmlformats.org/officeDocument/2006/relationships">
  <c:lang val="en-GB"/>
  <c:chart>
    <c:plotArea>
      <c:layout>
        <c:manualLayout>
          <c:layoutTarget val="inner"/>
          <c:xMode val="edge"/>
          <c:yMode val="edge"/>
          <c:x val="6.2486013642124708E-2"/>
          <c:y val="0"/>
          <c:w val="0.93751398635787719"/>
          <c:h val="0.88585161287179393"/>
        </c:manualLayout>
      </c:layout>
      <c:barChart>
        <c:barDir val="bar"/>
        <c:grouping val="clustered"/>
        <c:ser>
          <c:idx val="0"/>
          <c:order val="0"/>
          <c:tx>
            <c:strRef>
              <c:f>Chart!$D$5</c:f>
              <c:strCache>
                <c:ptCount val="1"/>
                <c:pt idx="0">
                  <c:v>2014</c:v>
                </c:pt>
              </c:strCache>
            </c:strRef>
          </c:tx>
          <c:spPr>
            <a:solidFill>
              <a:schemeClr val="bg2">
                <a:lumMod val="40000"/>
                <a:lumOff val="60000"/>
              </a:schemeClr>
            </a:solidFill>
          </c:spPr>
          <c:cat>
            <c:strRef>
              <c:f>Chart!$A$6:$A$13</c:f>
              <c:strCache>
                <c:ptCount val="8"/>
                <c:pt idx="0">
                  <c:v>Sun/beach</c:v>
                </c:pt>
                <c:pt idx="1">
                  <c:v>Visiting family/friends/relatives</c:v>
                </c:pt>
                <c:pt idx="2">
                  <c:v>Nature (mountain, lake, landscape etc…)</c:v>
                </c:pt>
                <c:pt idx="3">
                  <c:v>City trips</c:v>
                </c:pt>
                <c:pt idx="4">
                  <c:v>Culture (e.g. religious, gastronomy, arts)</c:v>
                </c:pt>
                <c:pt idx="5">
                  <c:v>Wellness/Spa/Health treatment</c:v>
                </c:pt>
                <c:pt idx="6">
                  <c:v>Sport-related activities (e.g. scuba-diving, cycling etc…)</c:v>
                </c:pt>
                <c:pt idx="7">
                  <c:v>Specific events (Sporting events/festivals/clubbing)</c:v>
                </c:pt>
              </c:strCache>
            </c:strRef>
          </c:cat>
          <c:val>
            <c:numRef>
              <c:f>Chart!$D$6:$D$13</c:f>
              <c:numCache>
                <c:formatCode>0%</c:formatCode>
                <c:ptCount val="8"/>
                <c:pt idx="0">
                  <c:v>0.46</c:v>
                </c:pt>
                <c:pt idx="1">
                  <c:v>0.34</c:v>
                </c:pt>
                <c:pt idx="2">
                  <c:v>0.3</c:v>
                </c:pt>
                <c:pt idx="3">
                  <c:v>0.23</c:v>
                </c:pt>
                <c:pt idx="4">
                  <c:v>0.25</c:v>
                </c:pt>
                <c:pt idx="5">
                  <c:v>0.13</c:v>
                </c:pt>
                <c:pt idx="6">
                  <c:v>0.14000000000000001</c:v>
                </c:pt>
                <c:pt idx="7">
                  <c:v>0.08</c:v>
                </c:pt>
              </c:numCache>
            </c:numRef>
          </c:val>
        </c:ser>
        <c:ser>
          <c:idx val="1"/>
          <c:order val="1"/>
          <c:tx>
            <c:strRef>
              <c:f>Chart!$E$5</c:f>
              <c:strCache>
                <c:ptCount val="1"/>
                <c:pt idx="0">
                  <c:v>2015</c:v>
                </c:pt>
              </c:strCache>
            </c:strRef>
          </c:tx>
          <c:spPr>
            <a:solidFill>
              <a:schemeClr val="bg2"/>
            </a:solidFill>
          </c:spPr>
          <c:cat>
            <c:strRef>
              <c:f>Chart!$A$6:$A$13</c:f>
              <c:strCache>
                <c:ptCount val="8"/>
                <c:pt idx="0">
                  <c:v>Sun/beach</c:v>
                </c:pt>
                <c:pt idx="1">
                  <c:v>Visiting family/friends/relatives</c:v>
                </c:pt>
                <c:pt idx="2">
                  <c:v>Nature (mountain, lake, landscape etc…)</c:v>
                </c:pt>
                <c:pt idx="3">
                  <c:v>City trips</c:v>
                </c:pt>
                <c:pt idx="4">
                  <c:v>Culture (e.g. religious, gastronomy, arts)</c:v>
                </c:pt>
                <c:pt idx="5">
                  <c:v>Wellness/Spa/Health treatment</c:v>
                </c:pt>
                <c:pt idx="6">
                  <c:v>Sport-related activities (e.g. scuba-diving, cycling etc…)</c:v>
                </c:pt>
                <c:pt idx="7">
                  <c:v>Specific events (Sporting events/festivals/clubbing)</c:v>
                </c:pt>
              </c:strCache>
            </c:strRef>
          </c:cat>
          <c:val>
            <c:numRef>
              <c:f>Chart!$E$6:$E$13</c:f>
              <c:numCache>
                <c:formatCode>0%</c:formatCode>
                <c:ptCount val="8"/>
                <c:pt idx="0">
                  <c:v>0.48</c:v>
                </c:pt>
                <c:pt idx="1">
                  <c:v>0.36</c:v>
                </c:pt>
                <c:pt idx="2">
                  <c:v>0.31</c:v>
                </c:pt>
                <c:pt idx="3">
                  <c:v>0.25</c:v>
                </c:pt>
                <c:pt idx="4">
                  <c:v>0.27</c:v>
                </c:pt>
                <c:pt idx="5">
                  <c:v>0.13</c:v>
                </c:pt>
                <c:pt idx="6">
                  <c:v>0.12</c:v>
                </c:pt>
                <c:pt idx="7">
                  <c:v>0.08</c:v>
                </c:pt>
              </c:numCache>
            </c:numRef>
          </c:val>
        </c:ser>
        <c:ser>
          <c:idx val="2"/>
          <c:order val="2"/>
          <c:tx>
            <c:strRef>
              <c:f>Chart!$F$5</c:f>
              <c:strCache>
                <c:ptCount val="1"/>
                <c:pt idx="0">
                  <c:v>2016</c:v>
                </c:pt>
              </c:strCache>
            </c:strRef>
          </c:tx>
          <c:spPr>
            <a:solidFill>
              <a:schemeClr val="bg2">
                <a:lumMod val="50000"/>
              </a:schemeClr>
            </a:solidFill>
          </c:spPr>
          <c:val>
            <c:numRef>
              <c:f>Chart!$F$6:$F$13</c:f>
              <c:numCache>
                <c:formatCode>0%</c:formatCode>
                <c:ptCount val="8"/>
                <c:pt idx="0">
                  <c:v>0.39</c:v>
                </c:pt>
                <c:pt idx="1">
                  <c:v>0.38</c:v>
                </c:pt>
                <c:pt idx="2">
                  <c:v>0.31</c:v>
                </c:pt>
                <c:pt idx="3">
                  <c:v>0.27</c:v>
                </c:pt>
                <c:pt idx="4">
                  <c:v>0.26</c:v>
                </c:pt>
                <c:pt idx="5">
                  <c:v>0.13</c:v>
                </c:pt>
                <c:pt idx="6">
                  <c:v>0.12</c:v>
                </c:pt>
                <c:pt idx="7">
                  <c:v>0.09</c:v>
                </c:pt>
              </c:numCache>
            </c:numRef>
          </c:val>
        </c:ser>
        <c:gapWidth val="50"/>
        <c:axId val="87588864"/>
        <c:axId val="87590400"/>
      </c:barChart>
      <c:catAx>
        <c:axId val="87588864"/>
        <c:scaling>
          <c:orientation val="maxMin"/>
        </c:scaling>
        <c:axPos val="l"/>
        <c:numFmt formatCode="General" sourceLinked="1"/>
        <c:majorTickMark val="none"/>
        <c:tickLblPos val="nextTo"/>
        <c:txPr>
          <a:bodyPr rot="0" vert="horz"/>
          <a:lstStyle/>
          <a:p>
            <a:pPr>
              <a:defRPr sz="1200"/>
            </a:pPr>
            <a:endParaRPr lang="en-US"/>
          </a:p>
        </c:txPr>
        <c:crossAx val="87590400"/>
        <c:crosses val="autoZero"/>
        <c:auto val="1"/>
        <c:lblAlgn val="ctr"/>
        <c:lblOffset val="100"/>
      </c:catAx>
      <c:valAx>
        <c:axId val="87590400"/>
        <c:scaling>
          <c:orientation val="minMax"/>
          <c:max val="1"/>
        </c:scaling>
        <c:axPos val="t"/>
        <c:numFmt formatCode="0%" sourceLinked="0"/>
        <c:minorTickMark val="out"/>
        <c:tickLblPos val="nextTo"/>
        <c:txPr>
          <a:bodyPr rot="0" vert="horz"/>
          <a:lstStyle/>
          <a:p>
            <a:pPr>
              <a:defRPr sz="1400"/>
            </a:pPr>
            <a:endParaRPr lang="en-US"/>
          </a:p>
        </c:txPr>
        <c:crossAx val="87588864"/>
        <c:crosses val="autoZero"/>
        <c:crossBetween val="between"/>
        <c:majorUnit val="0.2"/>
        <c:minorUnit val="0.1"/>
      </c:valAx>
      <c:spPr>
        <a:noFill/>
        <a:ln w="25400">
          <a:noFill/>
        </a:ln>
      </c:spPr>
    </c:plotArea>
    <c:legend>
      <c:legendPos val="r"/>
      <c:layout/>
      <c:txPr>
        <a:bodyPr/>
        <a:lstStyle/>
        <a:p>
          <a:pPr>
            <a:defRPr sz="1400"/>
          </a:pPr>
          <a:endParaRPr lang="en-US"/>
        </a:p>
      </c:txPr>
    </c:legend>
    <c:plotVisOnly val="1"/>
  </c:chart>
  <c:txPr>
    <a:bodyPr/>
    <a:lstStyle/>
    <a:p>
      <a:pPr>
        <a:defRPr sz="1200">
          <a:solidFill>
            <a:schemeClr val="tx1">
              <a:lumMod val="65000"/>
              <a:lumOff val="35000"/>
            </a:schemeClr>
          </a:solidFill>
        </a:defRPr>
      </a:pPr>
      <a:endParaRPr lang="en-US"/>
    </a:p>
  </c:txPr>
  <c:externalData r:id="rId1"/>
</c:chartSpace>
</file>

<file path=ppt/charts/slide_38/_rels/chart2.xml.rels><?xml version="1.0" encoding="UTF-8" standalone="yes"?>
<Relationships xmlns="http://schemas.openxmlformats.org/package/2006/relationships"><Relationship Id="rId1" Type="http://schemas.openxmlformats.org/officeDocument/2006/relationships/package" Target="../../embeddings/slide_38/Microsoft_Office_Excel_Worksheet2.xlsx"/></Relationships>
</file>

<file path=ppt/charts/slide_38/chart2.xml><?xml version="1.0" encoding="utf-8"?>
<c:chartSpace xmlns:c="http://schemas.openxmlformats.org/drawingml/2006/chart" xmlns:a="http://schemas.openxmlformats.org/drawingml/2006/main" xmlns:r="http://schemas.openxmlformats.org/officeDocument/2006/relationships">
  <c:date1904 val="1"/>
  <c:lang val="en-GB"/>
  <c:chart>
    <c:plotArea>
      <c:layout>
        <c:manualLayout>
          <c:layoutTarget val="inner"/>
          <c:xMode val="edge"/>
          <c:yMode val="edge"/>
          <c:x val="6.2486013642124534E-2"/>
          <c:y val="0"/>
          <c:w val="0.93751398635787719"/>
          <c:h val="0.88585161287179304"/>
        </c:manualLayout>
      </c:layout>
      <c:barChart>
        <c:barDir val="bar"/>
        <c:grouping val="clustered"/>
        <c:ser>
          <c:idx val="6"/>
          <c:order val="0"/>
          <c:tx>
            <c:strRef>
              <c:f>Chart!$B$5</c:f>
              <c:strCache>
                <c:ptCount val="1"/>
                <c:pt idx="0">
                  <c:v>Men</c:v>
                </c:pt>
              </c:strCache>
            </c:strRef>
          </c:tx>
          <c:spPr>
            <a:solidFill>
              <a:schemeClr val="bg2"/>
            </a:solidFill>
          </c:spPr>
          <c:cat>
            <c:strRef>
              <c:f>Chart!$A$6:$A$13</c:f>
              <c:strCache>
                <c:ptCount val="8"/>
                <c:pt idx="0">
                  <c:v>Sun/beach</c:v>
                </c:pt>
                <c:pt idx="1">
                  <c:v>Visiting family/friends/relatives</c:v>
                </c:pt>
                <c:pt idx="2">
                  <c:v>Nature (mountain, lake, landscape etc…)</c:v>
                </c:pt>
                <c:pt idx="3">
                  <c:v>Culture (e.g. religious, gastronomy, arts)</c:v>
                </c:pt>
                <c:pt idx="4">
                  <c:v>City trips</c:v>
                </c:pt>
                <c:pt idx="5">
                  <c:v>Wellness/Spa/Health treatment</c:v>
                </c:pt>
                <c:pt idx="6">
                  <c:v>Sport-related activities (e.g. scuba-diving, cycling etc…)</c:v>
                </c:pt>
                <c:pt idx="7">
                  <c:v>Specific events (Sporting events/festivals/clubbing)</c:v>
                </c:pt>
              </c:strCache>
            </c:strRef>
          </c:cat>
          <c:val>
            <c:numRef>
              <c:f>Chart!$B$6:$B$13</c:f>
              <c:numCache>
                <c:formatCode>0%</c:formatCode>
                <c:ptCount val="8"/>
                <c:pt idx="0">
                  <c:v>0.37000000000000038</c:v>
                </c:pt>
                <c:pt idx="1">
                  <c:v>0.33000000000000163</c:v>
                </c:pt>
                <c:pt idx="2">
                  <c:v>0.30000000000000032</c:v>
                </c:pt>
                <c:pt idx="3">
                  <c:v>0.26</c:v>
                </c:pt>
                <c:pt idx="4">
                  <c:v>0.27</c:v>
                </c:pt>
                <c:pt idx="5">
                  <c:v>0.12000000000000002</c:v>
                </c:pt>
                <c:pt idx="6">
                  <c:v>0.14000000000000001</c:v>
                </c:pt>
                <c:pt idx="7">
                  <c:v>0.11</c:v>
                </c:pt>
              </c:numCache>
            </c:numRef>
          </c:val>
        </c:ser>
        <c:ser>
          <c:idx val="0"/>
          <c:order val="1"/>
          <c:tx>
            <c:strRef>
              <c:f>Chart!$C$5</c:f>
              <c:strCache>
                <c:ptCount val="1"/>
                <c:pt idx="0">
                  <c:v>Women</c:v>
                </c:pt>
              </c:strCache>
            </c:strRef>
          </c:tx>
          <c:spPr>
            <a:solidFill>
              <a:schemeClr val="accent2"/>
            </a:solidFill>
          </c:spPr>
          <c:cat>
            <c:strRef>
              <c:f>Chart!$A$6:$A$13</c:f>
              <c:strCache>
                <c:ptCount val="8"/>
                <c:pt idx="0">
                  <c:v>Sun/beach</c:v>
                </c:pt>
                <c:pt idx="1">
                  <c:v>Visiting family/friends/relatives</c:v>
                </c:pt>
                <c:pt idx="2">
                  <c:v>Nature (mountain, lake, landscape etc…)</c:v>
                </c:pt>
                <c:pt idx="3">
                  <c:v>Culture (e.g. religious, gastronomy, arts)</c:v>
                </c:pt>
                <c:pt idx="4">
                  <c:v>City trips</c:v>
                </c:pt>
                <c:pt idx="5">
                  <c:v>Wellness/Spa/Health treatment</c:v>
                </c:pt>
                <c:pt idx="6">
                  <c:v>Sport-related activities (e.g. scuba-diving, cycling etc…)</c:v>
                </c:pt>
                <c:pt idx="7">
                  <c:v>Specific events (Sporting events/festivals/clubbing)</c:v>
                </c:pt>
              </c:strCache>
            </c:strRef>
          </c:cat>
          <c:val>
            <c:numRef>
              <c:f>Chart!$C$6:$C$13</c:f>
              <c:numCache>
                <c:formatCode>0%</c:formatCode>
                <c:ptCount val="8"/>
                <c:pt idx="0">
                  <c:v>0.41000000000000031</c:v>
                </c:pt>
                <c:pt idx="1">
                  <c:v>0.39000000000000146</c:v>
                </c:pt>
                <c:pt idx="2">
                  <c:v>0.31000000000000127</c:v>
                </c:pt>
                <c:pt idx="3">
                  <c:v>0.28000000000000008</c:v>
                </c:pt>
                <c:pt idx="4">
                  <c:v>0.27</c:v>
                </c:pt>
                <c:pt idx="5">
                  <c:v>0.14000000000000001</c:v>
                </c:pt>
                <c:pt idx="6">
                  <c:v>0.1</c:v>
                </c:pt>
                <c:pt idx="7">
                  <c:v>8.0000000000000043E-2</c:v>
                </c:pt>
              </c:numCache>
            </c:numRef>
          </c:val>
        </c:ser>
        <c:gapWidth val="50"/>
        <c:axId val="76997760"/>
        <c:axId val="76999296"/>
      </c:barChart>
      <c:catAx>
        <c:axId val="76997760"/>
        <c:scaling>
          <c:orientation val="maxMin"/>
        </c:scaling>
        <c:axPos val="l"/>
        <c:numFmt formatCode="General" sourceLinked="1"/>
        <c:majorTickMark val="none"/>
        <c:tickLblPos val="nextTo"/>
        <c:txPr>
          <a:bodyPr rot="0" vert="horz"/>
          <a:lstStyle/>
          <a:p>
            <a:pPr>
              <a:defRPr sz="1200"/>
            </a:pPr>
            <a:endParaRPr lang="en-US"/>
          </a:p>
        </c:txPr>
        <c:crossAx val="76999296"/>
        <c:crosses val="autoZero"/>
        <c:auto val="1"/>
        <c:lblAlgn val="ctr"/>
        <c:lblOffset val="100"/>
      </c:catAx>
      <c:valAx>
        <c:axId val="76999296"/>
        <c:scaling>
          <c:orientation val="minMax"/>
          <c:max val="1"/>
        </c:scaling>
        <c:axPos val="t"/>
        <c:numFmt formatCode="0%" sourceLinked="0"/>
        <c:minorTickMark val="out"/>
        <c:tickLblPos val="nextTo"/>
        <c:txPr>
          <a:bodyPr rot="0" vert="horz"/>
          <a:lstStyle/>
          <a:p>
            <a:pPr>
              <a:defRPr sz="1400"/>
            </a:pPr>
            <a:endParaRPr lang="en-US"/>
          </a:p>
        </c:txPr>
        <c:crossAx val="76997760"/>
        <c:crosses val="autoZero"/>
        <c:crossBetween val="between"/>
        <c:majorUnit val="0.2"/>
        <c:minorUnit val="0.1"/>
      </c:valAx>
      <c:spPr>
        <a:noFill/>
        <a:ln w="25400">
          <a:noFill/>
        </a:ln>
      </c:spPr>
    </c:plotArea>
    <c:legend>
      <c:legendPos val="r"/>
      <c:layout/>
      <c:txPr>
        <a:bodyPr/>
        <a:lstStyle/>
        <a:p>
          <a:pPr>
            <a:defRPr sz="1400"/>
          </a:pPr>
          <a:endParaRPr lang="en-US"/>
        </a:p>
      </c:txPr>
    </c:legend>
    <c:plotVisOnly val="1"/>
  </c:chart>
  <c:txPr>
    <a:bodyPr/>
    <a:lstStyle/>
    <a:p>
      <a:pPr>
        <a:defRPr sz="1200">
          <a:solidFill>
            <a:schemeClr val="tx1">
              <a:lumMod val="65000"/>
              <a:lumOff val="35000"/>
            </a:schemeClr>
          </a:solidFill>
        </a:defRPr>
      </a:pPr>
      <a:endParaRPr lang="en-US"/>
    </a:p>
  </c:txPr>
  <c:externalData r:id="rId1"/>
</c:chartSpace>
</file>

<file path=ppt/charts/slide_39/_rels/chart3.xml.rels><?xml version="1.0" encoding="UTF-8" standalone="yes"?>
<Relationships xmlns="http://schemas.openxmlformats.org/package/2006/relationships"><Relationship Id="rId1" Type="http://schemas.openxmlformats.org/officeDocument/2006/relationships/package" Target="../../embeddings/slide_39/Microsoft_Office_Excel_Worksheet3.xlsx"/></Relationships>
</file>

<file path=ppt/charts/slide_39/chart3.xml><?xml version="1.0" encoding="utf-8"?>
<c:chartSpace xmlns:c="http://schemas.openxmlformats.org/drawingml/2006/chart" xmlns:a="http://schemas.openxmlformats.org/drawingml/2006/main" xmlns:r="http://schemas.openxmlformats.org/officeDocument/2006/relationships">
  <c:date1904 val="1"/>
  <c:lang val="en-GB"/>
  <c:chart>
    <c:plotArea>
      <c:layout>
        <c:manualLayout>
          <c:layoutTarget val="inner"/>
          <c:xMode val="edge"/>
          <c:yMode val="edge"/>
          <c:x val="6.2486013642124534E-2"/>
          <c:y val="0"/>
          <c:w val="0.93751398635787719"/>
          <c:h val="0.88585161287179315"/>
        </c:manualLayout>
      </c:layout>
      <c:barChart>
        <c:barDir val="bar"/>
        <c:grouping val="clustered"/>
        <c:ser>
          <c:idx val="6"/>
          <c:order val="0"/>
          <c:tx>
            <c:strRef>
              <c:f>Chart!$B$5</c:f>
              <c:strCache>
                <c:ptCount val="1"/>
                <c:pt idx="0">
                  <c:v>15-24</c:v>
                </c:pt>
              </c:strCache>
            </c:strRef>
          </c:tx>
          <c:spPr>
            <a:solidFill>
              <a:schemeClr val="accent1"/>
            </a:solidFill>
          </c:spPr>
          <c:cat>
            <c:strRef>
              <c:f>Chart!$A$6:$A$13</c:f>
              <c:strCache>
                <c:ptCount val="8"/>
                <c:pt idx="0">
                  <c:v>Sun/beach</c:v>
                </c:pt>
                <c:pt idx="1">
                  <c:v>Visiting family/friends/relatives</c:v>
                </c:pt>
                <c:pt idx="2">
                  <c:v>Nature (mountain, lake, landscape etc…)</c:v>
                </c:pt>
                <c:pt idx="3">
                  <c:v>City trips</c:v>
                </c:pt>
                <c:pt idx="4">
                  <c:v>Culture (e.g. religious, gastronomy, arts)</c:v>
                </c:pt>
                <c:pt idx="5">
                  <c:v>Sport-related activities (e.g. scuba-diving, cycling etc…)</c:v>
                </c:pt>
                <c:pt idx="6">
                  <c:v>Wellness/Spa/Health treatment</c:v>
                </c:pt>
                <c:pt idx="7">
                  <c:v>Specific events (Sporting events/festivals/clubbing)</c:v>
                </c:pt>
              </c:strCache>
            </c:strRef>
          </c:cat>
          <c:val>
            <c:numRef>
              <c:f>Chart!$B$6:$B$13</c:f>
              <c:numCache>
                <c:formatCode>0%</c:formatCode>
                <c:ptCount val="8"/>
                <c:pt idx="0">
                  <c:v>0.4</c:v>
                </c:pt>
                <c:pt idx="1">
                  <c:v>0.45</c:v>
                </c:pt>
                <c:pt idx="2">
                  <c:v>0.25</c:v>
                </c:pt>
                <c:pt idx="3">
                  <c:v>0.31000000000000127</c:v>
                </c:pt>
                <c:pt idx="4">
                  <c:v>0.26</c:v>
                </c:pt>
                <c:pt idx="5">
                  <c:v>0.16</c:v>
                </c:pt>
                <c:pt idx="6">
                  <c:v>8.0000000000000043E-2</c:v>
                </c:pt>
                <c:pt idx="7">
                  <c:v>0.18000000000000024</c:v>
                </c:pt>
              </c:numCache>
            </c:numRef>
          </c:val>
        </c:ser>
        <c:ser>
          <c:idx val="0"/>
          <c:order val="1"/>
          <c:tx>
            <c:strRef>
              <c:f>Chart!$C$5</c:f>
              <c:strCache>
                <c:ptCount val="1"/>
                <c:pt idx="0">
                  <c:v>25-39</c:v>
                </c:pt>
              </c:strCache>
            </c:strRef>
          </c:tx>
          <c:spPr>
            <a:solidFill>
              <a:schemeClr val="bg2"/>
            </a:solidFill>
          </c:spPr>
          <c:cat>
            <c:strRef>
              <c:f>Chart!$A$6:$A$13</c:f>
              <c:strCache>
                <c:ptCount val="8"/>
                <c:pt idx="0">
                  <c:v>Sun/beach</c:v>
                </c:pt>
                <c:pt idx="1">
                  <c:v>Visiting family/friends/relatives</c:v>
                </c:pt>
                <c:pt idx="2">
                  <c:v>Nature (mountain, lake, landscape etc…)</c:v>
                </c:pt>
                <c:pt idx="3">
                  <c:v>City trips</c:v>
                </c:pt>
                <c:pt idx="4">
                  <c:v>Culture (e.g. religious, gastronomy, arts)</c:v>
                </c:pt>
                <c:pt idx="5">
                  <c:v>Sport-related activities (e.g. scuba-diving, cycling etc…)</c:v>
                </c:pt>
                <c:pt idx="6">
                  <c:v>Wellness/Spa/Health treatment</c:v>
                </c:pt>
                <c:pt idx="7">
                  <c:v>Specific events (Sporting events/festivals/clubbing)</c:v>
                </c:pt>
              </c:strCache>
            </c:strRef>
          </c:cat>
          <c:val>
            <c:numRef>
              <c:f>Chart!$C$6:$C$13</c:f>
              <c:numCache>
                <c:formatCode>0%</c:formatCode>
                <c:ptCount val="8"/>
                <c:pt idx="0">
                  <c:v>0.44</c:v>
                </c:pt>
                <c:pt idx="1">
                  <c:v>0.41000000000000031</c:v>
                </c:pt>
                <c:pt idx="2">
                  <c:v>0.31000000000000127</c:v>
                </c:pt>
                <c:pt idx="3">
                  <c:v>0.23</c:v>
                </c:pt>
                <c:pt idx="4">
                  <c:v>0.24000000000000021</c:v>
                </c:pt>
                <c:pt idx="5">
                  <c:v>0.12000000000000002</c:v>
                </c:pt>
                <c:pt idx="6">
                  <c:v>0.12000000000000002</c:v>
                </c:pt>
                <c:pt idx="7">
                  <c:v>9.0000000000000024E-2</c:v>
                </c:pt>
              </c:numCache>
            </c:numRef>
          </c:val>
        </c:ser>
        <c:ser>
          <c:idx val="1"/>
          <c:order val="2"/>
          <c:tx>
            <c:strRef>
              <c:f>Chart!$D$5</c:f>
              <c:strCache>
                <c:ptCount val="1"/>
                <c:pt idx="0">
                  <c:v>40-54</c:v>
                </c:pt>
              </c:strCache>
            </c:strRef>
          </c:tx>
          <c:spPr>
            <a:solidFill>
              <a:schemeClr val="bg2">
                <a:lumMod val="50000"/>
              </a:schemeClr>
            </a:solidFill>
          </c:spPr>
          <c:cat>
            <c:strRef>
              <c:f>Chart!$A$6:$A$13</c:f>
              <c:strCache>
                <c:ptCount val="8"/>
                <c:pt idx="0">
                  <c:v>Sun/beach</c:v>
                </c:pt>
                <c:pt idx="1">
                  <c:v>Visiting family/friends/relatives</c:v>
                </c:pt>
                <c:pt idx="2">
                  <c:v>Nature (mountain, lake, landscape etc…)</c:v>
                </c:pt>
                <c:pt idx="3">
                  <c:v>City trips</c:v>
                </c:pt>
                <c:pt idx="4">
                  <c:v>Culture (e.g. religious, gastronomy, arts)</c:v>
                </c:pt>
                <c:pt idx="5">
                  <c:v>Sport-related activities (e.g. scuba-diving, cycling etc…)</c:v>
                </c:pt>
                <c:pt idx="6">
                  <c:v>Wellness/Spa/Health treatment</c:v>
                </c:pt>
                <c:pt idx="7">
                  <c:v>Specific events (Sporting events/festivals/clubbing)</c:v>
                </c:pt>
              </c:strCache>
            </c:strRef>
          </c:cat>
          <c:val>
            <c:numRef>
              <c:f>Chart!$D$6:$D$13</c:f>
              <c:numCache>
                <c:formatCode>0%</c:formatCode>
                <c:ptCount val="8"/>
                <c:pt idx="0">
                  <c:v>0.43000000000000038</c:v>
                </c:pt>
                <c:pt idx="1">
                  <c:v>0.33000000000000163</c:v>
                </c:pt>
                <c:pt idx="2">
                  <c:v>0.33000000000000163</c:v>
                </c:pt>
                <c:pt idx="3">
                  <c:v>0.25</c:v>
                </c:pt>
                <c:pt idx="4">
                  <c:v>0.26</c:v>
                </c:pt>
                <c:pt idx="5">
                  <c:v>0.12000000000000002</c:v>
                </c:pt>
                <c:pt idx="6">
                  <c:v>0.13</c:v>
                </c:pt>
                <c:pt idx="7">
                  <c:v>8.0000000000000043E-2</c:v>
                </c:pt>
              </c:numCache>
            </c:numRef>
          </c:val>
        </c:ser>
        <c:ser>
          <c:idx val="2"/>
          <c:order val="3"/>
          <c:tx>
            <c:strRef>
              <c:f>Chart!$E$5</c:f>
              <c:strCache>
                <c:ptCount val="1"/>
                <c:pt idx="0">
                  <c:v>55+</c:v>
                </c:pt>
              </c:strCache>
            </c:strRef>
          </c:tx>
          <c:spPr>
            <a:solidFill>
              <a:schemeClr val="accent3"/>
            </a:solidFill>
          </c:spPr>
          <c:cat>
            <c:strRef>
              <c:f>Chart!$A$6:$A$13</c:f>
              <c:strCache>
                <c:ptCount val="8"/>
                <c:pt idx="0">
                  <c:v>Sun/beach</c:v>
                </c:pt>
                <c:pt idx="1">
                  <c:v>Visiting family/friends/relatives</c:v>
                </c:pt>
                <c:pt idx="2">
                  <c:v>Nature (mountain, lake, landscape etc…)</c:v>
                </c:pt>
                <c:pt idx="3">
                  <c:v>City trips</c:v>
                </c:pt>
                <c:pt idx="4">
                  <c:v>Culture (e.g. religious, gastronomy, arts)</c:v>
                </c:pt>
                <c:pt idx="5">
                  <c:v>Sport-related activities (e.g. scuba-diving, cycling etc…)</c:v>
                </c:pt>
                <c:pt idx="6">
                  <c:v>Wellness/Spa/Health treatment</c:v>
                </c:pt>
                <c:pt idx="7">
                  <c:v>Specific events (Sporting events/festivals/clubbing)</c:v>
                </c:pt>
              </c:strCache>
            </c:strRef>
          </c:cat>
          <c:val>
            <c:numRef>
              <c:f>Chart!$E$6:$E$13</c:f>
              <c:numCache>
                <c:formatCode>0%</c:formatCode>
                <c:ptCount val="8"/>
                <c:pt idx="0">
                  <c:v>0.30000000000000032</c:v>
                </c:pt>
                <c:pt idx="1">
                  <c:v>0.38000000000000145</c:v>
                </c:pt>
                <c:pt idx="2">
                  <c:v>0.31000000000000127</c:v>
                </c:pt>
                <c:pt idx="3">
                  <c:v>0.30000000000000032</c:v>
                </c:pt>
                <c:pt idx="4">
                  <c:v>0.30000000000000032</c:v>
                </c:pt>
                <c:pt idx="5">
                  <c:v>9.0000000000000024E-2</c:v>
                </c:pt>
                <c:pt idx="6">
                  <c:v>0.15000000000000024</c:v>
                </c:pt>
                <c:pt idx="7">
                  <c:v>6.0000000000000032E-2</c:v>
                </c:pt>
              </c:numCache>
            </c:numRef>
          </c:val>
        </c:ser>
        <c:gapWidth val="50"/>
        <c:axId val="99936896"/>
        <c:axId val="108007808"/>
      </c:barChart>
      <c:catAx>
        <c:axId val="99936896"/>
        <c:scaling>
          <c:orientation val="maxMin"/>
        </c:scaling>
        <c:axPos val="l"/>
        <c:numFmt formatCode="General" sourceLinked="1"/>
        <c:majorTickMark val="none"/>
        <c:tickLblPos val="nextTo"/>
        <c:txPr>
          <a:bodyPr rot="0" vert="horz"/>
          <a:lstStyle/>
          <a:p>
            <a:pPr>
              <a:defRPr sz="1200"/>
            </a:pPr>
            <a:endParaRPr lang="en-US"/>
          </a:p>
        </c:txPr>
        <c:crossAx val="108007808"/>
        <c:crosses val="autoZero"/>
        <c:auto val="1"/>
        <c:lblAlgn val="ctr"/>
        <c:lblOffset val="100"/>
      </c:catAx>
      <c:valAx>
        <c:axId val="108007808"/>
        <c:scaling>
          <c:orientation val="minMax"/>
          <c:max val="1"/>
        </c:scaling>
        <c:axPos val="t"/>
        <c:numFmt formatCode="0%" sourceLinked="0"/>
        <c:minorTickMark val="out"/>
        <c:tickLblPos val="nextTo"/>
        <c:txPr>
          <a:bodyPr rot="0" vert="horz"/>
          <a:lstStyle/>
          <a:p>
            <a:pPr>
              <a:defRPr sz="1400"/>
            </a:pPr>
            <a:endParaRPr lang="en-US"/>
          </a:p>
        </c:txPr>
        <c:crossAx val="99936896"/>
        <c:crosses val="autoZero"/>
        <c:crossBetween val="between"/>
        <c:majorUnit val="0.2"/>
        <c:minorUnit val="0.1"/>
      </c:valAx>
      <c:spPr>
        <a:noFill/>
        <a:ln w="25400">
          <a:noFill/>
        </a:ln>
      </c:spPr>
    </c:plotArea>
    <c:legend>
      <c:legendPos val="r"/>
      <c:layout/>
      <c:txPr>
        <a:bodyPr/>
        <a:lstStyle/>
        <a:p>
          <a:pPr>
            <a:defRPr sz="1400"/>
          </a:pPr>
          <a:endParaRPr lang="en-US"/>
        </a:p>
      </c:txPr>
    </c:legend>
    <c:plotVisOnly val="1"/>
  </c:chart>
  <c:txPr>
    <a:bodyPr/>
    <a:lstStyle/>
    <a:p>
      <a:pPr>
        <a:defRPr sz="1200">
          <a:solidFill>
            <a:schemeClr val="tx1">
              <a:lumMod val="65000"/>
              <a:lumOff val="35000"/>
            </a:schemeClr>
          </a:solidFill>
        </a:defRPr>
      </a:pPr>
      <a:endParaRPr lang="en-US"/>
    </a:p>
  </c:txPr>
  <c:externalData r:id="rId1"/>
</c:chartSpace>
</file>

<file path=ppt/charts/slide_40/_rels/chart4.xml.rels><?xml version="1.0" encoding="UTF-8" standalone="yes"?>
<Relationships xmlns="http://schemas.openxmlformats.org/package/2006/relationships"><Relationship Id="rId2" Type="http://schemas.openxmlformats.org/officeDocument/2006/relationships/package" Target="../../embeddings/slide_40/Microsoft_Office_Excel_Worksheet4.xlsx"/><Relationship Id="rId1" Type="http://schemas.openxmlformats.org/officeDocument/2006/relationships/themeOverride" Target="../../theme/slide_40/themeOverride1.xml"/></Relationships>
</file>

<file path=ppt/charts/slide_40/chart4.xml><?xml version="1.0" encoding="utf-8"?>
<c:chartSpace xmlns:c="http://schemas.openxmlformats.org/drawingml/2006/chart" xmlns:a="http://schemas.openxmlformats.org/drawingml/2006/main" xmlns:r="http://schemas.openxmlformats.org/officeDocument/2006/relationships">
  <c:date1904 val="1"/>
  <c:lang val="en-GB"/>
  <c:clrMapOvr bg1="lt1" tx1="dk1" bg2="lt2" tx2="dk2" accent1="accent1" accent2="accent2" accent3="accent3" accent4="accent4" accent5="accent5" accent6="accent6" hlink="hlink" folHlink="folHlink"/>
  <c:chart>
    <c:plotArea>
      <c:layout>
        <c:manualLayout>
          <c:layoutTarget val="inner"/>
          <c:xMode val="edge"/>
          <c:yMode val="edge"/>
          <c:x val="7.2520090021811534E-2"/>
          <c:y val="2.3341793168447221E-2"/>
          <c:w val="0.92747990997818885"/>
          <c:h val="0.7259829078975365"/>
        </c:manualLayout>
      </c:layout>
      <c:barChart>
        <c:barDir val="col"/>
        <c:grouping val="clustered"/>
        <c:ser>
          <c:idx val="6"/>
          <c:order val="0"/>
          <c:tx>
            <c:strRef>
              <c:f>Chart!$B$2</c:f>
              <c:strCache>
                <c:ptCount val="1"/>
                <c:pt idx="0">
                  <c:v>2013</c:v>
                </c:pt>
              </c:strCache>
            </c:strRef>
          </c:tx>
          <c:spPr>
            <a:solidFill>
              <a:srgbClr val="35BDB2">
                <a:lumMod val="40000"/>
                <a:lumOff val="60000"/>
              </a:srgbClr>
            </a:solidFill>
          </c:spPr>
          <c:cat>
            <c:strRef>
              <c:f>(Chart!$A$3:$A$8,Chart!$A$10:$A$11,Chart!$A$13:$A$19,Chart!$A$21,Chart!$A$29,Chart!$A$33)</c:f>
              <c:strCache>
                <c:ptCount val="18"/>
                <c:pt idx="0">
                  <c:v>EU 28</c:v>
                </c:pt>
                <c:pt idx="2">
                  <c:v>Slovenia</c:v>
                </c:pt>
                <c:pt idx="3">
                  <c:v>Greece</c:v>
                </c:pt>
                <c:pt idx="4">
                  <c:v>Croatia</c:v>
                </c:pt>
                <c:pt idx="5">
                  <c:v>Austria</c:v>
                </c:pt>
                <c:pt idx="6">
                  <c:v>UK</c:v>
                </c:pt>
                <c:pt idx="7">
                  <c:v>Bulgaria</c:v>
                </c:pt>
                <c:pt idx="8">
                  <c:v>Portugal</c:v>
                </c:pt>
                <c:pt idx="9">
                  <c:v>France</c:v>
                </c:pt>
                <c:pt idx="10">
                  <c:v>Poland</c:v>
                </c:pt>
                <c:pt idx="11">
                  <c:v>Netherlands</c:v>
                </c:pt>
                <c:pt idx="12">
                  <c:v>Hungary</c:v>
                </c:pt>
                <c:pt idx="13">
                  <c:v>Slovakia</c:v>
                </c:pt>
                <c:pt idx="14">
                  <c:v>Germany</c:v>
                </c:pt>
                <c:pt idx="15">
                  <c:v>Spain</c:v>
                </c:pt>
                <c:pt idx="16">
                  <c:v>Romania</c:v>
                </c:pt>
                <c:pt idx="17">
                  <c:v>Finland</c:v>
                </c:pt>
              </c:strCache>
            </c:strRef>
          </c:cat>
          <c:val>
            <c:numRef>
              <c:f>(Chart!$B$3:$B$8,Chart!$B$10:$B$11,Chart!$B$13:$B$19,Chart!$B$21,Chart!$B$29,Chart!$B$33)</c:f>
              <c:numCache>
                <c:formatCode>General</c:formatCode>
                <c:ptCount val="18"/>
                <c:pt idx="0" formatCode="0%">
                  <c:v>0.4</c:v>
                </c:pt>
                <c:pt idx="2" formatCode="0%">
                  <c:v>0.58000000000000007</c:v>
                </c:pt>
                <c:pt idx="3" formatCode="0%">
                  <c:v>0.5</c:v>
                </c:pt>
                <c:pt idx="4" formatCode="0%">
                  <c:v>0.41000000000000031</c:v>
                </c:pt>
                <c:pt idx="5" formatCode="0%">
                  <c:v>0.42000000000000032</c:v>
                </c:pt>
                <c:pt idx="6" formatCode="0%">
                  <c:v>0.43000000000000038</c:v>
                </c:pt>
                <c:pt idx="7" formatCode="0%">
                  <c:v>0.39000000000000101</c:v>
                </c:pt>
                <c:pt idx="8" formatCode="0%">
                  <c:v>0.56000000000000005</c:v>
                </c:pt>
                <c:pt idx="9" formatCode="0%">
                  <c:v>0.41000000000000031</c:v>
                </c:pt>
                <c:pt idx="10" formatCode="0%">
                  <c:v>0.29000000000000031</c:v>
                </c:pt>
                <c:pt idx="11" formatCode="0%">
                  <c:v>0.4</c:v>
                </c:pt>
                <c:pt idx="12" formatCode="0%">
                  <c:v>0.32000000000000101</c:v>
                </c:pt>
                <c:pt idx="13" formatCode="0%">
                  <c:v>0.33000000000000113</c:v>
                </c:pt>
                <c:pt idx="14" formatCode="0%">
                  <c:v>0.35000000000000031</c:v>
                </c:pt>
                <c:pt idx="15" formatCode="0%">
                  <c:v>0.43000000000000038</c:v>
                </c:pt>
                <c:pt idx="16" formatCode="0%">
                  <c:v>0.37000000000000038</c:v>
                </c:pt>
                <c:pt idx="17" formatCode="0%">
                  <c:v>0.29000000000000031</c:v>
                </c:pt>
              </c:numCache>
            </c:numRef>
          </c:val>
        </c:ser>
        <c:ser>
          <c:idx val="0"/>
          <c:order val="1"/>
          <c:tx>
            <c:strRef>
              <c:f>Chart!$C$2</c:f>
              <c:strCache>
                <c:ptCount val="1"/>
                <c:pt idx="0">
                  <c:v>2014</c:v>
                </c:pt>
              </c:strCache>
            </c:strRef>
          </c:tx>
          <c:spPr>
            <a:solidFill>
              <a:srgbClr val="35BDB2"/>
            </a:solidFill>
          </c:spPr>
          <c:cat>
            <c:strRef>
              <c:f>(Chart!$A$3:$A$8,Chart!$A$10:$A$11,Chart!$A$13:$A$19,Chart!$A$21,Chart!$A$29,Chart!$A$33)</c:f>
              <c:strCache>
                <c:ptCount val="18"/>
                <c:pt idx="0">
                  <c:v>EU 28</c:v>
                </c:pt>
                <c:pt idx="2">
                  <c:v>Slovenia</c:v>
                </c:pt>
                <c:pt idx="3">
                  <c:v>Greece</c:v>
                </c:pt>
                <c:pt idx="4">
                  <c:v>Croatia</c:v>
                </c:pt>
                <c:pt idx="5">
                  <c:v>Austria</c:v>
                </c:pt>
                <c:pt idx="6">
                  <c:v>UK</c:v>
                </c:pt>
                <c:pt idx="7">
                  <c:v>Bulgaria</c:v>
                </c:pt>
                <c:pt idx="8">
                  <c:v>Portugal</c:v>
                </c:pt>
                <c:pt idx="9">
                  <c:v>France</c:v>
                </c:pt>
                <c:pt idx="10">
                  <c:v>Poland</c:v>
                </c:pt>
                <c:pt idx="11">
                  <c:v>Netherlands</c:v>
                </c:pt>
                <c:pt idx="12">
                  <c:v>Hungary</c:v>
                </c:pt>
                <c:pt idx="13">
                  <c:v>Slovakia</c:v>
                </c:pt>
                <c:pt idx="14">
                  <c:v>Germany</c:v>
                </c:pt>
                <c:pt idx="15">
                  <c:v>Spain</c:v>
                </c:pt>
                <c:pt idx="16">
                  <c:v>Romania</c:v>
                </c:pt>
                <c:pt idx="17">
                  <c:v>Finland</c:v>
                </c:pt>
              </c:strCache>
            </c:strRef>
          </c:cat>
          <c:val>
            <c:numRef>
              <c:f>(Chart!$C$3:$C$8,Chart!$C$10:$C$11,Chart!$C$13:$C$19,Chart!$C$21,Chart!$C$29,Chart!$C$33)</c:f>
              <c:numCache>
                <c:formatCode>General</c:formatCode>
                <c:ptCount val="18"/>
                <c:pt idx="0" formatCode="0%">
                  <c:v>0.46</c:v>
                </c:pt>
                <c:pt idx="2" formatCode="0%">
                  <c:v>0.66000000000000225</c:v>
                </c:pt>
                <c:pt idx="3" formatCode="0%">
                  <c:v>0.61000000000000065</c:v>
                </c:pt>
                <c:pt idx="4" formatCode="0%">
                  <c:v>0.56999999999999995</c:v>
                </c:pt>
                <c:pt idx="5" formatCode="0%">
                  <c:v>0.47000000000000008</c:v>
                </c:pt>
                <c:pt idx="6" formatCode="0%">
                  <c:v>0.49000000000000032</c:v>
                </c:pt>
                <c:pt idx="7" formatCode="0%">
                  <c:v>0.55000000000000004</c:v>
                </c:pt>
                <c:pt idx="8" formatCode="0%">
                  <c:v>0.56999999999999995</c:v>
                </c:pt>
                <c:pt idx="9" formatCode="0%">
                  <c:v>0.42000000000000032</c:v>
                </c:pt>
                <c:pt idx="10" formatCode="0%">
                  <c:v>0.4</c:v>
                </c:pt>
                <c:pt idx="11" formatCode="0%">
                  <c:v>0.5</c:v>
                </c:pt>
                <c:pt idx="12" formatCode="0%">
                  <c:v>0.51</c:v>
                </c:pt>
                <c:pt idx="13" formatCode="0%">
                  <c:v>0.5</c:v>
                </c:pt>
                <c:pt idx="14" formatCode="0%">
                  <c:v>0.44</c:v>
                </c:pt>
                <c:pt idx="15" formatCode="0%">
                  <c:v>0.43000000000000038</c:v>
                </c:pt>
                <c:pt idx="16" formatCode="0%">
                  <c:v>0.37000000000000038</c:v>
                </c:pt>
                <c:pt idx="17" formatCode="0%">
                  <c:v>0.33000000000000113</c:v>
                </c:pt>
              </c:numCache>
            </c:numRef>
          </c:val>
        </c:ser>
        <c:ser>
          <c:idx val="1"/>
          <c:order val="2"/>
          <c:tx>
            <c:strRef>
              <c:f>Chart!$D$2</c:f>
              <c:strCache>
                <c:ptCount val="1"/>
                <c:pt idx="0">
                  <c:v>2015</c:v>
                </c:pt>
              </c:strCache>
            </c:strRef>
          </c:tx>
          <c:spPr>
            <a:solidFill>
              <a:srgbClr val="35BDB2">
                <a:lumMod val="75000"/>
              </a:srgbClr>
            </a:solidFill>
          </c:spPr>
          <c:cat>
            <c:strRef>
              <c:f>(Chart!$A$3:$A$8,Chart!$A$10:$A$11,Chart!$A$13:$A$19,Chart!$A$21,Chart!$A$29,Chart!$A$33)</c:f>
              <c:strCache>
                <c:ptCount val="18"/>
                <c:pt idx="0">
                  <c:v>EU 28</c:v>
                </c:pt>
                <c:pt idx="2">
                  <c:v>Slovenia</c:v>
                </c:pt>
                <c:pt idx="3">
                  <c:v>Greece</c:v>
                </c:pt>
                <c:pt idx="4">
                  <c:v>Croatia</c:v>
                </c:pt>
                <c:pt idx="5">
                  <c:v>Austria</c:v>
                </c:pt>
                <c:pt idx="6">
                  <c:v>UK</c:v>
                </c:pt>
                <c:pt idx="7">
                  <c:v>Bulgaria</c:v>
                </c:pt>
                <c:pt idx="8">
                  <c:v>Portugal</c:v>
                </c:pt>
                <c:pt idx="9">
                  <c:v>France</c:v>
                </c:pt>
                <c:pt idx="10">
                  <c:v>Poland</c:v>
                </c:pt>
                <c:pt idx="11">
                  <c:v>Netherlands</c:v>
                </c:pt>
                <c:pt idx="12">
                  <c:v>Hungary</c:v>
                </c:pt>
                <c:pt idx="13">
                  <c:v>Slovakia</c:v>
                </c:pt>
                <c:pt idx="14">
                  <c:v>Germany</c:v>
                </c:pt>
                <c:pt idx="15">
                  <c:v>Spain</c:v>
                </c:pt>
                <c:pt idx="16">
                  <c:v>Romania</c:v>
                </c:pt>
                <c:pt idx="17">
                  <c:v>Finland</c:v>
                </c:pt>
              </c:strCache>
            </c:strRef>
          </c:cat>
          <c:val>
            <c:numRef>
              <c:f>(Chart!$D$3:$D$8,Chart!$D$10:$D$11,Chart!$D$13:$D$19,Chart!$D$21,Chart!$D$29,Chart!$D$33)</c:f>
              <c:numCache>
                <c:formatCode>General</c:formatCode>
                <c:ptCount val="18"/>
                <c:pt idx="0" formatCode="0%">
                  <c:v>0.48000000000000032</c:v>
                </c:pt>
                <c:pt idx="2" formatCode="0%">
                  <c:v>0.73000000000000065</c:v>
                </c:pt>
                <c:pt idx="3" formatCode="0%">
                  <c:v>0.54</c:v>
                </c:pt>
                <c:pt idx="4" formatCode="0%">
                  <c:v>0.61000000000000065</c:v>
                </c:pt>
                <c:pt idx="5" formatCode="0%">
                  <c:v>0.49000000000000032</c:v>
                </c:pt>
                <c:pt idx="6" formatCode="0%">
                  <c:v>0.55000000000000004</c:v>
                </c:pt>
                <c:pt idx="7" formatCode="0%">
                  <c:v>0.53</c:v>
                </c:pt>
                <c:pt idx="8" formatCode="0%">
                  <c:v>0.57000000000000062</c:v>
                </c:pt>
                <c:pt idx="9" formatCode="0%">
                  <c:v>0.48000000000000032</c:v>
                </c:pt>
                <c:pt idx="10" formatCode="0%">
                  <c:v>0.41000000000000031</c:v>
                </c:pt>
                <c:pt idx="11" formatCode="0%">
                  <c:v>0.42000000000000032</c:v>
                </c:pt>
                <c:pt idx="12" formatCode="0%">
                  <c:v>0.51</c:v>
                </c:pt>
                <c:pt idx="13" formatCode="0%">
                  <c:v>0.49000000000000032</c:v>
                </c:pt>
                <c:pt idx="14" formatCode="0%">
                  <c:v>0.45</c:v>
                </c:pt>
                <c:pt idx="15" formatCode="0%">
                  <c:v>0.47000000000000008</c:v>
                </c:pt>
                <c:pt idx="16" formatCode="0%">
                  <c:v>0.42000000000000032</c:v>
                </c:pt>
                <c:pt idx="17" formatCode="0%">
                  <c:v>0.31000000000000089</c:v>
                </c:pt>
              </c:numCache>
            </c:numRef>
          </c:val>
        </c:ser>
        <c:ser>
          <c:idx val="2"/>
          <c:order val="3"/>
          <c:tx>
            <c:strRef>
              <c:f>Chart!$E$2</c:f>
              <c:strCache>
                <c:ptCount val="1"/>
                <c:pt idx="0">
                  <c:v>2016</c:v>
                </c:pt>
              </c:strCache>
            </c:strRef>
          </c:tx>
          <c:spPr>
            <a:solidFill>
              <a:srgbClr val="35BDB2">
                <a:lumMod val="50000"/>
              </a:srgbClr>
            </a:solidFill>
          </c:spPr>
          <c:cat>
            <c:strRef>
              <c:f>(Chart!$A$3:$A$8,Chart!$A$10:$A$11,Chart!$A$13:$A$19,Chart!$A$21,Chart!$A$29,Chart!$A$33)</c:f>
              <c:strCache>
                <c:ptCount val="18"/>
                <c:pt idx="0">
                  <c:v>EU 28</c:v>
                </c:pt>
                <c:pt idx="2">
                  <c:v>Slovenia</c:v>
                </c:pt>
                <c:pt idx="3">
                  <c:v>Greece</c:v>
                </c:pt>
                <c:pt idx="4">
                  <c:v>Croatia</c:v>
                </c:pt>
                <c:pt idx="5">
                  <c:v>Austria</c:v>
                </c:pt>
                <c:pt idx="6">
                  <c:v>UK</c:v>
                </c:pt>
                <c:pt idx="7">
                  <c:v>Bulgaria</c:v>
                </c:pt>
                <c:pt idx="8">
                  <c:v>Portugal</c:v>
                </c:pt>
                <c:pt idx="9">
                  <c:v>France</c:v>
                </c:pt>
                <c:pt idx="10">
                  <c:v>Poland</c:v>
                </c:pt>
                <c:pt idx="11">
                  <c:v>Netherlands</c:v>
                </c:pt>
                <c:pt idx="12">
                  <c:v>Hungary</c:v>
                </c:pt>
                <c:pt idx="13">
                  <c:v>Slovakia</c:v>
                </c:pt>
                <c:pt idx="14">
                  <c:v>Germany</c:v>
                </c:pt>
                <c:pt idx="15">
                  <c:v>Spain</c:v>
                </c:pt>
                <c:pt idx="16">
                  <c:v>Romania</c:v>
                </c:pt>
                <c:pt idx="17">
                  <c:v>Finland</c:v>
                </c:pt>
              </c:strCache>
            </c:strRef>
          </c:cat>
          <c:val>
            <c:numRef>
              <c:f>(Chart!$E$3:$E$8,Chart!$E$10:$E$11,Chart!$E$13:$E$19,Chart!$E$21,Chart!$E$29,Chart!$E$33)</c:f>
              <c:numCache>
                <c:formatCode>General</c:formatCode>
                <c:ptCount val="18"/>
                <c:pt idx="0" formatCode="0%">
                  <c:v>0.39000000000000101</c:v>
                </c:pt>
                <c:pt idx="2" formatCode="0%">
                  <c:v>0.66000000000000225</c:v>
                </c:pt>
                <c:pt idx="3" formatCode="0%">
                  <c:v>0.54</c:v>
                </c:pt>
                <c:pt idx="4" formatCode="0%">
                  <c:v>0.48000000000000032</c:v>
                </c:pt>
                <c:pt idx="5" formatCode="0%">
                  <c:v>0.44</c:v>
                </c:pt>
                <c:pt idx="6" formatCode="0%">
                  <c:v>0.44</c:v>
                </c:pt>
                <c:pt idx="7" formatCode="0%">
                  <c:v>0.43000000000000038</c:v>
                </c:pt>
                <c:pt idx="8" formatCode="0%">
                  <c:v>0.41000000000000031</c:v>
                </c:pt>
                <c:pt idx="9" formatCode="0%">
                  <c:v>0.4</c:v>
                </c:pt>
                <c:pt idx="10" formatCode="0%">
                  <c:v>0.4</c:v>
                </c:pt>
                <c:pt idx="11" formatCode="0%">
                  <c:v>0.39000000000000101</c:v>
                </c:pt>
                <c:pt idx="12" formatCode="0%">
                  <c:v>0.380000000000001</c:v>
                </c:pt>
                <c:pt idx="13" formatCode="0%">
                  <c:v>0.380000000000001</c:v>
                </c:pt>
                <c:pt idx="14" formatCode="0%">
                  <c:v>0.37000000000000038</c:v>
                </c:pt>
                <c:pt idx="15" formatCode="0%">
                  <c:v>0.37000000000000038</c:v>
                </c:pt>
                <c:pt idx="16" formatCode="0%">
                  <c:v>0.32000000000000101</c:v>
                </c:pt>
                <c:pt idx="17" formatCode="0%">
                  <c:v>0.23</c:v>
                </c:pt>
              </c:numCache>
            </c:numRef>
          </c:val>
        </c:ser>
        <c:gapWidth val="50"/>
        <c:axId val="108202240"/>
        <c:axId val="108212224"/>
      </c:barChart>
      <c:catAx>
        <c:axId val="108202240"/>
        <c:scaling>
          <c:orientation val="minMax"/>
        </c:scaling>
        <c:axPos val="b"/>
        <c:numFmt formatCode="General" sourceLinked="1"/>
        <c:majorTickMark val="none"/>
        <c:tickLblPos val="nextTo"/>
        <c:txPr>
          <a:bodyPr rot="-5400000" vert="horz"/>
          <a:lstStyle/>
          <a:p>
            <a:pPr>
              <a:defRPr/>
            </a:pPr>
            <a:endParaRPr lang="en-US"/>
          </a:p>
        </c:txPr>
        <c:crossAx val="108212224"/>
        <c:crosses val="autoZero"/>
        <c:auto val="1"/>
        <c:lblAlgn val="ctr"/>
        <c:lblOffset val="100"/>
      </c:catAx>
      <c:valAx>
        <c:axId val="108212224"/>
        <c:scaling>
          <c:orientation val="minMax"/>
          <c:max val="1"/>
        </c:scaling>
        <c:axPos val="l"/>
        <c:numFmt formatCode="0%" sourceLinked="1"/>
        <c:minorTickMark val="out"/>
        <c:tickLblPos val="nextTo"/>
        <c:crossAx val="108202240"/>
        <c:crosses val="autoZero"/>
        <c:crossBetween val="between"/>
        <c:majorUnit val="0.2"/>
        <c:minorUnit val="0.1"/>
      </c:valAx>
    </c:plotArea>
    <c:legend>
      <c:legendPos val="t"/>
      <c:layout>
        <c:manualLayout>
          <c:xMode val="edge"/>
          <c:yMode val="edge"/>
          <c:x val="0.38039838701279588"/>
          <c:y val="1.7069701280227601E-2"/>
          <c:w val="0.31893767320231398"/>
          <c:h val="6.47619119957491E-2"/>
        </c:manualLayout>
      </c:layout>
    </c:legend>
    <c:plotVisOnly val="1"/>
  </c:chart>
  <c:txPr>
    <a:bodyPr/>
    <a:lstStyle/>
    <a:p>
      <a:pPr>
        <a:defRPr sz="1400">
          <a:solidFill>
            <a:schemeClr val="tx1">
              <a:lumMod val="65000"/>
              <a:lumOff val="35000"/>
            </a:schemeClr>
          </a:solidFill>
        </a:defRPr>
      </a:pPr>
      <a:endParaRPr lang="en-US"/>
    </a:p>
  </c:txPr>
  <c:externalData r:id="rId2"/>
</c:chartSpace>
</file>

<file path=ppt/charts/slide_41/_rels/chart5.xml.rels><?xml version="1.0" encoding="UTF-8" standalone="yes"?>
<Relationships xmlns="http://schemas.openxmlformats.org/package/2006/relationships"><Relationship Id="rId2" Type="http://schemas.openxmlformats.org/officeDocument/2006/relationships/package" Target="../../embeddings/slide_41/Microsoft_Office_Excel_Worksheet5.xlsx"/><Relationship Id="rId1" Type="http://schemas.openxmlformats.org/officeDocument/2006/relationships/themeOverride" Target="../../theme/slide_41/themeOverride2.xml"/></Relationships>
</file>

<file path=ppt/charts/slide_41/chart5.xml><?xml version="1.0" encoding="utf-8"?>
<c:chartSpace xmlns:c="http://schemas.openxmlformats.org/drawingml/2006/chart" xmlns:a="http://schemas.openxmlformats.org/drawingml/2006/main" xmlns:r="http://schemas.openxmlformats.org/officeDocument/2006/relationships">
  <c:date1904 val="1"/>
  <c:lang val="en-GB"/>
  <c:clrMapOvr bg1="lt1" tx1="dk1" bg2="lt2" tx2="dk2" accent1="accent1" accent2="accent2" accent3="accent3" accent4="accent4" accent5="accent5" accent6="accent6" hlink="hlink" folHlink="folHlink"/>
  <c:chart>
    <c:plotArea>
      <c:layout>
        <c:manualLayout>
          <c:layoutTarget val="inner"/>
          <c:xMode val="edge"/>
          <c:yMode val="edge"/>
          <c:x val="7.2520090021811534E-2"/>
          <c:y val="2.3341793168447221E-2"/>
          <c:w val="0.92747990997818885"/>
          <c:h val="0.7259829078975365"/>
        </c:manualLayout>
      </c:layout>
      <c:barChart>
        <c:barDir val="col"/>
        <c:grouping val="clustered"/>
        <c:ser>
          <c:idx val="0"/>
          <c:order val="0"/>
          <c:tx>
            <c:strRef>
              <c:f>Chart!$B$1</c:f>
              <c:strCache>
                <c:ptCount val="1"/>
                <c:pt idx="0">
                  <c:v>2013</c:v>
                </c:pt>
              </c:strCache>
            </c:strRef>
          </c:tx>
          <c:spPr>
            <a:solidFill>
              <a:srgbClr val="35BDB2">
                <a:lumMod val="40000"/>
                <a:lumOff val="60000"/>
              </a:srgbClr>
            </a:solidFill>
          </c:spPr>
          <c:cat>
            <c:strRef>
              <c:f>Chart!$A$2:$A$39</c:f>
              <c:strCache>
                <c:ptCount val="23"/>
                <c:pt idx="0">
                  <c:v>EU 28</c:v>
                </c:pt>
                <c:pt idx="2">
                  <c:v>France</c:v>
                </c:pt>
                <c:pt idx="3">
                  <c:v>Greece</c:v>
                </c:pt>
                <c:pt idx="4">
                  <c:v>Finland</c:v>
                </c:pt>
                <c:pt idx="5">
                  <c:v>Iceland</c:v>
                </c:pt>
                <c:pt idx="6">
                  <c:v>Croatia</c:v>
                </c:pt>
                <c:pt idx="7">
                  <c:v>UK</c:v>
                </c:pt>
                <c:pt idx="8">
                  <c:v>Poland</c:v>
                </c:pt>
                <c:pt idx="9">
                  <c:v>Ireland</c:v>
                </c:pt>
                <c:pt idx="10">
                  <c:v>Portugal</c:v>
                </c:pt>
                <c:pt idx="11">
                  <c:v>Spain</c:v>
                </c:pt>
                <c:pt idx="12">
                  <c:v>Romania</c:v>
                </c:pt>
                <c:pt idx="13">
                  <c:v>Hungary</c:v>
                </c:pt>
                <c:pt idx="14">
                  <c:v>Germany</c:v>
                </c:pt>
                <c:pt idx="15">
                  <c:v>Belgium</c:v>
                </c:pt>
                <c:pt idx="16">
                  <c:v>Bulgaria</c:v>
                </c:pt>
                <c:pt idx="17">
                  <c:v>Austria</c:v>
                </c:pt>
                <c:pt idx="18">
                  <c:v>Denmark</c:v>
                </c:pt>
                <c:pt idx="19">
                  <c:v>Italy</c:v>
                </c:pt>
                <c:pt idx="20">
                  <c:v>Netherlands</c:v>
                </c:pt>
                <c:pt idx="21">
                  <c:v>Slovakia</c:v>
                </c:pt>
                <c:pt idx="22">
                  <c:v>Czech Rep</c:v>
                </c:pt>
              </c:strCache>
            </c:strRef>
          </c:cat>
          <c:val>
            <c:numRef>
              <c:f>Chart!$B$2:$B$39</c:f>
              <c:numCache>
                <c:formatCode>General</c:formatCode>
                <c:ptCount val="23"/>
                <c:pt idx="0" formatCode="0%">
                  <c:v>0.36000000000000032</c:v>
                </c:pt>
                <c:pt idx="2" formatCode="0%">
                  <c:v>0.45</c:v>
                </c:pt>
                <c:pt idx="3" formatCode="0%">
                  <c:v>0.41000000000000031</c:v>
                </c:pt>
                <c:pt idx="4" formatCode="0%">
                  <c:v>0.37000000000000038</c:v>
                </c:pt>
                <c:pt idx="5" formatCode="0%">
                  <c:v>0.44</c:v>
                </c:pt>
                <c:pt idx="6" formatCode="0%">
                  <c:v>0.4</c:v>
                </c:pt>
                <c:pt idx="7" formatCode="0%">
                  <c:v>0.35000000000000031</c:v>
                </c:pt>
                <c:pt idx="8" formatCode="0%">
                  <c:v>0.39000000000000146</c:v>
                </c:pt>
                <c:pt idx="9" formatCode="0%">
                  <c:v>0.38000000000000145</c:v>
                </c:pt>
                <c:pt idx="10" formatCode="0%">
                  <c:v>0.39000000000000146</c:v>
                </c:pt>
                <c:pt idx="11" formatCode="0%">
                  <c:v>0.38000000000000145</c:v>
                </c:pt>
                <c:pt idx="12" formatCode="0%">
                  <c:v>0.35000000000000031</c:v>
                </c:pt>
                <c:pt idx="13" formatCode="0%">
                  <c:v>0.45</c:v>
                </c:pt>
                <c:pt idx="14" formatCode="0%">
                  <c:v>0.34</c:v>
                </c:pt>
                <c:pt idx="15" formatCode="0%">
                  <c:v>0.27</c:v>
                </c:pt>
                <c:pt idx="16" formatCode="0%">
                  <c:v>0.32000000000000145</c:v>
                </c:pt>
                <c:pt idx="17" formatCode="0%">
                  <c:v>0.35000000000000031</c:v>
                </c:pt>
                <c:pt idx="18" formatCode="0%">
                  <c:v>0.28000000000000008</c:v>
                </c:pt>
                <c:pt idx="19" formatCode="0%">
                  <c:v>0.34</c:v>
                </c:pt>
                <c:pt idx="20" formatCode="0%">
                  <c:v>0.24000000000000021</c:v>
                </c:pt>
                <c:pt idx="21" formatCode="0%">
                  <c:v>0.28000000000000008</c:v>
                </c:pt>
                <c:pt idx="22" formatCode="0%">
                  <c:v>0.27</c:v>
                </c:pt>
              </c:numCache>
            </c:numRef>
          </c:val>
        </c:ser>
        <c:ser>
          <c:idx val="1"/>
          <c:order val="1"/>
          <c:tx>
            <c:strRef>
              <c:f>Chart!$C$1</c:f>
              <c:strCache>
                <c:ptCount val="1"/>
                <c:pt idx="0">
                  <c:v>2014</c:v>
                </c:pt>
              </c:strCache>
            </c:strRef>
          </c:tx>
          <c:spPr>
            <a:solidFill>
              <a:srgbClr val="35BDB2"/>
            </a:solidFill>
          </c:spPr>
          <c:cat>
            <c:strRef>
              <c:f>Chart!$A$2:$A$39</c:f>
              <c:strCache>
                <c:ptCount val="23"/>
                <c:pt idx="0">
                  <c:v>EU 28</c:v>
                </c:pt>
                <c:pt idx="2">
                  <c:v>France</c:v>
                </c:pt>
                <c:pt idx="3">
                  <c:v>Greece</c:v>
                </c:pt>
                <c:pt idx="4">
                  <c:v>Finland</c:v>
                </c:pt>
                <c:pt idx="5">
                  <c:v>Iceland</c:v>
                </c:pt>
                <c:pt idx="6">
                  <c:v>Croatia</c:v>
                </c:pt>
                <c:pt idx="7">
                  <c:v>UK</c:v>
                </c:pt>
                <c:pt idx="8">
                  <c:v>Poland</c:v>
                </c:pt>
                <c:pt idx="9">
                  <c:v>Ireland</c:v>
                </c:pt>
                <c:pt idx="10">
                  <c:v>Portugal</c:v>
                </c:pt>
                <c:pt idx="11">
                  <c:v>Spain</c:v>
                </c:pt>
                <c:pt idx="12">
                  <c:v>Romania</c:v>
                </c:pt>
                <c:pt idx="13">
                  <c:v>Hungary</c:v>
                </c:pt>
                <c:pt idx="14">
                  <c:v>Germany</c:v>
                </c:pt>
                <c:pt idx="15">
                  <c:v>Belgium</c:v>
                </c:pt>
                <c:pt idx="16">
                  <c:v>Bulgaria</c:v>
                </c:pt>
                <c:pt idx="17">
                  <c:v>Austria</c:v>
                </c:pt>
                <c:pt idx="18">
                  <c:v>Denmark</c:v>
                </c:pt>
                <c:pt idx="19">
                  <c:v>Italy</c:v>
                </c:pt>
                <c:pt idx="20">
                  <c:v>Netherlands</c:v>
                </c:pt>
                <c:pt idx="21">
                  <c:v>Slovakia</c:v>
                </c:pt>
                <c:pt idx="22">
                  <c:v>Czech Rep</c:v>
                </c:pt>
              </c:strCache>
            </c:strRef>
          </c:cat>
          <c:val>
            <c:numRef>
              <c:f>Chart!$C$2:$C$39</c:f>
              <c:numCache>
                <c:formatCode>General</c:formatCode>
                <c:ptCount val="23"/>
                <c:pt idx="0" formatCode="0%">
                  <c:v>0.34</c:v>
                </c:pt>
                <c:pt idx="2" formatCode="0%">
                  <c:v>0.45</c:v>
                </c:pt>
                <c:pt idx="3" formatCode="0%">
                  <c:v>0.41000000000000031</c:v>
                </c:pt>
                <c:pt idx="4" formatCode="0%">
                  <c:v>0.43000000000000038</c:v>
                </c:pt>
                <c:pt idx="5" formatCode="0%">
                  <c:v>0.43000000000000038</c:v>
                </c:pt>
                <c:pt idx="6" formatCode="0%">
                  <c:v>0.4</c:v>
                </c:pt>
                <c:pt idx="7" formatCode="0%">
                  <c:v>0.4</c:v>
                </c:pt>
                <c:pt idx="8" formatCode="0%">
                  <c:v>0.38000000000000145</c:v>
                </c:pt>
                <c:pt idx="9" formatCode="0%">
                  <c:v>0.39000000000000146</c:v>
                </c:pt>
                <c:pt idx="10" formatCode="0%">
                  <c:v>0.37000000000000038</c:v>
                </c:pt>
                <c:pt idx="11" formatCode="0%">
                  <c:v>0.35000000000000031</c:v>
                </c:pt>
                <c:pt idx="12" formatCode="0%">
                  <c:v>0.37000000000000038</c:v>
                </c:pt>
                <c:pt idx="13" formatCode="0%">
                  <c:v>0.28000000000000008</c:v>
                </c:pt>
                <c:pt idx="14" formatCode="0%">
                  <c:v>0.32000000000000145</c:v>
                </c:pt>
                <c:pt idx="15" formatCode="0%">
                  <c:v>0.26</c:v>
                </c:pt>
                <c:pt idx="16" formatCode="0%">
                  <c:v>0.29000000000000031</c:v>
                </c:pt>
                <c:pt idx="17" formatCode="0%">
                  <c:v>0.28000000000000008</c:v>
                </c:pt>
                <c:pt idx="18" formatCode="0%">
                  <c:v>0.24000000000000021</c:v>
                </c:pt>
                <c:pt idx="19" formatCode="0%">
                  <c:v>0.27</c:v>
                </c:pt>
                <c:pt idx="20" formatCode="0%">
                  <c:v>0.25</c:v>
                </c:pt>
                <c:pt idx="21" formatCode="0%">
                  <c:v>0.30000000000000032</c:v>
                </c:pt>
                <c:pt idx="22" formatCode="0%">
                  <c:v>0.23</c:v>
                </c:pt>
              </c:numCache>
            </c:numRef>
          </c:val>
        </c:ser>
        <c:ser>
          <c:idx val="2"/>
          <c:order val="2"/>
          <c:tx>
            <c:strRef>
              <c:f>Chart!$D$1</c:f>
              <c:strCache>
                <c:ptCount val="1"/>
                <c:pt idx="0">
                  <c:v>2015</c:v>
                </c:pt>
              </c:strCache>
            </c:strRef>
          </c:tx>
          <c:spPr>
            <a:solidFill>
              <a:srgbClr val="35BDB2">
                <a:lumMod val="75000"/>
              </a:srgbClr>
            </a:solidFill>
          </c:spPr>
          <c:cat>
            <c:strRef>
              <c:f>Chart!$A$2:$A$39</c:f>
              <c:strCache>
                <c:ptCount val="23"/>
                <c:pt idx="0">
                  <c:v>EU 28</c:v>
                </c:pt>
                <c:pt idx="2">
                  <c:v>France</c:v>
                </c:pt>
                <c:pt idx="3">
                  <c:v>Greece</c:v>
                </c:pt>
                <c:pt idx="4">
                  <c:v>Finland</c:v>
                </c:pt>
                <c:pt idx="5">
                  <c:v>Iceland</c:v>
                </c:pt>
                <c:pt idx="6">
                  <c:v>Croatia</c:v>
                </c:pt>
                <c:pt idx="7">
                  <c:v>UK</c:v>
                </c:pt>
                <c:pt idx="8">
                  <c:v>Poland</c:v>
                </c:pt>
                <c:pt idx="9">
                  <c:v>Ireland</c:v>
                </c:pt>
                <c:pt idx="10">
                  <c:v>Portugal</c:v>
                </c:pt>
                <c:pt idx="11">
                  <c:v>Spain</c:v>
                </c:pt>
                <c:pt idx="12">
                  <c:v>Romania</c:v>
                </c:pt>
                <c:pt idx="13">
                  <c:v>Hungary</c:v>
                </c:pt>
                <c:pt idx="14">
                  <c:v>Germany</c:v>
                </c:pt>
                <c:pt idx="15">
                  <c:v>Belgium</c:v>
                </c:pt>
                <c:pt idx="16">
                  <c:v>Bulgaria</c:v>
                </c:pt>
                <c:pt idx="17">
                  <c:v>Austria</c:v>
                </c:pt>
                <c:pt idx="18">
                  <c:v>Denmark</c:v>
                </c:pt>
                <c:pt idx="19">
                  <c:v>Italy</c:v>
                </c:pt>
                <c:pt idx="20">
                  <c:v>Netherlands</c:v>
                </c:pt>
                <c:pt idx="21">
                  <c:v>Slovakia</c:v>
                </c:pt>
                <c:pt idx="22">
                  <c:v>Czech Rep</c:v>
                </c:pt>
              </c:strCache>
            </c:strRef>
          </c:cat>
          <c:val>
            <c:numRef>
              <c:f>Chart!$D$2:$D$39</c:f>
              <c:numCache>
                <c:formatCode>General</c:formatCode>
                <c:ptCount val="23"/>
                <c:pt idx="0" formatCode="0%">
                  <c:v>0.36000000000000032</c:v>
                </c:pt>
                <c:pt idx="2" formatCode="0%">
                  <c:v>0.48000000000000032</c:v>
                </c:pt>
                <c:pt idx="3" formatCode="0%">
                  <c:v>0.48000000000000032</c:v>
                </c:pt>
                <c:pt idx="4" formatCode="0%">
                  <c:v>0.41000000000000031</c:v>
                </c:pt>
                <c:pt idx="5" formatCode="0%">
                  <c:v>0.39000000000000146</c:v>
                </c:pt>
                <c:pt idx="6" formatCode="0%">
                  <c:v>0.43000000000000038</c:v>
                </c:pt>
                <c:pt idx="7" formatCode="0%">
                  <c:v>0.37000000000000038</c:v>
                </c:pt>
                <c:pt idx="8" formatCode="0%">
                  <c:v>0.4</c:v>
                </c:pt>
                <c:pt idx="9" formatCode="0%">
                  <c:v>0.39000000000000146</c:v>
                </c:pt>
                <c:pt idx="10" formatCode="0%">
                  <c:v>0.39000000000000146</c:v>
                </c:pt>
                <c:pt idx="11" formatCode="0%">
                  <c:v>0.37000000000000038</c:v>
                </c:pt>
                <c:pt idx="12" formatCode="0%">
                  <c:v>0.37000000000000038</c:v>
                </c:pt>
                <c:pt idx="13" formatCode="0%">
                  <c:v>0.38000000000000145</c:v>
                </c:pt>
                <c:pt idx="14" formatCode="0%">
                  <c:v>0.32000000000000145</c:v>
                </c:pt>
                <c:pt idx="15" formatCode="0%">
                  <c:v>0.38000000000000145</c:v>
                </c:pt>
                <c:pt idx="16" formatCode="0%">
                  <c:v>0.28000000000000008</c:v>
                </c:pt>
                <c:pt idx="17" formatCode="0%">
                  <c:v>0.29000000000000031</c:v>
                </c:pt>
                <c:pt idx="18" formatCode="0%">
                  <c:v>0.31000000000000127</c:v>
                </c:pt>
                <c:pt idx="19" formatCode="0%">
                  <c:v>0.30000000000000032</c:v>
                </c:pt>
                <c:pt idx="20" formatCode="0%">
                  <c:v>0.30000000000000032</c:v>
                </c:pt>
                <c:pt idx="21" formatCode="0%">
                  <c:v>0.23</c:v>
                </c:pt>
                <c:pt idx="22" formatCode="0%">
                  <c:v>0.24000000000000021</c:v>
                </c:pt>
              </c:numCache>
            </c:numRef>
          </c:val>
        </c:ser>
        <c:ser>
          <c:idx val="3"/>
          <c:order val="3"/>
          <c:tx>
            <c:strRef>
              <c:f>Chart!$E$1</c:f>
              <c:strCache>
                <c:ptCount val="1"/>
                <c:pt idx="0">
                  <c:v>2016</c:v>
                </c:pt>
              </c:strCache>
            </c:strRef>
          </c:tx>
          <c:spPr>
            <a:solidFill>
              <a:srgbClr val="35BDB2">
                <a:lumMod val="50000"/>
              </a:srgbClr>
            </a:solidFill>
          </c:spPr>
          <c:cat>
            <c:strRef>
              <c:f>Chart!$A$2:$A$39</c:f>
              <c:strCache>
                <c:ptCount val="23"/>
                <c:pt idx="0">
                  <c:v>EU 28</c:v>
                </c:pt>
                <c:pt idx="2">
                  <c:v>France</c:v>
                </c:pt>
                <c:pt idx="3">
                  <c:v>Greece</c:v>
                </c:pt>
                <c:pt idx="4">
                  <c:v>Finland</c:v>
                </c:pt>
                <c:pt idx="5">
                  <c:v>Iceland</c:v>
                </c:pt>
                <c:pt idx="6">
                  <c:v>Croatia</c:v>
                </c:pt>
                <c:pt idx="7">
                  <c:v>UK</c:v>
                </c:pt>
                <c:pt idx="8">
                  <c:v>Poland</c:v>
                </c:pt>
                <c:pt idx="9">
                  <c:v>Ireland</c:v>
                </c:pt>
                <c:pt idx="10">
                  <c:v>Portugal</c:v>
                </c:pt>
                <c:pt idx="11">
                  <c:v>Spain</c:v>
                </c:pt>
                <c:pt idx="12">
                  <c:v>Romania</c:v>
                </c:pt>
                <c:pt idx="13">
                  <c:v>Hungary</c:v>
                </c:pt>
                <c:pt idx="14">
                  <c:v>Germany</c:v>
                </c:pt>
                <c:pt idx="15">
                  <c:v>Belgium</c:v>
                </c:pt>
                <c:pt idx="16">
                  <c:v>Bulgaria</c:v>
                </c:pt>
                <c:pt idx="17">
                  <c:v>Austria</c:v>
                </c:pt>
                <c:pt idx="18">
                  <c:v>Denmark</c:v>
                </c:pt>
                <c:pt idx="19">
                  <c:v>Italy</c:v>
                </c:pt>
                <c:pt idx="20">
                  <c:v>Netherlands</c:v>
                </c:pt>
                <c:pt idx="21">
                  <c:v>Slovakia</c:v>
                </c:pt>
                <c:pt idx="22">
                  <c:v>Czech Rep</c:v>
                </c:pt>
              </c:strCache>
            </c:strRef>
          </c:cat>
          <c:val>
            <c:numRef>
              <c:f>Chart!$E$2:$E$39</c:f>
              <c:numCache>
                <c:formatCode>General</c:formatCode>
                <c:ptCount val="23"/>
                <c:pt idx="0" formatCode="0%">
                  <c:v>0.38000000000000145</c:v>
                </c:pt>
                <c:pt idx="2" formatCode="0%">
                  <c:v>0.48000000000000032</c:v>
                </c:pt>
                <c:pt idx="3" formatCode="0%">
                  <c:v>0.48000000000000032</c:v>
                </c:pt>
                <c:pt idx="4" formatCode="0%">
                  <c:v>0.47000000000000008</c:v>
                </c:pt>
                <c:pt idx="5" formatCode="0%">
                  <c:v>0.48000000000000032</c:v>
                </c:pt>
                <c:pt idx="6" formatCode="0%">
                  <c:v>0.42000000000000032</c:v>
                </c:pt>
                <c:pt idx="7" formatCode="0%">
                  <c:v>0.45</c:v>
                </c:pt>
                <c:pt idx="8" formatCode="0%">
                  <c:v>0.41000000000000031</c:v>
                </c:pt>
                <c:pt idx="9" formatCode="0%">
                  <c:v>0.38000000000000145</c:v>
                </c:pt>
                <c:pt idx="10" formatCode="0%">
                  <c:v>0.38000000000000145</c:v>
                </c:pt>
                <c:pt idx="11" formatCode="0%">
                  <c:v>0.4</c:v>
                </c:pt>
                <c:pt idx="12" formatCode="0%">
                  <c:v>0.35000000000000031</c:v>
                </c:pt>
                <c:pt idx="13" formatCode="0%">
                  <c:v>0.39000000000000146</c:v>
                </c:pt>
                <c:pt idx="14" formatCode="0%">
                  <c:v>0.36000000000000032</c:v>
                </c:pt>
                <c:pt idx="15" formatCode="0%">
                  <c:v>0.35000000000000031</c:v>
                </c:pt>
                <c:pt idx="16" formatCode="0%">
                  <c:v>0.37000000000000038</c:v>
                </c:pt>
                <c:pt idx="17" formatCode="0%">
                  <c:v>0.33000000000000163</c:v>
                </c:pt>
                <c:pt idx="18" formatCode="0%">
                  <c:v>0.33000000000000163</c:v>
                </c:pt>
                <c:pt idx="19" formatCode="0%">
                  <c:v>0.28000000000000008</c:v>
                </c:pt>
                <c:pt idx="20" formatCode="0%">
                  <c:v>0.28000000000000008</c:v>
                </c:pt>
                <c:pt idx="21" formatCode="0%">
                  <c:v>0.29000000000000031</c:v>
                </c:pt>
                <c:pt idx="22" formatCode="0%">
                  <c:v>0.32000000000000145</c:v>
                </c:pt>
              </c:numCache>
            </c:numRef>
          </c:val>
        </c:ser>
        <c:gapWidth val="50"/>
        <c:axId val="108313984"/>
        <c:axId val="108319872"/>
      </c:barChart>
      <c:catAx>
        <c:axId val="108313984"/>
        <c:scaling>
          <c:orientation val="minMax"/>
        </c:scaling>
        <c:axPos val="b"/>
        <c:numFmt formatCode="General" sourceLinked="1"/>
        <c:majorTickMark val="none"/>
        <c:tickLblPos val="nextTo"/>
        <c:txPr>
          <a:bodyPr rot="-5400000" vert="horz"/>
          <a:lstStyle/>
          <a:p>
            <a:pPr>
              <a:defRPr/>
            </a:pPr>
            <a:endParaRPr lang="en-US"/>
          </a:p>
        </c:txPr>
        <c:crossAx val="108319872"/>
        <c:crosses val="autoZero"/>
        <c:auto val="1"/>
        <c:lblAlgn val="ctr"/>
        <c:lblOffset val="100"/>
      </c:catAx>
      <c:valAx>
        <c:axId val="108319872"/>
        <c:scaling>
          <c:orientation val="minMax"/>
          <c:max val="1"/>
        </c:scaling>
        <c:axPos val="l"/>
        <c:numFmt formatCode="0%" sourceLinked="1"/>
        <c:minorTickMark val="out"/>
        <c:tickLblPos val="nextTo"/>
        <c:crossAx val="108313984"/>
        <c:crosses val="autoZero"/>
        <c:crossBetween val="between"/>
        <c:majorUnit val="0.2"/>
        <c:minorUnit val="0.1"/>
      </c:valAx>
    </c:plotArea>
    <c:legend>
      <c:legendPos val="t"/>
      <c:layout>
        <c:manualLayout>
          <c:xMode val="edge"/>
          <c:yMode val="edge"/>
          <c:x val="0.38039838701279594"/>
          <c:y val="1.7069701280227601E-2"/>
          <c:w val="0.31893767320231403"/>
          <c:h val="6.4761911995749114E-2"/>
        </c:manualLayout>
      </c:layout>
    </c:legend>
    <c:plotVisOnly val="1"/>
  </c:chart>
  <c:txPr>
    <a:bodyPr/>
    <a:lstStyle/>
    <a:p>
      <a:pPr>
        <a:defRPr sz="1400">
          <a:solidFill>
            <a:schemeClr val="tx1">
              <a:lumMod val="65000"/>
              <a:lumOff val="35000"/>
            </a:schemeClr>
          </a:solidFill>
        </a:defRPr>
      </a:pPr>
      <a:endParaRPr lang="en-US"/>
    </a:p>
  </c:txPr>
  <c:externalData r:id="rId2"/>
</c:chartSpace>
</file>

<file path=ppt/charts/slide_42/_rels/chart6.xml.rels><?xml version="1.0" encoding="UTF-8" standalone="yes"?>
<Relationships xmlns="http://schemas.openxmlformats.org/package/2006/relationships"><Relationship Id="rId2" Type="http://schemas.openxmlformats.org/officeDocument/2006/relationships/package" Target="../../embeddings/slide_42/Microsoft_Office_Excel_Worksheet6.xlsx"/><Relationship Id="rId1" Type="http://schemas.openxmlformats.org/officeDocument/2006/relationships/themeOverride" Target="../../theme/slide_42/themeOverride3.xml"/></Relationships>
</file>

<file path=ppt/charts/slide_42/chart6.xml><?xml version="1.0" encoding="utf-8"?>
<c:chartSpace xmlns:c="http://schemas.openxmlformats.org/drawingml/2006/chart" xmlns:a="http://schemas.openxmlformats.org/drawingml/2006/main" xmlns:r="http://schemas.openxmlformats.org/officeDocument/2006/relationships">
  <c:date1904 val="1"/>
  <c:lang val="en-GB"/>
  <c:clrMapOvr bg1="lt1" tx1="dk1" bg2="lt2" tx2="dk2" accent1="accent1" accent2="accent2" accent3="accent3" accent4="accent4" accent5="accent5" accent6="accent6" hlink="hlink" folHlink="folHlink"/>
  <c:chart>
    <c:plotArea>
      <c:layout>
        <c:manualLayout>
          <c:layoutTarget val="inner"/>
          <c:xMode val="edge"/>
          <c:yMode val="edge"/>
          <c:x val="7.2520090021811534E-2"/>
          <c:y val="2.3341793168447221E-2"/>
          <c:w val="0.92747990997818885"/>
          <c:h val="0.7259829078975365"/>
        </c:manualLayout>
      </c:layout>
      <c:barChart>
        <c:barDir val="col"/>
        <c:grouping val="clustered"/>
        <c:ser>
          <c:idx val="6"/>
          <c:order val="0"/>
          <c:tx>
            <c:strRef>
              <c:f>Chart!$B$1</c:f>
              <c:strCache>
                <c:ptCount val="1"/>
                <c:pt idx="0">
                  <c:v>2013</c:v>
                </c:pt>
              </c:strCache>
            </c:strRef>
          </c:tx>
          <c:spPr>
            <a:solidFill>
              <a:srgbClr val="35BDB2">
                <a:lumMod val="40000"/>
                <a:lumOff val="60000"/>
              </a:srgbClr>
            </a:solidFill>
          </c:spPr>
          <c:cat>
            <c:strRef>
              <c:f>(Chart!$A$2:$A$8,Chart!$A$11:$A$18,Chart!$A$21,Chart!$A$23:$A$27,Chart!$A$29:$A$30,Chart!$A$33,Chart!$A$35)</c:f>
              <c:strCache>
                <c:ptCount val="25"/>
                <c:pt idx="0">
                  <c:v>EU 28</c:v>
                </c:pt>
                <c:pt idx="2">
                  <c:v>Czech Rep</c:v>
                </c:pt>
                <c:pt idx="3">
                  <c:v>Netherlands</c:v>
                </c:pt>
                <c:pt idx="4">
                  <c:v>Poland</c:v>
                </c:pt>
                <c:pt idx="5">
                  <c:v>Belgium</c:v>
                </c:pt>
                <c:pt idx="6">
                  <c:v>Austria</c:v>
                </c:pt>
                <c:pt idx="7">
                  <c:v>Bulgaria</c:v>
                </c:pt>
                <c:pt idx="8">
                  <c:v>France</c:v>
                </c:pt>
                <c:pt idx="9">
                  <c:v>Romania</c:v>
                </c:pt>
                <c:pt idx="10">
                  <c:v>Slovakia</c:v>
                </c:pt>
                <c:pt idx="11">
                  <c:v>Croatia</c:v>
                </c:pt>
                <c:pt idx="12">
                  <c:v>Denmark</c:v>
                </c:pt>
                <c:pt idx="13">
                  <c:v>Germany</c:v>
                </c:pt>
                <c:pt idx="14">
                  <c:v>Hungary</c:v>
                </c:pt>
                <c:pt idx="15">
                  <c:v>Finland</c:v>
                </c:pt>
                <c:pt idx="16">
                  <c:v>Slovenia</c:v>
                </c:pt>
                <c:pt idx="17">
                  <c:v>Greece</c:v>
                </c:pt>
                <c:pt idx="18">
                  <c:v>Spain</c:v>
                </c:pt>
                <c:pt idx="19">
                  <c:v>UK</c:v>
                </c:pt>
                <c:pt idx="20">
                  <c:v>Sweden</c:v>
                </c:pt>
                <c:pt idx="21">
                  <c:v>Iceland</c:v>
                </c:pt>
                <c:pt idx="22">
                  <c:v>Italy</c:v>
                </c:pt>
                <c:pt idx="23">
                  <c:v>Ireland</c:v>
                </c:pt>
                <c:pt idx="24">
                  <c:v>Portugal</c:v>
                </c:pt>
              </c:strCache>
            </c:strRef>
          </c:cat>
          <c:val>
            <c:numRef>
              <c:f>(Chart!$B$2:$B$8,Chart!$B$11:$B$18,Chart!$B$21,Chart!$B$23:$B$27,Chart!$B$29:$B$30,Chart!$B$33,Chart!$B$35)</c:f>
              <c:numCache>
                <c:formatCode>General</c:formatCode>
                <c:ptCount val="25"/>
                <c:pt idx="0" formatCode="0%">
                  <c:v>0.26</c:v>
                </c:pt>
                <c:pt idx="2" formatCode="0%">
                  <c:v>0.41000000000000031</c:v>
                </c:pt>
                <c:pt idx="3" formatCode="0%">
                  <c:v>0.42000000000000032</c:v>
                </c:pt>
                <c:pt idx="4" formatCode="0%">
                  <c:v>0.29000000000000031</c:v>
                </c:pt>
                <c:pt idx="5" formatCode="0%">
                  <c:v>0.39000000000000146</c:v>
                </c:pt>
                <c:pt idx="6" formatCode="0%">
                  <c:v>0.30000000000000032</c:v>
                </c:pt>
                <c:pt idx="7" formatCode="0%">
                  <c:v>0.22</c:v>
                </c:pt>
                <c:pt idx="8" formatCode="0%">
                  <c:v>0.24000000000000021</c:v>
                </c:pt>
                <c:pt idx="9" formatCode="0%">
                  <c:v>0.26</c:v>
                </c:pt>
                <c:pt idx="10" formatCode="0%">
                  <c:v>0.35000000000000031</c:v>
                </c:pt>
                <c:pt idx="11" formatCode="0%">
                  <c:v>0.19</c:v>
                </c:pt>
                <c:pt idx="12" formatCode="0%">
                  <c:v>0.30000000000000032</c:v>
                </c:pt>
                <c:pt idx="13" formatCode="0%">
                  <c:v>0.33000000000000163</c:v>
                </c:pt>
                <c:pt idx="14" formatCode="0%">
                  <c:v>0.23</c:v>
                </c:pt>
                <c:pt idx="15" formatCode="0%">
                  <c:v>0.25</c:v>
                </c:pt>
                <c:pt idx="16" formatCode="0%">
                  <c:v>0.21000000000000021</c:v>
                </c:pt>
                <c:pt idx="17" formatCode="0%">
                  <c:v>0.23</c:v>
                </c:pt>
                <c:pt idx="18" formatCode="0%">
                  <c:v>0.19</c:v>
                </c:pt>
                <c:pt idx="19" formatCode="0%">
                  <c:v>0.17</c:v>
                </c:pt>
                <c:pt idx="20" formatCode="0%">
                  <c:v>0.21000000000000021</c:v>
                </c:pt>
                <c:pt idx="21" formatCode="0%">
                  <c:v>0.19</c:v>
                </c:pt>
                <c:pt idx="22" formatCode="0%">
                  <c:v>0.21000000000000021</c:v>
                </c:pt>
                <c:pt idx="23" formatCode="0%">
                  <c:v>8.0000000000000043E-2</c:v>
                </c:pt>
                <c:pt idx="24" formatCode="0%">
                  <c:v>0.19</c:v>
                </c:pt>
              </c:numCache>
            </c:numRef>
          </c:val>
        </c:ser>
        <c:ser>
          <c:idx val="0"/>
          <c:order val="1"/>
          <c:tx>
            <c:strRef>
              <c:f>Chart!$C$1</c:f>
              <c:strCache>
                <c:ptCount val="1"/>
                <c:pt idx="0">
                  <c:v>2014</c:v>
                </c:pt>
              </c:strCache>
            </c:strRef>
          </c:tx>
          <c:spPr>
            <a:solidFill>
              <a:srgbClr val="35BDB2"/>
            </a:solidFill>
          </c:spPr>
          <c:cat>
            <c:strRef>
              <c:f>(Chart!$A$2:$A$8,Chart!$A$11:$A$18,Chart!$A$21,Chart!$A$23:$A$27,Chart!$A$29:$A$30,Chart!$A$33,Chart!$A$35)</c:f>
              <c:strCache>
                <c:ptCount val="25"/>
                <c:pt idx="0">
                  <c:v>EU 28</c:v>
                </c:pt>
                <c:pt idx="2">
                  <c:v>Czech Rep</c:v>
                </c:pt>
                <c:pt idx="3">
                  <c:v>Netherlands</c:v>
                </c:pt>
                <c:pt idx="4">
                  <c:v>Poland</c:v>
                </c:pt>
                <c:pt idx="5">
                  <c:v>Belgium</c:v>
                </c:pt>
                <c:pt idx="6">
                  <c:v>Austria</c:v>
                </c:pt>
                <c:pt idx="7">
                  <c:v>Bulgaria</c:v>
                </c:pt>
                <c:pt idx="8">
                  <c:v>France</c:v>
                </c:pt>
                <c:pt idx="9">
                  <c:v>Romania</c:v>
                </c:pt>
                <c:pt idx="10">
                  <c:v>Slovakia</c:v>
                </c:pt>
                <c:pt idx="11">
                  <c:v>Croatia</c:v>
                </c:pt>
                <c:pt idx="12">
                  <c:v>Denmark</c:v>
                </c:pt>
                <c:pt idx="13">
                  <c:v>Germany</c:v>
                </c:pt>
                <c:pt idx="14">
                  <c:v>Hungary</c:v>
                </c:pt>
                <c:pt idx="15">
                  <c:v>Finland</c:v>
                </c:pt>
                <c:pt idx="16">
                  <c:v>Slovenia</c:v>
                </c:pt>
                <c:pt idx="17">
                  <c:v>Greece</c:v>
                </c:pt>
                <c:pt idx="18">
                  <c:v>Spain</c:v>
                </c:pt>
                <c:pt idx="19">
                  <c:v>UK</c:v>
                </c:pt>
                <c:pt idx="20">
                  <c:v>Sweden</c:v>
                </c:pt>
                <c:pt idx="21">
                  <c:v>Iceland</c:v>
                </c:pt>
                <c:pt idx="22">
                  <c:v>Italy</c:v>
                </c:pt>
                <c:pt idx="23">
                  <c:v>Ireland</c:v>
                </c:pt>
                <c:pt idx="24">
                  <c:v>Portugal</c:v>
                </c:pt>
              </c:strCache>
            </c:strRef>
          </c:cat>
          <c:val>
            <c:numRef>
              <c:f>(Chart!$C$2:$C$8,Chart!$C$11:$C$18,Chart!$C$21,Chart!$C$23:$C$27,Chart!$C$29:$C$30,Chart!$C$33,Chart!$C$35)</c:f>
              <c:numCache>
                <c:formatCode>General</c:formatCode>
                <c:ptCount val="25"/>
                <c:pt idx="0" formatCode="0%">
                  <c:v>0.30000000000000032</c:v>
                </c:pt>
                <c:pt idx="2" formatCode="0%">
                  <c:v>0.54</c:v>
                </c:pt>
                <c:pt idx="3" formatCode="0%">
                  <c:v>0.43000000000000038</c:v>
                </c:pt>
                <c:pt idx="4" formatCode="0%">
                  <c:v>0.39000000000000146</c:v>
                </c:pt>
                <c:pt idx="5" formatCode="0%">
                  <c:v>0.41000000000000031</c:v>
                </c:pt>
                <c:pt idx="6" formatCode="0%">
                  <c:v>0.38000000000000145</c:v>
                </c:pt>
                <c:pt idx="7" formatCode="0%">
                  <c:v>0.36000000000000032</c:v>
                </c:pt>
                <c:pt idx="8" formatCode="0%">
                  <c:v>0.34</c:v>
                </c:pt>
                <c:pt idx="9" formatCode="0%">
                  <c:v>0.34</c:v>
                </c:pt>
                <c:pt idx="10" formatCode="0%">
                  <c:v>0.32000000000000145</c:v>
                </c:pt>
                <c:pt idx="11" formatCode="0%">
                  <c:v>0.35000000000000031</c:v>
                </c:pt>
                <c:pt idx="12" formatCode="0%">
                  <c:v>0.29000000000000031</c:v>
                </c:pt>
                <c:pt idx="13" formatCode="0%">
                  <c:v>0.38000000000000145</c:v>
                </c:pt>
                <c:pt idx="14" formatCode="0%">
                  <c:v>0.30000000000000032</c:v>
                </c:pt>
                <c:pt idx="15" formatCode="0%">
                  <c:v>0.29000000000000031</c:v>
                </c:pt>
                <c:pt idx="16" formatCode="0%">
                  <c:v>0.24000000000000021</c:v>
                </c:pt>
                <c:pt idx="17" formatCode="0%">
                  <c:v>0.24000000000000021</c:v>
                </c:pt>
                <c:pt idx="18" formatCode="0%">
                  <c:v>0.22</c:v>
                </c:pt>
                <c:pt idx="19" formatCode="0%">
                  <c:v>0.18000000000000024</c:v>
                </c:pt>
                <c:pt idx="20" formatCode="0%">
                  <c:v>0.21000000000000021</c:v>
                </c:pt>
                <c:pt idx="21" formatCode="0%">
                  <c:v>0.2</c:v>
                </c:pt>
                <c:pt idx="22" formatCode="0%">
                  <c:v>0.24000000000000021</c:v>
                </c:pt>
                <c:pt idx="23" formatCode="0%">
                  <c:v>0.15000000000000024</c:v>
                </c:pt>
                <c:pt idx="24" formatCode="0%">
                  <c:v>0.18000000000000024</c:v>
                </c:pt>
              </c:numCache>
            </c:numRef>
          </c:val>
        </c:ser>
        <c:ser>
          <c:idx val="1"/>
          <c:order val="2"/>
          <c:tx>
            <c:strRef>
              <c:f>Chart!$D$1</c:f>
              <c:strCache>
                <c:ptCount val="1"/>
                <c:pt idx="0">
                  <c:v>2015</c:v>
                </c:pt>
              </c:strCache>
            </c:strRef>
          </c:tx>
          <c:spPr>
            <a:solidFill>
              <a:srgbClr val="35BDB2">
                <a:lumMod val="75000"/>
              </a:srgbClr>
            </a:solidFill>
          </c:spPr>
          <c:cat>
            <c:strRef>
              <c:f>(Chart!$A$2:$A$8,Chart!$A$11:$A$18,Chart!$A$21,Chart!$A$23:$A$27,Chart!$A$29:$A$30,Chart!$A$33,Chart!$A$35)</c:f>
              <c:strCache>
                <c:ptCount val="25"/>
                <c:pt idx="0">
                  <c:v>EU 28</c:v>
                </c:pt>
                <c:pt idx="2">
                  <c:v>Czech Rep</c:v>
                </c:pt>
                <c:pt idx="3">
                  <c:v>Netherlands</c:v>
                </c:pt>
                <c:pt idx="4">
                  <c:v>Poland</c:v>
                </c:pt>
                <c:pt idx="5">
                  <c:v>Belgium</c:v>
                </c:pt>
                <c:pt idx="6">
                  <c:v>Austria</c:v>
                </c:pt>
                <c:pt idx="7">
                  <c:v>Bulgaria</c:v>
                </c:pt>
                <c:pt idx="8">
                  <c:v>France</c:v>
                </c:pt>
                <c:pt idx="9">
                  <c:v>Romania</c:v>
                </c:pt>
                <c:pt idx="10">
                  <c:v>Slovakia</c:v>
                </c:pt>
                <c:pt idx="11">
                  <c:v>Croatia</c:v>
                </c:pt>
                <c:pt idx="12">
                  <c:v>Denmark</c:v>
                </c:pt>
                <c:pt idx="13">
                  <c:v>Germany</c:v>
                </c:pt>
                <c:pt idx="14">
                  <c:v>Hungary</c:v>
                </c:pt>
                <c:pt idx="15">
                  <c:v>Finland</c:v>
                </c:pt>
                <c:pt idx="16">
                  <c:v>Slovenia</c:v>
                </c:pt>
                <c:pt idx="17">
                  <c:v>Greece</c:v>
                </c:pt>
                <c:pt idx="18">
                  <c:v>Spain</c:v>
                </c:pt>
                <c:pt idx="19">
                  <c:v>UK</c:v>
                </c:pt>
                <c:pt idx="20">
                  <c:v>Sweden</c:v>
                </c:pt>
                <c:pt idx="21">
                  <c:v>Iceland</c:v>
                </c:pt>
                <c:pt idx="22">
                  <c:v>Italy</c:v>
                </c:pt>
                <c:pt idx="23">
                  <c:v>Ireland</c:v>
                </c:pt>
                <c:pt idx="24">
                  <c:v>Portugal</c:v>
                </c:pt>
              </c:strCache>
            </c:strRef>
          </c:cat>
          <c:val>
            <c:numRef>
              <c:f>(Chart!$D$2:$D$8,Chart!$D$11:$D$18,Chart!$D$21,Chart!$D$23:$D$27,Chart!$D$29:$D$30,Chart!$D$33,Chart!$D$35)</c:f>
              <c:numCache>
                <c:formatCode>General</c:formatCode>
                <c:ptCount val="25"/>
                <c:pt idx="0" formatCode="0%">
                  <c:v>0.31000000000000127</c:v>
                </c:pt>
                <c:pt idx="2" formatCode="0%">
                  <c:v>0.52</c:v>
                </c:pt>
                <c:pt idx="3" formatCode="0%">
                  <c:v>0.43000000000000038</c:v>
                </c:pt>
                <c:pt idx="4" formatCode="0%">
                  <c:v>0.4</c:v>
                </c:pt>
                <c:pt idx="5" formatCode="0%">
                  <c:v>0.55000000000000004</c:v>
                </c:pt>
                <c:pt idx="6" formatCode="0%">
                  <c:v>0.37000000000000038</c:v>
                </c:pt>
                <c:pt idx="7" formatCode="0%">
                  <c:v>0.33000000000000163</c:v>
                </c:pt>
                <c:pt idx="8" formatCode="0%">
                  <c:v>0.37000000000000038</c:v>
                </c:pt>
                <c:pt idx="9" formatCode="0%">
                  <c:v>0.29000000000000031</c:v>
                </c:pt>
                <c:pt idx="10" formatCode="0%">
                  <c:v>0.28000000000000008</c:v>
                </c:pt>
                <c:pt idx="11" formatCode="0%">
                  <c:v>0.29000000000000031</c:v>
                </c:pt>
                <c:pt idx="12" formatCode="0%">
                  <c:v>0.33000000000000163</c:v>
                </c:pt>
                <c:pt idx="13" formatCode="0%">
                  <c:v>0.33000000000000163</c:v>
                </c:pt>
                <c:pt idx="14" formatCode="0%">
                  <c:v>0.39000000000000146</c:v>
                </c:pt>
                <c:pt idx="15" formatCode="0%">
                  <c:v>0.28000000000000008</c:v>
                </c:pt>
                <c:pt idx="16" formatCode="0%">
                  <c:v>0.37000000000000038</c:v>
                </c:pt>
                <c:pt idx="17" formatCode="0%">
                  <c:v>0.23</c:v>
                </c:pt>
                <c:pt idx="18" formatCode="0%">
                  <c:v>0.18000000000000024</c:v>
                </c:pt>
                <c:pt idx="19" formatCode="0%">
                  <c:v>0.24000000000000021</c:v>
                </c:pt>
                <c:pt idx="20" formatCode="0%">
                  <c:v>0.25</c:v>
                </c:pt>
                <c:pt idx="21" formatCode="0%">
                  <c:v>0.19</c:v>
                </c:pt>
                <c:pt idx="22" formatCode="0%">
                  <c:v>0.21000000000000021</c:v>
                </c:pt>
                <c:pt idx="23" formatCode="0%">
                  <c:v>0.14000000000000001</c:v>
                </c:pt>
                <c:pt idx="24" formatCode="0%">
                  <c:v>0.21000000000000021</c:v>
                </c:pt>
              </c:numCache>
            </c:numRef>
          </c:val>
        </c:ser>
        <c:ser>
          <c:idx val="2"/>
          <c:order val="3"/>
          <c:tx>
            <c:strRef>
              <c:f>Chart!$E$1</c:f>
              <c:strCache>
                <c:ptCount val="1"/>
                <c:pt idx="0">
                  <c:v>2016</c:v>
                </c:pt>
              </c:strCache>
            </c:strRef>
          </c:tx>
          <c:spPr>
            <a:solidFill>
              <a:srgbClr val="35BDB2">
                <a:lumMod val="50000"/>
              </a:srgbClr>
            </a:solidFill>
          </c:spPr>
          <c:cat>
            <c:strRef>
              <c:f>(Chart!$A$2:$A$8,Chart!$A$11:$A$18,Chart!$A$21,Chart!$A$23:$A$27,Chart!$A$29:$A$30,Chart!$A$33,Chart!$A$35)</c:f>
              <c:strCache>
                <c:ptCount val="25"/>
                <c:pt idx="0">
                  <c:v>EU 28</c:v>
                </c:pt>
                <c:pt idx="2">
                  <c:v>Czech Rep</c:v>
                </c:pt>
                <c:pt idx="3">
                  <c:v>Netherlands</c:v>
                </c:pt>
                <c:pt idx="4">
                  <c:v>Poland</c:v>
                </c:pt>
                <c:pt idx="5">
                  <c:v>Belgium</c:v>
                </c:pt>
                <c:pt idx="6">
                  <c:v>Austria</c:v>
                </c:pt>
                <c:pt idx="7">
                  <c:v>Bulgaria</c:v>
                </c:pt>
                <c:pt idx="8">
                  <c:v>France</c:v>
                </c:pt>
                <c:pt idx="9">
                  <c:v>Romania</c:v>
                </c:pt>
                <c:pt idx="10">
                  <c:v>Slovakia</c:v>
                </c:pt>
                <c:pt idx="11">
                  <c:v>Croatia</c:v>
                </c:pt>
                <c:pt idx="12">
                  <c:v>Denmark</c:v>
                </c:pt>
                <c:pt idx="13">
                  <c:v>Germany</c:v>
                </c:pt>
                <c:pt idx="14">
                  <c:v>Hungary</c:v>
                </c:pt>
                <c:pt idx="15">
                  <c:v>Finland</c:v>
                </c:pt>
                <c:pt idx="16">
                  <c:v>Slovenia</c:v>
                </c:pt>
                <c:pt idx="17">
                  <c:v>Greece</c:v>
                </c:pt>
                <c:pt idx="18">
                  <c:v>Spain</c:v>
                </c:pt>
                <c:pt idx="19">
                  <c:v>UK</c:v>
                </c:pt>
                <c:pt idx="20">
                  <c:v>Sweden</c:v>
                </c:pt>
                <c:pt idx="21">
                  <c:v>Iceland</c:v>
                </c:pt>
                <c:pt idx="22">
                  <c:v>Italy</c:v>
                </c:pt>
                <c:pt idx="23">
                  <c:v>Ireland</c:v>
                </c:pt>
                <c:pt idx="24">
                  <c:v>Portugal</c:v>
                </c:pt>
              </c:strCache>
            </c:strRef>
          </c:cat>
          <c:val>
            <c:numRef>
              <c:f>(Chart!$E$2:$E$8,Chart!$E$11:$E$18,Chart!$E$21,Chart!$E$23:$E$27,Chart!$E$29:$E$30,Chart!$E$33,Chart!$E$35)</c:f>
              <c:numCache>
                <c:formatCode>General</c:formatCode>
                <c:ptCount val="25"/>
                <c:pt idx="0" formatCode="0%">
                  <c:v>0.31000000000000127</c:v>
                </c:pt>
                <c:pt idx="2" formatCode="0%">
                  <c:v>0.55000000000000004</c:v>
                </c:pt>
                <c:pt idx="3" formatCode="0%">
                  <c:v>0.5</c:v>
                </c:pt>
                <c:pt idx="4" formatCode="0%">
                  <c:v>0.49000000000000032</c:v>
                </c:pt>
                <c:pt idx="5" formatCode="0%">
                  <c:v>0.41000000000000031</c:v>
                </c:pt>
                <c:pt idx="6" formatCode="0%">
                  <c:v>0.4</c:v>
                </c:pt>
                <c:pt idx="7" formatCode="0%">
                  <c:v>0.37000000000000038</c:v>
                </c:pt>
                <c:pt idx="8" formatCode="0%">
                  <c:v>0.37000000000000038</c:v>
                </c:pt>
                <c:pt idx="9" formatCode="0%">
                  <c:v>0.35000000000000031</c:v>
                </c:pt>
                <c:pt idx="10" formatCode="0%">
                  <c:v>0.35000000000000031</c:v>
                </c:pt>
                <c:pt idx="11" formatCode="0%">
                  <c:v>0.33000000000000163</c:v>
                </c:pt>
                <c:pt idx="12" formatCode="0%">
                  <c:v>0.33000000000000163</c:v>
                </c:pt>
                <c:pt idx="13" formatCode="0%">
                  <c:v>0.30000000000000032</c:v>
                </c:pt>
                <c:pt idx="14" formatCode="0%">
                  <c:v>0.30000000000000032</c:v>
                </c:pt>
                <c:pt idx="15" formatCode="0%">
                  <c:v>0.28000000000000008</c:v>
                </c:pt>
                <c:pt idx="16" formatCode="0%">
                  <c:v>0.27</c:v>
                </c:pt>
                <c:pt idx="17" formatCode="0%">
                  <c:v>0.23</c:v>
                </c:pt>
                <c:pt idx="18" formatCode="0%">
                  <c:v>0.23</c:v>
                </c:pt>
                <c:pt idx="19" formatCode="0%">
                  <c:v>0.23</c:v>
                </c:pt>
                <c:pt idx="20" formatCode="0%">
                  <c:v>0.22</c:v>
                </c:pt>
                <c:pt idx="21" formatCode="0%">
                  <c:v>0.19</c:v>
                </c:pt>
                <c:pt idx="22" formatCode="0%">
                  <c:v>0.18000000000000024</c:v>
                </c:pt>
                <c:pt idx="23" formatCode="0%">
                  <c:v>0.15000000000000024</c:v>
                </c:pt>
                <c:pt idx="24" formatCode="0%">
                  <c:v>0.15000000000000024</c:v>
                </c:pt>
              </c:numCache>
            </c:numRef>
          </c:val>
        </c:ser>
        <c:gapWidth val="50"/>
        <c:axId val="108369408"/>
        <c:axId val="108370944"/>
      </c:barChart>
      <c:catAx>
        <c:axId val="108369408"/>
        <c:scaling>
          <c:orientation val="minMax"/>
        </c:scaling>
        <c:axPos val="b"/>
        <c:numFmt formatCode="General" sourceLinked="1"/>
        <c:majorTickMark val="none"/>
        <c:tickLblPos val="nextTo"/>
        <c:txPr>
          <a:bodyPr rot="-5400000" vert="horz"/>
          <a:lstStyle/>
          <a:p>
            <a:pPr>
              <a:defRPr/>
            </a:pPr>
            <a:endParaRPr lang="en-US"/>
          </a:p>
        </c:txPr>
        <c:crossAx val="108370944"/>
        <c:crosses val="autoZero"/>
        <c:auto val="1"/>
        <c:lblAlgn val="ctr"/>
        <c:lblOffset val="100"/>
      </c:catAx>
      <c:valAx>
        <c:axId val="108370944"/>
        <c:scaling>
          <c:orientation val="minMax"/>
          <c:max val="1"/>
        </c:scaling>
        <c:axPos val="l"/>
        <c:numFmt formatCode="0%" sourceLinked="1"/>
        <c:minorTickMark val="out"/>
        <c:tickLblPos val="nextTo"/>
        <c:crossAx val="108369408"/>
        <c:crosses val="autoZero"/>
        <c:crossBetween val="between"/>
        <c:majorUnit val="0.2"/>
        <c:minorUnit val="0.1"/>
      </c:valAx>
      <c:spPr>
        <a:noFill/>
        <a:ln w="25400">
          <a:noFill/>
        </a:ln>
      </c:spPr>
    </c:plotArea>
    <c:legend>
      <c:legendPos val="t"/>
      <c:layout>
        <c:manualLayout>
          <c:xMode val="edge"/>
          <c:yMode val="edge"/>
          <c:x val="0.38039838701279605"/>
          <c:y val="1.7069701280227601E-2"/>
          <c:w val="0.31893767320231375"/>
          <c:h val="6.4761911995749016E-2"/>
        </c:manualLayout>
      </c:layout>
    </c:legend>
    <c:plotVisOnly val="1"/>
  </c:chart>
  <c:txPr>
    <a:bodyPr/>
    <a:lstStyle/>
    <a:p>
      <a:pPr>
        <a:defRPr sz="1400">
          <a:solidFill>
            <a:schemeClr val="tx1">
              <a:lumMod val="65000"/>
              <a:lumOff val="35000"/>
            </a:schemeClr>
          </a:solidFill>
        </a:defRPr>
      </a:pPr>
      <a:endParaRPr lang="en-US"/>
    </a:p>
  </c:txPr>
  <c:externalData r:id="rId2"/>
</c:chartSpace>
</file>

<file path=ppt/charts/slide_43/_rels/chart7.xml.rels><?xml version="1.0" encoding="UTF-8" standalone="yes"?>
<Relationships xmlns="http://schemas.openxmlformats.org/package/2006/relationships"><Relationship Id="rId2" Type="http://schemas.openxmlformats.org/officeDocument/2006/relationships/package" Target="../../embeddings/slide_43/Microsoft_Office_Excel_Worksheet7.xlsx"/><Relationship Id="rId1" Type="http://schemas.openxmlformats.org/officeDocument/2006/relationships/themeOverride" Target="../../theme/slide_43/themeOverride4.xml"/></Relationships>
</file>

<file path=ppt/charts/slide_43/chart7.xml><?xml version="1.0" encoding="utf-8"?>
<c:chartSpace xmlns:c="http://schemas.openxmlformats.org/drawingml/2006/chart" xmlns:a="http://schemas.openxmlformats.org/drawingml/2006/main" xmlns:r="http://schemas.openxmlformats.org/officeDocument/2006/relationships">
  <c:date1904 val="1"/>
  <c:lang val="en-GB"/>
  <c:clrMapOvr bg1="lt1" tx1="dk1" bg2="lt2" tx2="dk2" accent1="accent1" accent2="accent2" accent3="accent3" accent4="accent4" accent5="accent5" accent6="accent6" hlink="hlink" folHlink="folHlink"/>
  <c:chart>
    <c:plotArea>
      <c:layout>
        <c:manualLayout>
          <c:layoutTarget val="inner"/>
          <c:xMode val="edge"/>
          <c:yMode val="edge"/>
          <c:x val="7.2520090021811534E-2"/>
          <c:y val="2.3341793168447221E-2"/>
          <c:w val="0.92747990997818885"/>
          <c:h val="0.7259829078975365"/>
        </c:manualLayout>
      </c:layout>
      <c:barChart>
        <c:barDir val="col"/>
        <c:grouping val="clustered"/>
        <c:ser>
          <c:idx val="6"/>
          <c:order val="0"/>
          <c:tx>
            <c:strRef>
              <c:f>Chart!$B$1</c:f>
              <c:strCache>
                <c:ptCount val="1"/>
                <c:pt idx="0">
                  <c:v>2013</c:v>
                </c:pt>
              </c:strCache>
            </c:strRef>
          </c:tx>
          <c:spPr>
            <a:solidFill>
              <a:srgbClr val="35BDB2">
                <a:lumMod val="40000"/>
                <a:lumOff val="60000"/>
              </a:srgbClr>
            </a:solidFill>
          </c:spPr>
          <c:cat>
            <c:strRef>
              <c:f>(Chart!$A$2:$A$5,Chart!$A$9,Chart!$A$12:$A$16,Chart!$A$18,Chart!$A$20,Chart!$A$23:$A$24,Chart!$A$26:$A$27,Chart!$A$30:$A$34)</c:f>
              <c:strCache>
                <c:ptCount val="21"/>
                <c:pt idx="0">
                  <c:v>EU 28</c:v>
                </c:pt>
                <c:pt idx="2">
                  <c:v>Netherlands</c:v>
                </c:pt>
                <c:pt idx="3">
                  <c:v>Austria</c:v>
                </c:pt>
                <c:pt idx="4">
                  <c:v>Belgium</c:v>
                </c:pt>
                <c:pt idx="5">
                  <c:v>France</c:v>
                </c:pt>
                <c:pt idx="6">
                  <c:v>Italy</c:v>
                </c:pt>
                <c:pt idx="7">
                  <c:v>Spain</c:v>
                </c:pt>
                <c:pt idx="8">
                  <c:v>Germany</c:v>
                </c:pt>
                <c:pt idx="9">
                  <c:v>UK</c:v>
                </c:pt>
                <c:pt idx="10">
                  <c:v>Sweden</c:v>
                </c:pt>
                <c:pt idx="11">
                  <c:v>Czech Rep</c:v>
                </c:pt>
                <c:pt idx="12">
                  <c:v>Portugal</c:v>
                </c:pt>
                <c:pt idx="13">
                  <c:v>Ireland</c:v>
                </c:pt>
                <c:pt idx="14">
                  <c:v>Iceland</c:v>
                </c:pt>
                <c:pt idx="15">
                  <c:v>Poland</c:v>
                </c:pt>
                <c:pt idx="16">
                  <c:v>Romania</c:v>
                </c:pt>
                <c:pt idx="17">
                  <c:v>Slovenia</c:v>
                </c:pt>
                <c:pt idx="18">
                  <c:v>Hungary</c:v>
                </c:pt>
                <c:pt idx="19">
                  <c:v>Greece</c:v>
                </c:pt>
                <c:pt idx="20">
                  <c:v>Bulgaria</c:v>
                </c:pt>
              </c:strCache>
            </c:strRef>
          </c:cat>
          <c:val>
            <c:numRef>
              <c:f>(Chart!$B$2:$B$5,Chart!$B$9,Chart!$B$12:$B$16,Chart!$B$18,Chart!$B$20,Chart!$B$23:$B$24,Chart!$B$26:$B$27,Chart!$B$30:$B$34)</c:f>
              <c:numCache>
                <c:formatCode>General</c:formatCode>
                <c:ptCount val="21"/>
                <c:pt idx="0" formatCode="0%">
                  <c:v>0.22</c:v>
                </c:pt>
                <c:pt idx="2" formatCode="0%">
                  <c:v>0.33000000000000163</c:v>
                </c:pt>
                <c:pt idx="3" formatCode="0%">
                  <c:v>0.30000000000000032</c:v>
                </c:pt>
                <c:pt idx="4" formatCode="0%">
                  <c:v>0.35000000000000031</c:v>
                </c:pt>
                <c:pt idx="5" formatCode="0%">
                  <c:v>0.19</c:v>
                </c:pt>
                <c:pt idx="6" formatCode="0%">
                  <c:v>0.23</c:v>
                </c:pt>
                <c:pt idx="7" formatCode="0%">
                  <c:v>0.27</c:v>
                </c:pt>
                <c:pt idx="8" formatCode="0%">
                  <c:v>0.27</c:v>
                </c:pt>
                <c:pt idx="9" formatCode="0%">
                  <c:v>0.18000000000000024</c:v>
                </c:pt>
                <c:pt idx="10" formatCode="0%">
                  <c:v>0.22</c:v>
                </c:pt>
                <c:pt idx="11" formatCode="0%">
                  <c:v>0.17</c:v>
                </c:pt>
                <c:pt idx="12" formatCode="0%">
                  <c:v>0.24000000000000021</c:v>
                </c:pt>
                <c:pt idx="13" formatCode="0%">
                  <c:v>0.16</c:v>
                </c:pt>
                <c:pt idx="14" formatCode="0%">
                  <c:v>0.12000000000000002</c:v>
                </c:pt>
                <c:pt idx="15" formatCode="0%">
                  <c:v>0.12000000000000002</c:v>
                </c:pt>
                <c:pt idx="16" formatCode="0%">
                  <c:v>0.1</c:v>
                </c:pt>
                <c:pt idx="17" formatCode="0%">
                  <c:v>0.12000000000000002</c:v>
                </c:pt>
                <c:pt idx="18" formatCode="0%">
                  <c:v>0.12000000000000002</c:v>
                </c:pt>
                <c:pt idx="19" formatCode="0%">
                  <c:v>0.12000000000000002</c:v>
                </c:pt>
                <c:pt idx="20" formatCode="0%">
                  <c:v>9.0000000000000024E-2</c:v>
                </c:pt>
              </c:numCache>
            </c:numRef>
          </c:val>
        </c:ser>
        <c:ser>
          <c:idx val="0"/>
          <c:order val="1"/>
          <c:tx>
            <c:strRef>
              <c:f>Chart!$C$1</c:f>
              <c:strCache>
                <c:ptCount val="1"/>
                <c:pt idx="0">
                  <c:v>2014</c:v>
                </c:pt>
              </c:strCache>
            </c:strRef>
          </c:tx>
          <c:spPr>
            <a:solidFill>
              <a:srgbClr val="35BDB2"/>
            </a:solidFill>
          </c:spPr>
          <c:cat>
            <c:strRef>
              <c:f>(Chart!$A$2:$A$5,Chart!$A$9,Chart!$A$12:$A$16,Chart!$A$18,Chart!$A$20,Chart!$A$23:$A$24,Chart!$A$26:$A$27,Chart!$A$30:$A$34)</c:f>
              <c:strCache>
                <c:ptCount val="21"/>
                <c:pt idx="0">
                  <c:v>EU 28</c:v>
                </c:pt>
                <c:pt idx="2">
                  <c:v>Netherlands</c:v>
                </c:pt>
                <c:pt idx="3">
                  <c:v>Austria</c:v>
                </c:pt>
                <c:pt idx="4">
                  <c:v>Belgium</c:v>
                </c:pt>
                <c:pt idx="5">
                  <c:v>France</c:v>
                </c:pt>
                <c:pt idx="6">
                  <c:v>Italy</c:v>
                </c:pt>
                <c:pt idx="7">
                  <c:v>Spain</c:v>
                </c:pt>
                <c:pt idx="8">
                  <c:v>Germany</c:v>
                </c:pt>
                <c:pt idx="9">
                  <c:v>UK</c:v>
                </c:pt>
                <c:pt idx="10">
                  <c:v>Sweden</c:v>
                </c:pt>
                <c:pt idx="11">
                  <c:v>Czech Rep</c:v>
                </c:pt>
                <c:pt idx="12">
                  <c:v>Portugal</c:v>
                </c:pt>
                <c:pt idx="13">
                  <c:v>Ireland</c:v>
                </c:pt>
                <c:pt idx="14">
                  <c:v>Iceland</c:v>
                </c:pt>
                <c:pt idx="15">
                  <c:v>Poland</c:v>
                </c:pt>
                <c:pt idx="16">
                  <c:v>Romania</c:v>
                </c:pt>
                <c:pt idx="17">
                  <c:v>Slovenia</c:v>
                </c:pt>
                <c:pt idx="18">
                  <c:v>Hungary</c:v>
                </c:pt>
                <c:pt idx="19">
                  <c:v>Greece</c:v>
                </c:pt>
                <c:pt idx="20">
                  <c:v>Bulgaria</c:v>
                </c:pt>
              </c:strCache>
            </c:strRef>
          </c:cat>
          <c:val>
            <c:numRef>
              <c:f>(Chart!$C$2:$C$5,Chart!$C$9,Chart!$C$12:$C$16,Chart!$C$18,Chart!$C$20,Chart!$C$23:$C$24,Chart!$C$26:$C$27,Chart!$C$30:$C$34)</c:f>
              <c:numCache>
                <c:formatCode>General</c:formatCode>
                <c:ptCount val="21"/>
                <c:pt idx="0" formatCode="0%">
                  <c:v>0.25</c:v>
                </c:pt>
                <c:pt idx="2" formatCode="0%">
                  <c:v>0.37000000000000038</c:v>
                </c:pt>
                <c:pt idx="3" formatCode="0%">
                  <c:v>0.38000000000000145</c:v>
                </c:pt>
                <c:pt idx="4" formatCode="0%">
                  <c:v>0.36000000000000032</c:v>
                </c:pt>
                <c:pt idx="5" formatCode="0%">
                  <c:v>0.26</c:v>
                </c:pt>
                <c:pt idx="6" formatCode="0%">
                  <c:v>0.28000000000000008</c:v>
                </c:pt>
                <c:pt idx="7" formatCode="0%">
                  <c:v>0.29000000000000031</c:v>
                </c:pt>
                <c:pt idx="8" formatCode="0%">
                  <c:v>0.27</c:v>
                </c:pt>
                <c:pt idx="9" formatCode="0%">
                  <c:v>0.22</c:v>
                </c:pt>
                <c:pt idx="10" formatCode="0%">
                  <c:v>0.23</c:v>
                </c:pt>
                <c:pt idx="11" formatCode="0%">
                  <c:v>0.18000000000000024</c:v>
                </c:pt>
                <c:pt idx="12" formatCode="0%">
                  <c:v>0.24000000000000021</c:v>
                </c:pt>
                <c:pt idx="13" formatCode="0%">
                  <c:v>0.18000000000000024</c:v>
                </c:pt>
                <c:pt idx="14" formatCode="0%">
                  <c:v>0.16</c:v>
                </c:pt>
                <c:pt idx="15" formatCode="0%">
                  <c:v>0.13</c:v>
                </c:pt>
                <c:pt idx="16" formatCode="0%">
                  <c:v>0.14000000000000001</c:v>
                </c:pt>
                <c:pt idx="17" formatCode="0%">
                  <c:v>0.18000000000000024</c:v>
                </c:pt>
                <c:pt idx="18" formatCode="0%">
                  <c:v>0.2</c:v>
                </c:pt>
                <c:pt idx="19" formatCode="0%">
                  <c:v>0.11</c:v>
                </c:pt>
                <c:pt idx="20" formatCode="0%">
                  <c:v>0.14000000000000001</c:v>
                </c:pt>
              </c:numCache>
            </c:numRef>
          </c:val>
        </c:ser>
        <c:ser>
          <c:idx val="1"/>
          <c:order val="2"/>
          <c:tx>
            <c:strRef>
              <c:f>Chart!$D$1</c:f>
              <c:strCache>
                <c:ptCount val="1"/>
                <c:pt idx="0">
                  <c:v>2015</c:v>
                </c:pt>
              </c:strCache>
            </c:strRef>
          </c:tx>
          <c:spPr>
            <a:solidFill>
              <a:srgbClr val="35BDB2">
                <a:lumMod val="75000"/>
              </a:srgbClr>
            </a:solidFill>
          </c:spPr>
          <c:cat>
            <c:strRef>
              <c:f>(Chart!$A$2:$A$5,Chart!$A$9,Chart!$A$12:$A$16,Chart!$A$18,Chart!$A$20,Chart!$A$23:$A$24,Chart!$A$26:$A$27,Chart!$A$30:$A$34)</c:f>
              <c:strCache>
                <c:ptCount val="21"/>
                <c:pt idx="0">
                  <c:v>EU 28</c:v>
                </c:pt>
                <c:pt idx="2">
                  <c:v>Netherlands</c:v>
                </c:pt>
                <c:pt idx="3">
                  <c:v>Austria</c:v>
                </c:pt>
                <c:pt idx="4">
                  <c:v>Belgium</c:v>
                </c:pt>
                <c:pt idx="5">
                  <c:v>France</c:v>
                </c:pt>
                <c:pt idx="6">
                  <c:v>Italy</c:v>
                </c:pt>
                <c:pt idx="7">
                  <c:v>Spain</c:v>
                </c:pt>
                <c:pt idx="8">
                  <c:v>Germany</c:v>
                </c:pt>
                <c:pt idx="9">
                  <c:v>UK</c:v>
                </c:pt>
                <c:pt idx="10">
                  <c:v>Sweden</c:v>
                </c:pt>
                <c:pt idx="11">
                  <c:v>Czech Rep</c:v>
                </c:pt>
                <c:pt idx="12">
                  <c:v>Portugal</c:v>
                </c:pt>
                <c:pt idx="13">
                  <c:v>Ireland</c:v>
                </c:pt>
                <c:pt idx="14">
                  <c:v>Iceland</c:v>
                </c:pt>
                <c:pt idx="15">
                  <c:v>Poland</c:v>
                </c:pt>
                <c:pt idx="16">
                  <c:v>Romania</c:v>
                </c:pt>
                <c:pt idx="17">
                  <c:v>Slovenia</c:v>
                </c:pt>
                <c:pt idx="18">
                  <c:v>Hungary</c:v>
                </c:pt>
                <c:pt idx="19">
                  <c:v>Greece</c:v>
                </c:pt>
                <c:pt idx="20">
                  <c:v>Bulgaria</c:v>
                </c:pt>
              </c:strCache>
            </c:strRef>
          </c:cat>
          <c:val>
            <c:numRef>
              <c:f>(Chart!$D$2:$D$5,Chart!$D$9,Chart!$D$12:$D$16,Chart!$D$18,Chart!$D$20,Chart!$D$23:$D$24,Chart!$D$26:$D$27,Chart!$D$30:$D$34)</c:f>
              <c:numCache>
                <c:formatCode>General</c:formatCode>
                <c:ptCount val="21"/>
                <c:pt idx="0" formatCode="0%">
                  <c:v>0.27</c:v>
                </c:pt>
                <c:pt idx="2" formatCode="0%">
                  <c:v>0.35000000000000031</c:v>
                </c:pt>
                <c:pt idx="3" formatCode="0%">
                  <c:v>0.38000000000000145</c:v>
                </c:pt>
                <c:pt idx="4" formatCode="0%">
                  <c:v>0.42000000000000032</c:v>
                </c:pt>
                <c:pt idx="5" formatCode="0%">
                  <c:v>0.28000000000000008</c:v>
                </c:pt>
                <c:pt idx="6" formatCode="0%">
                  <c:v>0.29000000000000031</c:v>
                </c:pt>
                <c:pt idx="7" formatCode="0%">
                  <c:v>0.30000000000000032</c:v>
                </c:pt>
                <c:pt idx="8" formatCode="0%">
                  <c:v>0.26</c:v>
                </c:pt>
                <c:pt idx="9" formatCode="0%">
                  <c:v>0.27</c:v>
                </c:pt>
                <c:pt idx="10" formatCode="0%">
                  <c:v>0.27</c:v>
                </c:pt>
                <c:pt idx="11" formatCode="0%">
                  <c:v>0.26</c:v>
                </c:pt>
                <c:pt idx="12" formatCode="0%">
                  <c:v>0.22</c:v>
                </c:pt>
                <c:pt idx="13" formatCode="0%">
                  <c:v>0.23</c:v>
                </c:pt>
                <c:pt idx="14" formatCode="0%">
                  <c:v>0.18000000000000024</c:v>
                </c:pt>
                <c:pt idx="15" formatCode="0%">
                  <c:v>0.15000000000000024</c:v>
                </c:pt>
                <c:pt idx="16" formatCode="0%">
                  <c:v>0.16</c:v>
                </c:pt>
                <c:pt idx="17" formatCode="0%">
                  <c:v>0.13</c:v>
                </c:pt>
                <c:pt idx="18" formatCode="0%">
                  <c:v>0.22</c:v>
                </c:pt>
                <c:pt idx="19" formatCode="0%">
                  <c:v>0.12000000000000002</c:v>
                </c:pt>
                <c:pt idx="20" formatCode="0%">
                  <c:v>0.14000000000000001</c:v>
                </c:pt>
              </c:numCache>
            </c:numRef>
          </c:val>
        </c:ser>
        <c:ser>
          <c:idx val="2"/>
          <c:order val="3"/>
          <c:tx>
            <c:strRef>
              <c:f>Chart!$E$1</c:f>
              <c:strCache>
                <c:ptCount val="1"/>
                <c:pt idx="0">
                  <c:v>2016</c:v>
                </c:pt>
              </c:strCache>
            </c:strRef>
          </c:tx>
          <c:spPr>
            <a:solidFill>
              <a:srgbClr val="35BDB2">
                <a:lumMod val="50000"/>
              </a:srgbClr>
            </a:solidFill>
          </c:spPr>
          <c:cat>
            <c:strRef>
              <c:f>(Chart!$A$2:$A$5,Chart!$A$9,Chart!$A$12:$A$16,Chart!$A$18,Chart!$A$20,Chart!$A$23:$A$24,Chart!$A$26:$A$27,Chart!$A$30:$A$34)</c:f>
              <c:strCache>
                <c:ptCount val="21"/>
                <c:pt idx="0">
                  <c:v>EU 28</c:v>
                </c:pt>
                <c:pt idx="2">
                  <c:v>Netherlands</c:v>
                </c:pt>
                <c:pt idx="3">
                  <c:v>Austria</c:v>
                </c:pt>
                <c:pt idx="4">
                  <c:v>Belgium</c:v>
                </c:pt>
                <c:pt idx="5">
                  <c:v>France</c:v>
                </c:pt>
                <c:pt idx="6">
                  <c:v>Italy</c:v>
                </c:pt>
                <c:pt idx="7">
                  <c:v>Spain</c:v>
                </c:pt>
                <c:pt idx="8">
                  <c:v>Germany</c:v>
                </c:pt>
                <c:pt idx="9">
                  <c:v>UK</c:v>
                </c:pt>
                <c:pt idx="10">
                  <c:v>Sweden</c:v>
                </c:pt>
                <c:pt idx="11">
                  <c:v>Czech Rep</c:v>
                </c:pt>
                <c:pt idx="12">
                  <c:v>Portugal</c:v>
                </c:pt>
                <c:pt idx="13">
                  <c:v>Ireland</c:v>
                </c:pt>
                <c:pt idx="14">
                  <c:v>Iceland</c:v>
                </c:pt>
                <c:pt idx="15">
                  <c:v>Poland</c:v>
                </c:pt>
                <c:pt idx="16">
                  <c:v>Romania</c:v>
                </c:pt>
                <c:pt idx="17">
                  <c:v>Slovenia</c:v>
                </c:pt>
                <c:pt idx="18">
                  <c:v>Hungary</c:v>
                </c:pt>
                <c:pt idx="19">
                  <c:v>Greece</c:v>
                </c:pt>
                <c:pt idx="20">
                  <c:v>Bulgaria</c:v>
                </c:pt>
              </c:strCache>
            </c:strRef>
          </c:cat>
          <c:val>
            <c:numRef>
              <c:f>(Chart!$E$2:$E$5,Chart!$E$9,Chart!$E$12:$E$16,Chart!$E$18,Chart!$E$20,Chart!$E$23:$E$24,Chart!$E$26:$E$27,Chart!$E$30:$E$34)</c:f>
              <c:numCache>
                <c:formatCode>General</c:formatCode>
                <c:ptCount val="21"/>
                <c:pt idx="0" formatCode="0%">
                  <c:v>0.26</c:v>
                </c:pt>
                <c:pt idx="2" formatCode="0%">
                  <c:v>0.39000000000000146</c:v>
                </c:pt>
                <c:pt idx="3" formatCode="0%">
                  <c:v>0.37000000000000038</c:v>
                </c:pt>
                <c:pt idx="4" formatCode="0%">
                  <c:v>0.34</c:v>
                </c:pt>
                <c:pt idx="5" formatCode="0%">
                  <c:v>0.31000000000000127</c:v>
                </c:pt>
                <c:pt idx="6" formatCode="0%">
                  <c:v>0.30000000000000032</c:v>
                </c:pt>
                <c:pt idx="7" formatCode="0%">
                  <c:v>0.29000000000000031</c:v>
                </c:pt>
                <c:pt idx="8" formatCode="0%">
                  <c:v>0.26</c:v>
                </c:pt>
                <c:pt idx="9" formatCode="0%">
                  <c:v>0.26</c:v>
                </c:pt>
                <c:pt idx="10" formatCode="0%">
                  <c:v>0.25</c:v>
                </c:pt>
                <c:pt idx="11" formatCode="0%">
                  <c:v>0.24000000000000021</c:v>
                </c:pt>
                <c:pt idx="12" formatCode="0%">
                  <c:v>0.23</c:v>
                </c:pt>
                <c:pt idx="13" formatCode="0%">
                  <c:v>0.2</c:v>
                </c:pt>
                <c:pt idx="14" formatCode="0%">
                  <c:v>0.16</c:v>
                </c:pt>
                <c:pt idx="15" formatCode="0%">
                  <c:v>0.16</c:v>
                </c:pt>
                <c:pt idx="16" formatCode="0%">
                  <c:v>0.15000000000000024</c:v>
                </c:pt>
                <c:pt idx="17" formatCode="0%">
                  <c:v>0.14000000000000001</c:v>
                </c:pt>
                <c:pt idx="18" formatCode="0%">
                  <c:v>0.13</c:v>
                </c:pt>
                <c:pt idx="19" formatCode="0%">
                  <c:v>0.12000000000000002</c:v>
                </c:pt>
                <c:pt idx="20" formatCode="0%">
                  <c:v>0.1</c:v>
                </c:pt>
              </c:numCache>
            </c:numRef>
          </c:val>
        </c:ser>
        <c:gapWidth val="50"/>
        <c:axId val="108677760"/>
        <c:axId val="108683648"/>
      </c:barChart>
      <c:catAx>
        <c:axId val="108677760"/>
        <c:scaling>
          <c:orientation val="minMax"/>
        </c:scaling>
        <c:axPos val="b"/>
        <c:numFmt formatCode="General" sourceLinked="1"/>
        <c:majorTickMark val="none"/>
        <c:tickLblPos val="nextTo"/>
        <c:txPr>
          <a:bodyPr rot="-5400000" vert="horz"/>
          <a:lstStyle/>
          <a:p>
            <a:pPr>
              <a:defRPr/>
            </a:pPr>
            <a:endParaRPr lang="en-US"/>
          </a:p>
        </c:txPr>
        <c:crossAx val="108683648"/>
        <c:crosses val="autoZero"/>
        <c:auto val="1"/>
        <c:lblAlgn val="ctr"/>
        <c:lblOffset val="100"/>
      </c:catAx>
      <c:valAx>
        <c:axId val="108683648"/>
        <c:scaling>
          <c:orientation val="minMax"/>
          <c:max val="1"/>
        </c:scaling>
        <c:axPos val="l"/>
        <c:numFmt formatCode="0%" sourceLinked="1"/>
        <c:minorTickMark val="out"/>
        <c:tickLblPos val="nextTo"/>
        <c:crossAx val="108677760"/>
        <c:crosses val="autoZero"/>
        <c:crossBetween val="between"/>
        <c:majorUnit val="0.2"/>
        <c:minorUnit val="0.1"/>
      </c:valAx>
    </c:plotArea>
    <c:legend>
      <c:legendPos val="t"/>
      <c:layout>
        <c:manualLayout>
          <c:xMode val="edge"/>
          <c:yMode val="edge"/>
          <c:x val="0.38039838701279616"/>
          <c:y val="1.7069701280227601E-2"/>
          <c:w val="0.31893767320231375"/>
          <c:h val="6.5320133100406824E-2"/>
        </c:manualLayout>
      </c:layout>
    </c:legend>
    <c:plotVisOnly val="1"/>
  </c:chart>
  <c:txPr>
    <a:bodyPr/>
    <a:lstStyle/>
    <a:p>
      <a:pPr>
        <a:defRPr sz="1400">
          <a:solidFill>
            <a:schemeClr val="tx1">
              <a:lumMod val="65000"/>
              <a:lumOff val="35000"/>
            </a:schemeClr>
          </a:solidFill>
        </a:defRPr>
      </a:pPr>
      <a:endParaRPr lang="en-US"/>
    </a:p>
  </c:txPr>
  <c:externalData r:id="rId2"/>
</c:chartSpace>
</file>

<file path=ppt/charts/slide_44/_rels/chart8.xml.rels><?xml version="1.0" encoding="UTF-8" standalone="yes"?>
<Relationships xmlns="http://schemas.openxmlformats.org/package/2006/relationships"><Relationship Id="rId2" Type="http://schemas.openxmlformats.org/officeDocument/2006/relationships/package" Target="../../embeddings/slide_44/Microsoft_Office_Excel_Worksheet8.xlsx"/><Relationship Id="rId1" Type="http://schemas.openxmlformats.org/officeDocument/2006/relationships/themeOverride" Target="../../theme/slide_44/themeOverride5.xml"/></Relationships>
</file>

<file path=ppt/charts/slide_44/chart8.xml><?xml version="1.0" encoding="utf-8"?>
<c:chartSpace xmlns:c="http://schemas.openxmlformats.org/drawingml/2006/chart" xmlns:a="http://schemas.openxmlformats.org/drawingml/2006/main" xmlns:r="http://schemas.openxmlformats.org/officeDocument/2006/relationships">
  <c:date1904 val="1"/>
  <c:lang val="en-GB"/>
  <c:clrMapOvr bg1="lt1" tx1="dk1" bg2="lt2" tx2="dk2" accent1="accent1" accent2="accent2" accent3="accent3" accent4="accent4" accent5="accent5" accent6="accent6" hlink="hlink" folHlink="folHlink"/>
  <c:chart>
    <c:plotArea>
      <c:layout>
        <c:manualLayout>
          <c:layoutTarget val="inner"/>
          <c:xMode val="edge"/>
          <c:yMode val="edge"/>
          <c:x val="7.2520090021811215E-2"/>
          <c:y val="2.3452294246176255E-2"/>
          <c:w val="0.92747990997818885"/>
          <c:h val="0.7259829078975365"/>
        </c:manualLayout>
      </c:layout>
      <c:barChart>
        <c:barDir val="col"/>
        <c:grouping val="clustered"/>
        <c:ser>
          <c:idx val="6"/>
          <c:order val="0"/>
          <c:tx>
            <c:strRef>
              <c:f>Chart!$B$1</c:f>
              <c:strCache>
                <c:ptCount val="1"/>
                <c:pt idx="0">
                  <c:v>2013</c:v>
                </c:pt>
              </c:strCache>
            </c:strRef>
          </c:tx>
          <c:spPr>
            <a:solidFill>
              <a:srgbClr val="35BDB2">
                <a:lumMod val="40000"/>
                <a:lumOff val="60000"/>
              </a:srgbClr>
            </a:solidFill>
          </c:spPr>
          <c:cat>
            <c:strRef>
              <c:f>(Chart!$A$2:$A$5,Chart!$A$7:$A$8,Chart!$A$11,Chart!$A$13:$A$14,Chart!$A$16,Chart!$A$18:$A$25,Chart!$A$29:$A$35)</c:f>
              <c:strCache>
                <c:ptCount val="25"/>
                <c:pt idx="0">
                  <c:v>EU 28</c:v>
                </c:pt>
                <c:pt idx="2">
                  <c:v>Poland</c:v>
                </c:pt>
                <c:pt idx="3">
                  <c:v>Croatia</c:v>
                </c:pt>
                <c:pt idx="4">
                  <c:v>Austria</c:v>
                </c:pt>
                <c:pt idx="5">
                  <c:v>Italy</c:v>
                </c:pt>
                <c:pt idx="6">
                  <c:v>Finland</c:v>
                </c:pt>
                <c:pt idx="7">
                  <c:v>France</c:v>
                </c:pt>
                <c:pt idx="8">
                  <c:v>Hungary</c:v>
                </c:pt>
                <c:pt idx="9">
                  <c:v>Belgium</c:v>
                </c:pt>
                <c:pt idx="10">
                  <c:v>Netherlands</c:v>
                </c:pt>
                <c:pt idx="11">
                  <c:v>Denmark</c:v>
                </c:pt>
                <c:pt idx="12">
                  <c:v>Germany</c:v>
                </c:pt>
                <c:pt idx="13">
                  <c:v>Iceland</c:v>
                </c:pt>
                <c:pt idx="14">
                  <c:v>Ireland</c:v>
                </c:pt>
                <c:pt idx="15">
                  <c:v>Slovenia</c:v>
                </c:pt>
                <c:pt idx="16">
                  <c:v>UK</c:v>
                </c:pt>
                <c:pt idx="17">
                  <c:v>Spain</c:v>
                </c:pt>
                <c:pt idx="18">
                  <c:v>Slovakia</c:v>
                </c:pt>
                <c:pt idx="19">
                  <c:v>Czech Rep</c:v>
                </c:pt>
                <c:pt idx="20">
                  <c:v>Romania</c:v>
                </c:pt>
                <c:pt idx="21">
                  <c:v>Greece</c:v>
                </c:pt>
                <c:pt idx="22">
                  <c:v>Sweden</c:v>
                </c:pt>
                <c:pt idx="23">
                  <c:v>Portugal</c:v>
                </c:pt>
                <c:pt idx="24">
                  <c:v>Bulgaria</c:v>
                </c:pt>
              </c:strCache>
            </c:strRef>
          </c:cat>
          <c:val>
            <c:numRef>
              <c:f>(Chart!$B$2:$B$5,Chart!$B$7:$B$8,Chart!$B$11,Chart!$B$13:$B$14,Chart!$B$16,Chart!$B$18:$B$25,Chart!$B$29:$B$35)</c:f>
              <c:numCache>
                <c:formatCode>General</c:formatCode>
                <c:ptCount val="25"/>
                <c:pt idx="0" formatCode="0%">
                  <c:v>0.2</c:v>
                </c:pt>
                <c:pt idx="2" formatCode="0%">
                  <c:v>0.26</c:v>
                </c:pt>
                <c:pt idx="3" formatCode="0%">
                  <c:v>0.17</c:v>
                </c:pt>
                <c:pt idx="4" formatCode="0%">
                  <c:v>0.22</c:v>
                </c:pt>
                <c:pt idx="5" formatCode="0%">
                  <c:v>0.27</c:v>
                </c:pt>
                <c:pt idx="6" formatCode="0%">
                  <c:v>0.27</c:v>
                </c:pt>
                <c:pt idx="7" formatCode="0%">
                  <c:v>0.19</c:v>
                </c:pt>
                <c:pt idx="8" formatCode="0%">
                  <c:v>0.25</c:v>
                </c:pt>
                <c:pt idx="9" formatCode="0%">
                  <c:v>0.25</c:v>
                </c:pt>
                <c:pt idx="10" formatCode="0%">
                  <c:v>0.21000000000000021</c:v>
                </c:pt>
                <c:pt idx="11" formatCode="0%">
                  <c:v>0.18000000000000024</c:v>
                </c:pt>
                <c:pt idx="12" formatCode="0%">
                  <c:v>0.21000000000000021</c:v>
                </c:pt>
                <c:pt idx="13" formatCode="0%">
                  <c:v>0.13</c:v>
                </c:pt>
                <c:pt idx="14" formatCode="0%">
                  <c:v>0.14000000000000001</c:v>
                </c:pt>
                <c:pt idx="15" formatCode="0%">
                  <c:v>0.13</c:v>
                </c:pt>
                <c:pt idx="16" formatCode="0%">
                  <c:v>0.15000000000000024</c:v>
                </c:pt>
                <c:pt idx="17" formatCode="0%">
                  <c:v>0.2</c:v>
                </c:pt>
                <c:pt idx="18" formatCode="0%">
                  <c:v>0.24000000000000021</c:v>
                </c:pt>
                <c:pt idx="19" formatCode="0%">
                  <c:v>0.11</c:v>
                </c:pt>
                <c:pt idx="20" formatCode="0%">
                  <c:v>0.16</c:v>
                </c:pt>
                <c:pt idx="21" formatCode="0%">
                  <c:v>0.16</c:v>
                </c:pt>
                <c:pt idx="22" formatCode="0%">
                  <c:v>0.19</c:v>
                </c:pt>
                <c:pt idx="23" formatCode="0%">
                  <c:v>8.0000000000000043E-2</c:v>
                </c:pt>
                <c:pt idx="24" formatCode="0%">
                  <c:v>8.0000000000000043E-2</c:v>
                </c:pt>
              </c:numCache>
            </c:numRef>
          </c:val>
        </c:ser>
        <c:ser>
          <c:idx val="0"/>
          <c:order val="1"/>
          <c:tx>
            <c:strRef>
              <c:f>Chart!$C$1</c:f>
              <c:strCache>
                <c:ptCount val="1"/>
                <c:pt idx="0">
                  <c:v>2014</c:v>
                </c:pt>
              </c:strCache>
            </c:strRef>
          </c:tx>
          <c:spPr>
            <a:solidFill>
              <a:srgbClr val="35BDB2"/>
            </a:solidFill>
          </c:spPr>
          <c:cat>
            <c:strRef>
              <c:f>(Chart!$A$2:$A$5,Chart!$A$7:$A$8,Chart!$A$11,Chart!$A$13:$A$14,Chart!$A$16,Chart!$A$18:$A$25,Chart!$A$29:$A$35)</c:f>
              <c:strCache>
                <c:ptCount val="25"/>
                <c:pt idx="0">
                  <c:v>EU 28</c:v>
                </c:pt>
                <c:pt idx="2">
                  <c:v>Poland</c:v>
                </c:pt>
                <c:pt idx="3">
                  <c:v>Croatia</c:v>
                </c:pt>
                <c:pt idx="4">
                  <c:v>Austria</c:v>
                </c:pt>
                <c:pt idx="5">
                  <c:v>Italy</c:v>
                </c:pt>
                <c:pt idx="6">
                  <c:v>Finland</c:v>
                </c:pt>
                <c:pt idx="7">
                  <c:v>France</c:v>
                </c:pt>
                <c:pt idx="8">
                  <c:v>Hungary</c:v>
                </c:pt>
                <c:pt idx="9">
                  <c:v>Belgium</c:v>
                </c:pt>
                <c:pt idx="10">
                  <c:v>Netherlands</c:v>
                </c:pt>
                <c:pt idx="11">
                  <c:v>Denmark</c:v>
                </c:pt>
                <c:pt idx="12">
                  <c:v>Germany</c:v>
                </c:pt>
                <c:pt idx="13">
                  <c:v>Iceland</c:v>
                </c:pt>
                <c:pt idx="14">
                  <c:v>Ireland</c:v>
                </c:pt>
                <c:pt idx="15">
                  <c:v>Slovenia</c:v>
                </c:pt>
                <c:pt idx="16">
                  <c:v>UK</c:v>
                </c:pt>
                <c:pt idx="17">
                  <c:v>Spain</c:v>
                </c:pt>
                <c:pt idx="18">
                  <c:v>Slovakia</c:v>
                </c:pt>
                <c:pt idx="19">
                  <c:v>Czech Rep</c:v>
                </c:pt>
                <c:pt idx="20">
                  <c:v>Romania</c:v>
                </c:pt>
                <c:pt idx="21">
                  <c:v>Greece</c:v>
                </c:pt>
                <c:pt idx="22">
                  <c:v>Sweden</c:v>
                </c:pt>
                <c:pt idx="23">
                  <c:v>Portugal</c:v>
                </c:pt>
                <c:pt idx="24">
                  <c:v>Bulgaria</c:v>
                </c:pt>
              </c:strCache>
            </c:strRef>
          </c:cat>
          <c:val>
            <c:numRef>
              <c:f>(Chart!$C$2:$C$5,Chart!$C$7:$C$8,Chart!$C$11,Chart!$C$13:$C$14,Chart!$C$16,Chart!$C$18:$C$25,Chart!$C$29:$C$35)</c:f>
              <c:numCache>
                <c:formatCode>General</c:formatCode>
                <c:ptCount val="25"/>
                <c:pt idx="0" formatCode="0%">
                  <c:v>0.23</c:v>
                </c:pt>
                <c:pt idx="2" formatCode="0%">
                  <c:v>0.34</c:v>
                </c:pt>
                <c:pt idx="3" formatCode="0%">
                  <c:v>0.27</c:v>
                </c:pt>
                <c:pt idx="4" formatCode="0%">
                  <c:v>0.30000000000000032</c:v>
                </c:pt>
                <c:pt idx="5" formatCode="0%">
                  <c:v>0.29000000000000031</c:v>
                </c:pt>
                <c:pt idx="6" formatCode="0%">
                  <c:v>0.31000000000000127</c:v>
                </c:pt>
                <c:pt idx="7" formatCode="0%">
                  <c:v>0.29000000000000031</c:v>
                </c:pt>
                <c:pt idx="8" formatCode="0%">
                  <c:v>0.35000000000000031</c:v>
                </c:pt>
                <c:pt idx="9" formatCode="0%">
                  <c:v>0.25</c:v>
                </c:pt>
                <c:pt idx="10" formatCode="0%">
                  <c:v>0.26</c:v>
                </c:pt>
                <c:pt idx="11" formatCode="0%">
                  <c:v>0.24000000000000021</c:v>
                </c:pt>
                <c:pt idx="12" formatCode="0%">
                  <c:v>0.21000000000000021</c:v>
                </c:pt>
                <c:pt idx="13" formatCode="0%">
                  <c:v>0.2</c:v>
                </c:pt>
                <c:pt idx="14" formatCode="0%">
                  <c:v>0.22</c:v>
                </c:pt>
                <c:pt idx="15" formatCode="0%">
                  <c:v>0.33000000000000163</c:v>
                </c:pt>
                <c:pt idx="16" formatCode="0%">
                  <c:v>0.14000000000000001</c:v>
                </c:pt>
                <c:pt idx="17" formatCode="0%">
                  <c:v>0.21000000000000021</c:v>
                </c:pt>
                <c:pt idx="18" formatCode="0%">
                  <c:v>0.22</c:v>
                </c:pt>
                <c:pt idx="19" formatCode="0%">
                  <c:v>0.2</c:v>
                </c:pt>
                <c:pt idx="20" formatCode="0%">
                  <c:v>0.24000000000000021</c:v>
                </c:pt>
                <c:pt idx="21" formatCode="0%">
                  <c:v>0.17</c:v>
                </c:pt>
                <c:pt idx="22" formatCode="0%">
                  <c:v>0.2</c:v>
                </c:pt>
                <c:pt idx="23" formatCode="0%">
                  <c:v>0.1</c:v>
                </c:pt>
                <c:pt idx="24" formatCode="0%">
                  <c:v>6.0000000000000032E-2</c:v>
                </c:pt>
              </c:numCache>
            </c:numRef>
          </c:val>
        </c:ser>
        <c:ser>
          <c:idx val="1"/>
          <c:order val="2"/>
          <c:tx>
            <c:strRef>
              <c:f>Chart!$D$1</c:f>
              <c:strCache>
                <c:ptCount val="1"/>
                <c:pt idx="0">
                  <c:v>2015</c:v>
                </c:pt>
              </c:strCache>
            </c:strRef>
          </c:tx>
          <c:spPr>
            <a:solidFill>
              <a:srgbClr val="35BDB2">
                <a:lumMod val="75000"/>
              </a:srgbClr>
            </a:solidFill>
          </c:spPr>
          <c:cat>
            <c:strRef>
              <c:f>(Chart!$A$2:$A$5,Chart!$A$7:$A$8,Chart!$A$11,Chart!$A$13:$A$14,Chart!$A$16,Chart!$A$18:$A$25,Chart!$A$29:$A$35)</c:f>
              <c:strCache>
                <c:ptCount val="25"/>
                <c:pt idx="0">
                  <c:v>EU 28</c:v>
                </c:pt>
                <c:pt idx="2">
                  <c:v>Poland</c:v>
                </c:pt>
                <c:pt idx="3">
                  <c:v>Croatia</c:v>
                </c:pt>
                <c:pt idx="4">
                  <c:v>Austria</c:v>
                </c:pt>
                <c:pt idx="5">
                  <c:v>Italy</c:v>
                </c:pt>
                <c:pt idx="6">
                  <c:v>Finland</c:v>
                </c:pt>
                <c:pt idx="7">
                  <c:v>France</c:v>
                </c:pt>
                <c:pt idx="8">
                  <c:v>Hungary</c:v>
                </c:pt>
                <c:pt idx="9">
                  <c:v>Belgium</c:v>
                </c:pt>
                <c:pt idx="10">
                  <c:v>Netherlands</c:v>
                </c:pt>
                <c:pt idx="11">
                  <c:v>Denmark</c:v>
                </c:pt>
                <c:pt idx="12">
                  <c:v>Germany</c:v>
                </c:pt>
                <c:pt idx="13">
                  <c:v>Iceland</c:v>
                </c:pt>
                <c:pt idx="14">
                  <c:v>Ireland</c:v>
                </c:pt>
                <c:pt idx="15">
                  <c:v>Slovenia</c:v>
                </c:pt>
                <c:pt idx="16">
                  <c:v>UK</c:v>
                </c:pt>
                <c:pt idx="17">
                  <c:v>Spain</c:v>
                </c:pt>
                <c:pt idx="18">
                  <c:v>Slovakia</c:v>
                </c:pt>
                <c:pt idx="19">
                  <c:v>Czech Rep</c:v>
                </c:pt>
                <c:pt idx="20">
                  <c:v>Romania</c:v>
                </c:pt>
                <c:pt idx="21">
                  <c:v>Greece</c:v>
                </c:pt>
                <c:pt idx="22">
                  <c:v>Sweden</c:v>
                </c:pt>
                <c:pt idx="23">
                  <c:v>Portugal</c:v>
                </c:pt>
                <c:pt idx="24">
                  <c:v>Bulgaria</c:v>
                </c:pt>
              </c:strCache>
            </c:strRef>
          </c:cat>
          <c:val>
            <c:numRef>
              <c:f>(Chart!$D$2:$D$5,Chart!$D$7:$D$8,Chart!$D$11,Chart!$D$13:$D$14,Chart!$D$16,Chart!$D$18:$D$25,Chart!$D$29:$D$35)</c:f>
              <c:numCache>
                <c:formatCode>General</c:formatCode>
                <c:ptCount val="25"/>
                <c:pt idx="0" formatCode="0%">
                  <c:v>0.25</c:v>
                </c:pt>
                <c:pt idx="2" formatCode="0%">
                  <c:v>0.38000000000000145</c:v>
                </c:pt>
                <c:pt idx="3" formatCode="0%">
                  <c:v>0.39000000000000146</c:v>
                </c:pt>
                <c:pt idx="4" formatCode="0%">
                  <c:v>0.33000000000000163</c:v>
                </c:pt>
                <c:pt idx="5" formatCode="0%">
                  <c:v>0.31000000000000127</c:v>
                </c:pt>
                <c:pt idx="6" formatCode="0%">
                  <c:v>0.30000000000000032</c:v>
                </c:pt>
                <c:pt idx="7" formatCode="0%">
                  <c:v>0.23</c:v>
                </c:pt>
                <c:pt idx="8" formatCode="0%">
                  <c:v>0.38000000000000145</c:v>
                </c:pt>
                <c:pt idx="9" formatCode="0%">
                  <c:v>0.35000000000000031</c:v>
                </c:pt>
                <c:pt idx="10" formatCode="0%">
                  <c:v>0.24000000000000021</c:v>
                </c:pt>
                <c:pt idx="11" formatCode="0%">
                  <c:v>0.25</c:v>
                </c:pt>
                <c:pt idx="12" formatCode="0%">
                  <c:v>0.24000000000000021</c:v>
                </c:pt>
                <c:pt idx="13" formatCode="0%">
                  <c:v>0.24000000000000021</c:v>
                </c:pt>
                <c:pt idx="14" formatCode="0%">
                  <c:v>0.16</c:v>
                </c:pt>
                <c:pt idx="15" formatCode="0%">
                  <c:v>0.23</c:v>
                </c:pt>
                <c:pt idx="16" formatCode="0%">
                  <c:v>0.2</c:v>
                </c:pt>
                <c:pt idx="17" formatCode="0%">
                  <c:v>0.25</c:v>
                </c:pt>
                <c:pt idx="18" formatCode="0%">
                  <c:v>0.21000000000000021</c:v>
                </c:pt>
                <c:pt idx="19" formatCode="0%">
                  <c:v>0.18000000000000024</c:v>
                </c:pt>
                <c:pt idx="20" formatCode="0%">
                  <c:v>0.17</c:v>
                </c:pt>
                <c:pt idx="21" formatCode="0%">
                  <c:v>0.18000000000000024</c:v>
                </c:pt>
                <c:pt idx="22" formatCode="0%">
                  <c:v>0.22</c:v>
                </c:pt>
                <c:pt idx="23" formatCode="0%">
                  <c:v>9.0000000000000024E-2</c:v>
                </c:pt>
                <c:pt idx="24" formatCode="0%">
                  <c:v>0.1</c:v>
                </c:pt>
              </c:numCache>
            </c:numRef>
          </c:val>
        </c:ser>
        <c:ser>
          <c:idx val="2"/>
          <c:order val="3"/>
          <c:tx>
            <c:strRef>
              <c:f>Chart!$E$1</c:f>
              <c:strCache>
                <c:ptCount val="1"/>
                <c:pt idx="0">
                  <c:v>2016</c:v>
                </c:pt>
              </c:strCache>
            </c:strRef>
          </c:tx>
          <c:spPr>
            <a:solidFill>
              <a:srgbClr val="35BDB2">
                <a:lumMod val="50000"/>
              </a:srgbClr>
            </a:solidFill>
          </c:spPr>
          <c:cat>
            <c:strRef>
              <c:f>(Chart!$A$2:$A$5,Chart!$A$7:$A$8,Chart!$A$11,Chart!$A$13:$A$14,Chart!$A$16,Chart!$A$18:$A$25,Chart!$A$29:$A$35)</c:f>
              <c:strCache>
                <c:ptCount val="25"/>
                <c:pt idx="0">
                  <c:v>EU 28</c:v>
                </c:pt>
                <c:pt idx="2">
                  <c:v>Poland</c:v>
                </c:pt>
                <c:pt idx="3">
                  <c:v>Croatia</c:v>
                </c:pt>
                <c:pt idx="4">
                  <c:v>Austria</c:v>
                </c:pt>
                <c:pt idx="5">
                  <c:v>Italy</c:v>
                </c:pt>
                <c:pt idx="6">
                  <c:v>Finland</c:v>
                </c:pt>
                <c:pt idx="7">
                  <c:v>France</c:v>
                </c:pt>
                <c:pt idx="8">
                  <c:v>Hungary</c:v>
                </c:pt>
                <c:pt idx="9">
                  <c:v>Belgium</c:v>
                </c:pt>
                <c:pt idx="10">
                  <c:v>Netherlands</c:v>
                </c:pt>
                <c:pt idx="11">
                  <c:v>Denmark</c:v>
                </c:pt>
                <c:pt idx="12">
                  <c:v>Germany</c:v>
                </c:pt>
                <c:pt idx="13">
                  <c:v>Iceland</c:v>
                </c:pt>
                <c:pt idx="14">
                  <c:v>Ireland</c:v>
                </c:pt>
                <c:pt idx="15">
                  <c:v>Slovenia</c:v>
                </c:pt>
                <c:pt idx="16">
                  <c:v>UK</c:v>
                </c:pt>
                <c:pt idx="17">
                  <c:v>Spain</c:v>
                </c:pt>
                <c:pt idx="18">
                  <c:v>Slovakia</c:v>
                </c:pt>
                <c:pt idx="19">
                  <c:v>Czech Rep</c:v>
                </c:pt>
                <c:pt idx="20">
                  <c:v>Romania</c:v>
                </c:pt>
                <c:pt idx="21">
                  <c:v>Greece</c:v>
                </c:pt>
                <c:pt idx="22">
                  <c:v>Sweden</c:v>
                </c:pt>
                <c:pt idx="23">
                  <c:v>Portugal</c:v>
                </c:pt>
                <c:pt idx="24">
                  <c:v>Bulgaria</c:v>
                </c:pt>
              </c:strCache>
            </c:strRef>
          </c:cat>
          <c:val>
            <c:numRef>
              <c:f>(Chart!$E$2:$E$5,Chart!$E$7:$E$8,Chart!$E$11,Chart!$E$13:$E$14,Chart!$E$16,Chart!$E$18:$E$25,Chart!$E$29:$E$35)</c:f>
              <c:numCache>
                <c:formatCode>General</c:formatCode>
                <c:ptCount val="25"/>
                <c:pt idx="0" formatCode="0%">
                  <c:v>0.27</c:v>
                </c:pt>
                <c:pt idx="2" formatCode="0%">
                  <c:v>0.42000000000000032</c:v>
                </c:pt>
                <c:pt idx="3" formatCode="0%">
                  <c:v>0.41000000000000031</c:v>
                </c:pt>
                <c:pt idx="4" formatCode="0%">
                  <c:v>0.36000000000000032</c:v>
                </c:pt>
                <c:pt idx="5" formatCode="0%">
                  <c:v>0.36000000000000032</c:v>
                </c:pt>
                <c:pt idx="6" formatCode="0%">
                  <c:v>0.32000000000000145</c:v>
                </c:pt>
                <c:pt idx="7" formatCode="0%">
                  <c:v>0.31000000000000127</c:v>
                </c:pt>
                <c:pt idx="8" formatCode="0%">
                  <c:v>0.31000000000000127</c:v>
                </c:pt>
                <c:pt idx="9" formatCode="0%">
                  <c:v>0.30000000000000032</c:v>
                </c:pt>
                <c:pt idx="10" formatCode="0%">
                  <c:v>0.26</c:v>
                </c:pt>
                <c:pt idx="11" formatCode="0%">
                  <c:v>0.25</c:v>
                </c:pt>
                <c:pt idx="12" formatCode="0%">
                  <c:v>0.24000000000000021</c:v>
                </c:pt>
                <c:pt idx="13" formatCode="0%">
                  <c:v>0.24000000000000021</c:v>
                </c:pt>
                <c:pt idx="14" formatCode="0%">
                  <c:v>0.23</c:v>
                </c:pt>
                <c:pt idx="15" formatCode="0%">
                  <c:v>0.23</c:v>
                </c:pt>
                <c:pt idx="16" formatCode="0%">
                  <c:v>0.22</c:v>
                </c:pt>
                <c:pt idx="17" formatCode="0%">
                  <c:v>0.21000000000000021</c:v>
                </c:pt>
                <c:pt idx="18" formatCode="0%">
                  <c:v>0.2</c:v>
                </c:pt>
                <c:pt idx="19" formatCode="0%">
                  <c:v>0.19</c:v>
                </c:pt>
                <c:pt idx="20" formatCode="0%">
                  <c:v>0.19</c:v>
                </c:pt>
                <c:pt idx="21" formatCode="0%">
                  <c:v>0.18000000000000024</c:v>
                </c:pt>
                <c:pt idx="22" formatCode="0%">
                  <c:v>0.18000000000000024</c:v>
                </c:pt>
                <c:pt idx="23" formatCode="0%">
                  <c:v>0.1</c:v>
                </c:pt>
                <c:pt idx="24" formatCode="0%">
                  <c:v>9.0000000000000024E-2</c:v>
                </c:pt>
              </c:numCache>
            </c:numRef>
          </c:val>
        </c:ser>
        <c:gapWidth val="50"/>
        <c:axId val="112127360"/>
        <c:axId val="112163072"/>
      </c:barChart>
      <c:catAx>
        <c:axId val="112127360"/>
        <c:scaling>
          <c:orientation val="minMax"/>
        </c:scaling>
        <c:axPos val="b"/>
        <c:numFmt formatCode="General" sourceLinked="1"/>
        <c:majorTickMark val="none"/>
        <c:tickLblPos val="nextTo"/>
        <c:txPr>
          <a:bodyPr rot="-5400000" vert="horz"/>
          <a:lstStyle/>
          <a:p>
            <a:pPr>
              <a:defRPr/>
            </a:pPr>
            <a:endParaRPr lang="en-US"/>
          </a:p>
        </c:txPr>
        <c:crossAx val="112163072"/>
        <c:crosses val="autoZero"/>
        <c:auto val="1"/>
        <c:lblAlgn val="ctr"/>
        <c:lblOffset val="100"/>
      </c:catAx>
      <c:valAx>
        <c:axId val="112163072"/>
        <c:scaling>
          <c:orientation val="minMax"/>
          <c:max val="1"/>
        </c:scaling>
        <c:axPos val="l"/>
        <c:numFmt formatCode="0%" sourceLinked="1"/>
        <c:minorTickMark val="out"/>
        <c:tickLblPos val="nextTo"/>
        <c:crossAx val="112127360"/>
        <c:crosses val="autoZero"/>
        <c:crossBetween val="between"/>
        <c:majorUnit val="0.2"/>
        <c:minorUnit val="0.1"/>
      </c:valAx>
    </c:plotArea>
    <c:legend>
      <c:legendPos val="t"/>
      <c:layout>
        <c:manualLayout>
          <c:xMode val="edge"/>
          <c:yMode val="edge"/>
          <c:x val="0.38039838701279627"/>
          <c:y val="1.7069701280227601E-2"/>
          <c:w val="0.31893767320231375"/>
          <c:h val="6.4761911995749016E-2"/>
        </c:manualLayout>
      </c:layout>
    </c:legend>
    <c:plotVisOnly val="1"/>
  </c:chart>
  <c:txPr>
    <a:bodyPr/>
    <a:lstStyle/>
    <a:p>
      <a:pPr>
        <a:defRPr sz="1400">
          <a:solidFill>
            <a:schemeClr val="tx1">
              <a:lumMod val="65000"/>
              <a:lumOff val="35000"/>
            </a:schemeClr>
          </a:solidFill>
        </a:defRPr>
      </a:pPr>
      <a:endParaRPr lang="en-US"/>
    </a:p>
  </c:txPr>
  <c:externalData r:id="rId2"/>
</c:chartSpace>
</file>

<file path=ppt/charts/slide_45/_rels/chart9.xml.rels><?xml version="1.0" encoding="UTF-8" standalone="yes"?>
<Relationships xmlns="http://schemas.openxmlformats.org/package/2006/relationships"><Relationship Id="rId2" Type="http://schemas.openxmlformats.org/officeDocument/2006/relationships/package" Target="../../embeddings/slide_45/Microsoft_Office_Excel_Worksheet9.xlsx"/><Relationship Id="rId1" Type="http://schemas.openxmlformats.org/officeDocument/2006/relationships/themeOverride" Target="../../theme/slide_45/themeOverride6.xml"/></Relationships>
</file>

<file path=ppt/charts/slide_45/chart9.xml><?xml version="1.0" encoding="utf-8"?>
<c:chartSpace xmlns:c="http://schemas.openxmlformats.org/drawingml/2006/chart" xmlns:a="http://schemas.openxmlformats.org/drawingml/2006/main" xmlns:r="http://schemas.openxmlformats.org/officeDocument/2006/relationships">
  <c:date1904 val="1"/>
  <c:lang val="en-GB"/>
  <c:clrMapOvr bg1="lt1" tx1="dk1" bg2="lt2" tx2="dk2" accent1="accent1" accent2="accent2" accent3="accent3" accent4="accent4" accent5="accent5" accent6="accent6" hlink="hlink" folHlink="folHlink"/>
  <c:chart>
    <c:plotArea>
      <c:layout>
        <c:manualLayout>
          <c:layoutTarget val="inner"/>
          <c:xMode val="edge"/>
          <c:yMode val="edge"/>
          <c:x val="7.2520090021811534E-2"/>
          <c:y val="2.3341793168447221E-2"/>
          <c:w val="0.92747990997818885"/>
          <c:h val="0.7259829078975365"/>
        </c:manualLayout>
      </c:layout>
      <c:barChart>
        <c:barDir val="col"/>
        <c:grouping val="clustered"/>
        <c:ser>
          <c:idx val="6"/>
          <c:order val="0"/>
          <c:spPr>
            <a:solidFill>
              <a:srgbClr val="35BDB2">
                <a:lumMod val="40000"/>
                <a:lumOff val="60000"/>
              </a:srgbClr>
            </a:solidFill>
          </c:spPr>
          <c:cat>
            <c:strRef>
              <c:f>(Chart!$A$2:$A$9,Chart!$A$11:$A$12,Chart!$A$15:$A$19,Chart!$A$22:$A$24,Chart!$A$27,Chart!$A$29,Chart!$A$31:$A$35)</c:f>
              <c:strCache>
                <c:ptCount val="25"/>
                <c:pt idx="0">
                  <c:v>EU 28</c:v>
                </c:pt>
                <c:pt idx="2">
                  <c:v>Iceland</c:v>
                </c:pt>
                <c:pt idx="3">
                  <c:v>Sweden</c:v>
                </c:pt>
                <c:pt idx="4">
                  <c:v>Hungary</c:v>
                </c:pt>
                <c:pt idx="5">
                  <c:v>Portugal</c:v>
                </c:pt>
                <c:pt idx="6">
                  <c:v>Slovakia</c:v>
                </c:pt>
                <c:pt idx="7">
                  <c:v>Austria</c:v>
                </c:pt>
                <c:pt idx="8">
                  <c:v>Czech Rep</c:v>
                </c:pt>
                <c:pt idx="9">
                  <c:v>Finland</c:v>
                </c:pt>
                <c:pt idx="10">
                  <c:v>France</c:v>
                </c:pt>
                <c:pt idx="11">
                  <c:v>Italy</c:v>
                </c:pt>
                <c:pt idx="12">
                  <c:v>Germany</c:v>
                </c:pt>
                <c:pt idx="13">
                  <c:v>Romania</c:v>
                </c:pt>
                <c:pt idx="14">
                  <c:v>Belgium</c:v>
                </c:pt>
                <c:pt idx="15">
                  <c:v>Bulgaria</c:v>
                </c:pt>
                <c:pt idx="16">
                  <c:v>Greece</c:v>
                </c:pt>
                <c:pt idx="17">
                  <c:v>Croatia</c:v>
                </c:pt>
                <c:pt idx="18">
                  <c:v>Slovenia</c:v>
                </c:pt>
                <c:pt idx="19">
                  <c:v>Poland</c:v>
                </c:pt>
                <c:pt idx="20">
                  <c:v>Denmark</c:v>
                </c:pt>
                <c:pt idx="21">
                  <c:v>Ireland</c:v>
                </c:pt>
                <c:pt idx="22">
                  <c:v>UK</c:v>
                </c:pt>
                <c:pt idx="23">
                  <c:v>Spain</c:v>
                </c:pt>
                <c:pt idx="24">
                  <c:v>Netherlands</c:v>
                </c:pt>
              </c:strCache>
            </c:strRef>
          </c:cat>
          <c:val>
            <c:numRef>
              <c:f>(Chart!$B$2:$B$9,Chart!$B$11:$B$12,Chart!$B$15:$B$19,Chart!$B$22:$B$24,Chart!$B$27,Chart!$B$29,Chart!$B$31:$B$35)</c:f>
              <c:numCache>
                <c:formatCode>General</c:formatCode>
                <c:ptCount val="25"/>
                <c:pt idx="0" formatCode="0%">
                  <c:v>0.12000000000000002</c:v>
                </c:pt>
                <c:pt idx="2" formatCode="0%">
                  <c:v>0.35000000000000031</c:v>
                </c:pt>
                <c:pt idx="3" formatCode="0%">
                  <c:v>0.2</c:v>
                </c:pt>
                <c:pt idx="4" formatCode="0%">
                  <c:v>0.2</c:v>
                </c:pt>
                <c:pt idx="5" formatCode="0%">
                  <c:v>0.24000000000000021</c:v>
                </c:pt>
                <c:pt idx="6" formatCode="0%">
                  <c:v>0.19</c:v>
                </c:pt>
                <c:pt idx="7" formatCode="0%">
                  <c:v>0.18000000000000024</c:v>
                </c:pt>
                <c:pt idx="8" formatCode="0%">
                  <c:v>0.14000000000000001</c:v>
                </c:pt>
                <c:pt idx="9" formatCode="0%">
                  <c:v>0.14000000000000001</c:v>
                </c:pt>
                <c:pt idx="10" formatCode="0%">
                  <c:v>0.17</c:v>
                </c:pt>
                <c:pt idx="11" formatCode="0%">
                  <c:v>0.13</c:v>
                </c:pt>
                <c:pt idx="12" formatCode="0%">
                  <c:v>0.16</c:v>
                </c:pt>
                <c:pt idx="13" formatCode="0%">
                  <c:v>0.12000000000000002</c:v>
                </c:pt>
                <c:pt idx="14" formatCode="0%">
                  <c:v>0.12000000000000002</c:v>
                </c:pt>
                <c:pt idx="15" formatCode="0%">
                  <c:v>0.11</c:v>
                </c:pt>
                <c:pt idx="16" formatCode="0%">
                  <c:v>0.05</c:v>
                </c:pt>
                <c:pt idx="17" formatCode="0%">
                  <c:v>8.0000000000000043E-2</c:v>
                </c:pt>
                <c:pt idx="18" formatCode="0%">
                  <c:v>0.15000000000000024</c:v>
                </c:pt>
                <c:pt idx="19" formatCode="0%">
                  <c:v>8.0000000000000043E-2</c:v>
                </c:pt>
                <c:pt idx="20" formatCode="0%">
                  <c:v>3.0000000000000002E-2</c:v>
                </c:pt>
                <c:pt idx="21" formatCode="0%">
                  <c:v>6.0000000000000032E-2</c:v>
                </c:pt>
                <c:pt idx="22" formatCode="0%">
                  <c:v>4.0000000000000022E-2</c:v>
                </c:pt>
                <c:pt idx="23" formatCode="0%">
                  <c:v>7.0000000000000021E-2</c:v>
                </c:pt>
                <c:pt idx="24" formatCode="0%">
                  <c:v>4.0000000000000022E-2</c:v>
                </c:pt>
              </c:numCache>
            </c:numRef>
          </c:val>
        </c:ser>
        <c:ser>
          <c:idx val="0"/>
          <c:order val="1"/>
          <c:spPr>
            <a:solidFill>
              <a:srgbClr val="35BDB2"/>
            </a:solidFill>
          </c:spPr>
          <c:cat>
            <c:strRef>
              <c:f>(Chart!$A$2:$A$9,Chart!$A$11:$A$12,Chart!$A$15:$A$19,Chart!$A$22:$A$24,Chart!$A$27,Chart!$A$29,Chart!$A$31:$A$35)</c:f>
              <c:strCache>
                <c:ptCount val="25"/>
                <c:pt idx="0">
                  <c:v>EU 28</c:v>
                </c:pt>
                <c:pt idx="2">
                  <c:v>Iceland</c:v>
                </c:pt>
                <c:pt idx="3">
                  <c:v>Sweden</c:v>
                </c:pt>
                <c:pt idx="4">
                  <c:v>Hungary</c:v>
                </c:pt>
                <c:pt idx="5">
                  <c:v>Portugal</c:v>
                </c:pt>
                <c:pt idx="6">
                  <c:v>Slovakia</c:v>
                </c:pt>
                <c:pt idx="7">
                  <c:v>Austria</c:v>
                </c:pt>
                <c:pt idx="8">
                  <c:v>Czech Rep</c:v>
                </c:pt>
                <c:pt idx="9">
                  <c:v>Finland</c:v>
                </c:pt>
                <c:pt idx="10">
                  <c:v>France</c:v>
                </c:pt>
                <c:pt idx="11">
                  <c:v>Italy</c:v>
                </c:pt>
                <c:pt idx="12">
                  <c:v>Germany</c:v>
                </c:pt>
                <c:pt idx="13">
                  <c:v>Romania</c:v>
                </c:pt>
                <c:pt idx="14">
                  <c:v>Belgium</c:v>
                </c:pt>
                <c:pt idx="15">
                  <c:v>Bulgaria</c:v>
                </c:pt>
                <c:pt idx="16">
                  <c:v>Greece</c:v>
                </c:pt>
                <c:pt idx="17">
                  <c:v>Croatia</c:v>
                </c:pt>
                <c:pt idx="18">
                  <c:v>Slovenia</c:v>
                </c:pt>
                <c:pt idx="19">
                  <c:v>Poland</c:v>
                </c:pt>
                <c:pt idx="20">
                  <c:v>Denmark</c:v>
                </c:pt>
                <c:pt idx="21">
                  <c:v>Ireland</c:v>
                </c:pt>
                <c:pt idx="22">
                  <c:v>UK</c:v>
                </c:pt>
                <c:pt idx="23">
                  <c:v>Spain</c:v>
                </c:pt>
                <c:pt idx="24">
                  <c:v>Netherlands</c:v>
                </c:pt>
              </c:strCache>
            </c:strRef>
          </c:cat>
          <c:val>
            <c:numRef>
              <c:f>(Chart!$C$2:$C$9,Chart!$C$11:$C$12,Chart!$C$15:$C$19,Chart!$C$22:$C$24,Chart!$C$27,Chart!$C$29,Chart!$C$31:$C$35)</c:f>
              <c:numCache>
                <c:formatCode>General</c:formatCode>
                <c:ptCount val="25"/>
                <c:pt idx="0" formatCode="0%">
                  <c:v>0.13</c:v>
                </c:pt>
                <c:pt idx="2" formatCode="0%">
                  <c:v>0.38000000000000145</c:v>
                </c:pt>
                <c:pt idx="3" formatCode="0%">
                  <c:v>0.23</c:v>
                </c:pt>
                <c:pt idx="4" formatCode="0%">
                  <c:v>0.2</c:v>
                </c:pt>
                <c:pt idx="5" formatCode="0%">
                  <c:v>0.19</c:v>
                </c:pt>
                <c:pt idx="6" formatCode="0%">
                  <c:v>0.21000000000000021</c:v>
                </c:pt>
                <c:pt idx="7" formatCode="0%">
                  <c:v>0.24000000000000021</c:v>
                </c:pt>
                <c:pt idx="8" formatCode="0%">
                  <c:v>0.2</c:v>
                </c:pt>
                <c:pt idx="9" formatCode="0%">
                  <c:v>0.2</c:v>
                </c:pt>
                <c:pt idx="10" formatCode="0%">
                  <c:v>0.21000000000000021</c:v>
                </c:pt>
                <c:pt idx="11" formatCode="0%">
                  <c:v>0.14000000000000001</c:v>
                </c:pt>
                <c:pt idx="12" formatCode="0%">
                  <c:v>0.15000000000000024</c:v>
                </c:pt>
                <c:pt idx="13" formatCode="0%">
                  <c:v>0.1</c:v>
                </c:pt>
                <c:pt idx="14" formatCode="0%">
                  <c:v>0.11</c:v>
                </c:pt>
                <c:pt idx="15" formatCode="0%">
                  <c:v>0.15000000000000024</c:v>
                </c:pt>
                <c:pt idx="16" formatCode="0%">
                  <c:v>0.1</c:v>
                </c:pt>
                <c:pt idx="17" formatCode="0%">
                  <c:v>8.0000000000000043E-2</c:v>
                </c:pt>
                <c:pt idx="18" formatCode="0%">
                  <c:v>0.16</c:v>
                </c:pt>
                <c:pt idx="19" formatCode="0%">
                  <c:v>0.12000000000000002</c:v>
                </c:pt>
                <c:pt idx="20" formatCode="0%">
                  <c:v>3.0000000000000002E-2</c:v>
                </c:pt>
                <c:pt idx="21" formatCode="0%">
                  <c:v>9.0000000000000024E-2</c:v>
                </c:pt>
                <c:pt idx="22" formatCode="0%">
                  <c:v>0.05</c:v>
                </c:pt>
                <c:pt idx="23" formatCode="0%">
                  <c:v>7.0000000000000021E-2</c:v>
                </c:pt>
                <c:pt idx="24" formatCode="0%">
                  <c:v>4.0000000000000022E-2</c:v>
                </c:pt>
              </c:numCache>
            </c:numRef>
          </c:val>
        </c:ser>
        <c:ser>
          <c:idx val="1"/>
          <c:order val="2"/>
          <c:spPr>
            <a:solidFill>
              <a:srgbClr val="35BDB2">
                <a:lumMod val="75000"/>
              </a:srgbClr>
            </a:solidFill>
          </c:spPr>
          <c:cat>
            <c:strRef>
              <c:f>(Chart!$A$2:$A$9,Chart!$A$11:$A$12,Chart!$A$15:$A$19,Chart!$A$22:$A$24,Chart!$A$27,Chart!$A$29,Chart!$A$31:$A$35)</c:f>
              <c:strCache>
                <c:ptCount val="25"/>
                <c:pt idx="0">
                  <c:v>EU 28</c:v>
                </c:pt>
                <c:pt idx="2">
                  <c:v>Iceland</c:v>
                </c:pt>
                <c:pt idx="3">
                  <c:v>Sweden</c:v>
                </c:pt>
                <c:pt idx="4">
                  <c:v>Hungary</c:v>
                </c:pt>
                <c:pt idx="5">
                  <c:v>Portugal</c:v>
                </c:pt>
                <c:pt idx="6">
                  <c:v>Slovakia</c:v>
                </c:pt>
                <c:pt idx="7">
                  <c:v>Austria</c:v>
                </c:pt>
                <c:pt idx="8">
                  <c:v>Czech Rep</c:v>
                </c:pt>
                <c:pt idx="9">
                  <c:v>Finland</c:v>
                </c:pt>
                <c:pt idx="10">
                  <c:v>France</c:v>
                </c:pt>
                <c:pt idx="11">
                  <c:v>Italy</c:v>
                </c:pt>
                <c:pt idx="12">
                  <c:v>Germany</c:v>
                </c:pt>
                <c:pt idx="13">
                  <c:v>Romania</c:v>
                </c:pt>
                <c:pt idx="14">
                  <c:v>Belgium</c:v>
                </c:pt>
                <c:pt idx="15">
                  <c:v>Bulgaria</c:v>
                </c:pt>
                <c:pt idx="16">
                  <c:v>Greece</c:v>
                </c:pt>
                <c:pt idx="17">
                  <c:v>Croatia</c:v>
                </c:pt>
                <c:pt idx="18">
                  <c:v>Slovenia</c:v>
                </c:pt>
                <c:pt idx="19">
                  <c:v>Poland</c:v>
                </c:pt>
                <c:pt idx="20">
                  <c:v>Denmark</c:v>
                </c:pt>
                <c:pt idx="21">
                  <c:v>Ireland</c:v>
                </c:pt>
                <c:pt idx="22">
                  <c:v>UK</c:v>
                </c:pt>
                <c:pt idx="23">
                  <c:v>Spain</c:v>
                </c:pt>
                <c:pt idx="24">
                  <c:v>Netherlands</c:v>
                </c:pt>
              </c:strCache>
            </c:strRef>
          </c:cat>
          <c:val>
            <c:numRef>
              <c:f>(Chart!$D$2:$D$9,Chart!$D$11:$D$12,Chart!$D$15:$D$19,Chart!$D$22:$D$24,Chart!$D$27,Chart!$D$29,Chart!$D$31:$D$35)</c:f>
              <c:numCache>
                <c:formatCode>General</c:formatCode>
                <c:ptCount val="25"/>
                <c:pt idx="0" formatCode="0%">
                  <c:v>0.13</c:v>
                </c:pt>
                <c:pt idx="2" formatCode="0%">
                  <c:v>0.35000000000000031</c:v>
                </c:pt>
                <c:pt idx="3" formatCode="0%">
                  <c:v>0.27</c:v>
                </c:pt>
                <c:pt idx="4" formatCode="0%">
                  <c:v>0.22</c:v>
                </c:pt>
                <c:pt idx="5" formatCode="0%">
                  <c:v>0.23</c:v>
                </c:pt>
                <c:pt idx="6" formatCode="0%">
                  <c:v>0.26</c:v>
                </c:pt>
                <c:pt idx="7" formatCode="0%">
                  <c:v>0.2</c:v>
                </c:pt>
                <c:pt idx="8" formatCode="0%">
                  <c:v>0.15000000000000024</c:v>
                </c:pt>
                <c:pt idx="9" formatCode="0%">
                  <c:v>0.16</c:v>
                </c:pt>
                <c:pt idx="10" formatCode="0%">
                  <c:v>0.16</c:v>
                </c:pt>
                <c:pt idx="11" formatCode="0%">
                  <c:v>0.13</c:v>
                </c:pt>
                <c:pt idx="12" formatCode="0%">
                  <c:v>0.19</c:v>
                </c:pt>
                <c:pt idx="13" formatCode="0%">
                  <c:v>0.12000000000000002</c:v>
                </c:pt>
                <c:pt idx="14" formatCode="0%">
                  <c:v>0.12000000000000002</c:v>
                </c:pt>
                <c:pt idx="15" formatCode="0%">
                  <c:v>0.15000000000000024</c:v>
                </c:pt>
                <c:pt idx="16" formatCode="0%">
                  <c:v>0.11</c:v>
                </c:pt>
                <c:pt idx="17" formatCode="0%">
                  <c:v>8.0000000000000043E-2</c:v>
                </c:pt>
                <c:pt idx="18" formatCode="0%">
                  <c:v>0.12000000000000002</c:v>
                </c:pt>
                <c:pt idx="19" formatCode="0%">
                  <c:v>0.11</c:v>
                </c:pt>
                <c:pt idx="20" formatCode="0%">
                  <c:v>6.0000000000000032E-2</c:v>
                </c:pt>
                <c:pt idx="21" formatCode="0%">
                  <c:v>7.0000000000000021E-2</c:v>
                </c:pt>
                <c:pt idx="22" formatCode="0%">
                  <c:v>7.0000000000000021E-2</c:v>
                </c:pt>
                <c:pt idx="23" formatCode="0%">
                  <c:v>0.05</c:v>
                </c:pt>
                <c:pt idx="24" formatCode="0%">
                  <c:v>0.05</c:v>
                </c:pt>
              </c:numCache>
            </c:numRef>
          </c:val>
        </c:ser>
        <c:ser>
          <c:idx val="2"/>
          <c:order val="3"/>
          <c:spPr>
            <a:solidFill>
              <a:srgbClr val="35BDB2">
                <a:lumMod val="50000"/>
              </a:srgbClr>
            </a:solidFill>
          </c:spPr>
          <c:cat>
            <c:strRef>
              <c:f>(Chart!$A$2:$A$9,Chart!$A$11:$A$12,Chart!$A$15:$A$19,Chart!$A$22:$A$24,Chart!$A$27,Chart!$A$29,Chart!$A$31:$A$35)</c:f>
              <c:strCache>
                <c:ptCount val="25"/>
                <c:pt idx="0">
                  <c:v>EU 28</c:v>
                </c:pt>
                <c:pt idx="2">
                  <c:v>Iceland</c:v>
                </c:pt>
                <c:pt idx="3">
                  <c:v>Sweden</c:v>
                </c:pt>
                <c:pt idx="4">
                  <c:v>Hungary</c:v>
                </c:pt>
                <c:pt idx="5">
                  <c:v>Portugal</c:v>
                </c:pt>
                <c:pt idx="6">
                  <c:v>Slovakia</c:v>
                </c:pt>
                <c:pt idx="7">
                  <c:v>Austria</c:v>
                </c:pt>
                <c:pt idx="8">
                  <c:v>Czech Rep</c:v>
                </c:pt>
                <c:pt idx="9">
                  <c:v>Finland</c:v>
                </c:pt>
                <c:pt idx="10">
                  <c:v>France</c:v>
                </c:pt>
                <c:pt idx="11">
                  <c:v>Italy</c:v>
                </c:pt>
                <c:pt idx="12">
                  <c:v>Germany</c:v>
                </c:pt>
                <c:pt idx="13">
                  <c:v>Romania</c:v>
                </c:pt>
                <c:pt idx="14">
                  <c:v>Belgium</c:v>
                </c:pt>
                <c:pt idx="15">
                  <c:v>Bulgaria</c:v>
                </c:pt>
                <c:pt idx="16">
                  <c:v>Greece</c:v>
                </c:pt>
                <c:pt idx="17">
                  <c:v>Croatia</c:v>
                </c:pt>
                <c:pt idx="18">
                  <c:v>Slovenia</c:v>
                </c:pt>
                <c:pt idx="19">
                  <c:v>Poland</c:v>
                </c:pt>
                <c:pt idx="20">
                  <c:v>Denmark</c:v>
                </c:pt>
                <c:pt idx="21">
                  <c:v>Ireland</c:v>
                </c:pt>
                <c:pt idx="22">
                  <c:v>UK</c:v>
                </c:pt>
                <c:pt idx="23">
                  <c:v>Spain</c:v>
                </c:pt>
                <c:pt idx="24">
                  <c:v>Netherlands</c:v>
                </c:pt>
              </c:strCache>
            </c:strRef>
          </c:cat>
          <c:val>
            <c:numRef>
              <c:f>(Chart!$E$2:$E$9,Chart!$E$11:$E$12,Chart!$E$15:$E$19,Chart!$E$22:$E$24,Chart!$E$27,Chart!$E$29,Chart!$E$31:$E$35)</c:f>
              <c:numCache>
                <c:formatCode>General</c:formatCode>
                <c:ptCount val="25"/>
                <c:pt idx="0" formatCode="0%">
                  <c:v>0.13</c:v>
                </c:pt>
                <c:pt idx="2" formatCode="0%">
                  <c:v>0.35000000000000031</c:v>
                </c:pt>
                <c:pt idx="3" formatCode="0%">
                  <c:v>0.29000000000000031</c:v>
                </c:pt>
                <c:pt idx="4" formatCode="0%">
                  <c:v>0.28000000000000008</c:v>
                </c:pt>
                <c:pt idx="5" formatCode="0%">
                  <c:v>0.27</c:v>
                </c:pt>
                <c:pt idx="6" formatCode="0%">
                  <c:v>0.25</c:v>
                </c:pt>
                <c:pt idx="7" formatCode="0%">
                  <c:v>0.22</c:v>
                </c:pt>
                <c:pt idx="8" formatCode="0%">
                  <c:v>0.19</c:v>
                </c:pt>
                <c:pt idx="9" formatCode="0%">
                  <c:v>0.18000000000000024</c:v>
                </c:pt>
                <c:pt idx="10" formatCode="0%">
                  <c:v>0.16</c:v>
                </c:pt>
                <c:pt idx="11" formatCode="0%">
                  <c:v>0.16</c:v>
                </c:pt>
                <c:pt idx="12" formatCode="0%">
                  <c:v>0.14000000000000001</c:v>
                </c:pt>
                <c:pt idx="13" formatCode="0%">
                  <c:v>0.13</c:v>
                </c:pt>
                <c:pt idx="14" formatCode="0%">
                  <c:v>0.12000000000000002</c:v>
                </c:pt>
                <c:pt idx="15" formatCode="0%">
                  <c:v>0.11</c:v>
                </c:pt>
                <c:pt idx="16" formatCode="0%">
                  <c:v>0.11</c:v>
                </c:pt>
                <c:pt idx="17" formatCode="0%">
                  <c:v>9.0000000000000024E-2</c:v>
                </c:pt>
                <c:pt idx="18" formatCode="0%">
                  <c:v>9.0000000000000024E-2</c:v>
                </c:pt>
                <c:pt idx="19" formatCode="0%">
                  <c:v>8.0000000000000043E-2</c:v>
                </c:pt>
                <c:pt idx="20" formatCode="0%">
                  <c:v>7.0000000000000021E-2</c:v>
                </c:pt>
                <c:pt idx="21" formatCode="0%">
                  <c:v>7.0000000000000021E-2</c:v>
                </c:pt>
                <c:pt idx="22" formatCode="0%">
                  <c:v>7.0000000000000021E-2</c:v>
                </c:pt>
                <c:pt idx="23" formatCode="0%">
                  <c:v>6.0000000000000032E-2</c:v>
                </c:pt>
                <c:pt idx="24" formatCode="0%">
                  <c:v>3.0000000000000002E-2</c:v>
                </c:pt>
              </c:numCache>
            </c:numRef>
          </c:val>
        </c:ser>
        <c:gapWidth val="50"/>
        <c:axId val="119272192"/>
        <c:axId val="119273728"/>
      </c:barChart>
      <c:catAx>
        <c:axId val="119272192"/>
        <c:scaling>
          <c:orientation val="minMax"/>
        </c:scaling>
        <c:axPos val="b"/>
        <c:numFmt formatCode="General" sourceLinked="1"/>
        <c:majorTickMark val="none"/>
        <c:tickLblPos val="nextTo"/>
        <c:txPr>
          <a:bodyPr rot="-5400000" vert="horz"/>
          <a:lstStyle/>
          <a:p>
            <a:pPr>
              <a:defRPr/>
            </a:pPr>
            <a:endParaRPr lang="en-US"/>
          </a:p>
        </c:txPr>
        <c:crossAx val="119273728"/>
        <c:crosses val="autoZero"/>
        <c:auto val="1"/>
        <c:lblAlgn val="ctr"/>
        <c:lblOffset val="100"/>
      </c:catAx>
      <c:valAx>
        <c:axId val="119273728"/>
        <c:scaling>
          <c:orientation val="minMax"/>
          <c:max val="1"/>
        </c:scaling>
        <c:axPos val="l"/>
        <c:numFmt formatCode="0%" sourceLinked="1"/>
        <c:minorTickMark val="out"/>
        <c:tickLblPos val="nextTo"/>
        <c:crossAx val="119272192"/>
        <c:crosses val="autoZero"/>
        <c:crossBetween val="between"/>
        <c:majorUnit val="0.2"/>
        <c:minorUnit val="0.1"/>
      </c:valAx>
    </c:plotArea>
    <c:legend>
      <c:legendPos val="t"/>
      <c:layout>
        <c:manualLayout>
          <c:xMode val="edge"/>
          <c:yMode val="edge"/>
          <c:x val="0.38039838701279638"/>
          <c:y val="1.7069701280227601E-2"/>
          <c:w val="0.43408852916163077"/>
          <c:h val="6.4761911995749016E-2"/>
        </c:manualLayout>
      </c:layout>
    </c:legend>
    <c:plotVisOnly val="1"/>
  </c:chart>
  <c:txPr>
    <a:bodyPr/>
    <a:lstStyle/>
    <a:p>
      <a:pPr>
        <a:defRPr sz="1400">
          <a:solidFill>
            <a:schemeClr val="tx1">
              <a:lumMod val="65000"/>
              <a:lumOff val="35000"/>
            </a:schemeClr>
          </a:solidFill>
        </a:defRPr>
      </a:pPr>
      <a:endParaRPr lang="en-US"/>
    </a:p>
  </c:txPr>
  <c:externalData r:id="rId2"/>
</c:chartSpace>
</file>

<file path=ppt/charts/slide_46/_rels/chart10.xml.rels><?xml version="1.0" encoding="UTF-8" standalone="yes"?>
<Relationships xmlns="http://schemas.openxmlformats.org/package/2006/relationships"><Relationship Id="rId2" Type="http://schemas.openxmlformats.org/officeDocument/2006/relationships/package" Target="../../embeddings/slide_46/Microsoft_Office_Excel_Worksheet10.xlsx"/><Relationship Id="rId1" Type="http://schemas.openxmlformats.org/officeDocument/2006/relationships/themeOverride" Target="../../theme/slide_46/themeOverride7.xml"/></Relationships>
</file>

<file path=ppt/charts/slide_46/chart10.xml><?xml version="1.0" encoding="utf-8"?>
<c:chartSpace xmlns:c="http://schemas.openxmlformats.org/drawingml/2006/chart" xmlns:a="http://schemas.openxmlformats.org/drawingml/2006/main" xmlns:r="http://schemas.openxmlformats.org/officeDocument/2006/relationships">
  <c:date1904 val="1"/>
  <c:lang val="en-GB"/>
  <c:clrMapOvr bg1="lt1" tx1="dk1" bg2="lt2" tx2="dk2" accent1="accent1" accent2="accent2" accent3="accent3" accent4="accent4" accent5="accent5" accent6="accent6" hlink="hlink" folHlink="folHlink"/>
  <c:chart>
    <c:plotArea>
      <c:layout>
        <c:manualLayout>
          <c:layoutTarget val="inner"/>
          <c:xMode val="edge"/>
          <c:yMode val="edge"/>
          <c:x val="7.2520090021811534E-2"/>
          <c:y val="2.3341793168447221E-2"/>
          <c:w val="0.92747990997818885"/>
          <c:h val="0.7259829078975365"/>
        </c:manualLayout>
      </c:layout>
      <c:barChart>
        <c:barDir val="col"/>
        <c:grouping val="clustered"/>
        <c:ser>
          <c:idx val="6"/>
          <c:order val="0"/>
          <c:tx>
            <c:strRef>
              <c:f>Chart!$B$1</c:f>
              <c:strCache>
                <c:ptCount val="1"/>
                <c:pt idx="0">
                  <c:v>2013</c:v>
                </c:pt>
              </c:strCache>
            </c:strRef>
          </c:tx>
          <c:spPr>
            <a:solidFill>
              <a:srgbClr val="35BDB2">
                <a:lumMod val="40000"/>
                <a:lumOff val="60000"/>
              </a:srgbClr>
            </a:solidFill>
          </c:spPr>
          <c:cat>
            <c:strRef>
              <c:f>(Chart!$A$2:$A$7,Chart!$A$9:$A$18,Chart!$A$21,Chart!$A$23:$A$24,Chart!$A$27:$A$28,Chart!$A$30:$A$32,Chart!$A$34)</c:f>
              <c:strCache>
                <c:ptCount val="25"/>
                <c:pt idx="0">
                  <c:v>EU 28</c:v>
                </c:pt>
                <c:pt idx="2">
                  <c:v>Austria</c:v>
                </c:pt>
                <c:pt idx="3">
                  <c:v>Czech Rep</c:v>
                </c:pt>
                <c:pt idx="4">
                  <c:v>Belgium</c:v>
                </c:pt>
                <c:pt idx="5">
                  <c:v>Poland</c:v>
                </c:pt>
                <c:pt idx="6">
                  <c:v>Finland</c:v>
                </c:pt>
                <c:pt idx="7">
                  <c:v>Iceland</c:v>
                </c:pt>
                <c:pt idx="8">
                  <c:v>Netherlands</c:v>
                </c:pt>
                <c:pt idx="9">
                  <c:v>Slovakia</c:v>
                </c:pt>
                <c:pt idx="10">
                  <c:v>Germany</c:v>
                </c:pt>
                <c:pt idx="11">
                  <c:v>France</c:v>
                </c:pt>
                <c:pt idx="12">
                  <c:v>Sweden</c:v>
                </c:pt>
                <c:pt idx="13">
                  <c:v>Denmark</c:v>
                </c:pt>
                <c:pt idx="14">
                  <c:v>Croatia</c:v>
                </c:pt>
                <c:pt idx="15">
                  <c:v>Ireland</c:v>
                </c:pt>
                <c:pt idx="16">
                  <c:v>UK</c:v>
                </c:pt>
                <c:pt idx="17">
                  <c:v>Slovenia</c:v>
                </c:pt>
                <c:pt idx="18">
                  <c:v>Greece</c:v>
                </c:pt>
                <c:pt idx="19">
                  <c:v>Romania</c:v>
                </c:pt>
                <c:pt idx="20">
                  <c:v>Hungary</c:v>
                </c:pt>
                <c:pt idx="21">
                  <c:v>Portugal</c:v>
                </c:pt>
                <c:pt idx="22">
                  <c:v>Spain</c:v>
                </c:pt>
                <c:pt idx="23">
                  <c:v>Bulgaria</c:v>
                </c:pt>
                <c:pt idx="24">
                  <c:v>Italy</c:v>
                </c:pt>
              </c:strCache>
            </c:strRef>
          </c:cat>
          <c:val>
            <c:numRef>
              <c:f>(Chart!$B$2:$B$7,Chart!$B$9:$B$18,Chart!$B$21,Chart!$B$23:$B$24,Chart!$B$27:$B$28,Chart!$B$30:$B$32,Chart!$B$34)</c:f>
              <c:numCache>
                <c:formatCode>General</c:formatCode>
                <c:ptCount val="25"/>
                <c:pt idx="0" formatCode="0%">
                  <c:v>0.1</c:v>
                </c:pt>
                <c:pt idx="2" formatCode="0%">
                  <c:v>0.17</c:v>
                </c:pt>
                <c:pt idx="3" formatCode="0%">
                  <c:v>0.24000000000000021</c:v>
                </c:pt>
                <c:pt idx="4" formatCode="0%">
                  <c:v>0.18000000000000024</c:v>
                </c:pt>
                <c:pt idx="5" formatCode="0%">
                  <c:v>0.11</c:v>
                </c:pt>
                <c:pt idx="6" formatCode="0%">
                  <c:v>0.14000000000000001</c:v>
                </c:pt>
                <c:pt idx="7" formatCode="0%">
                  <c:v>8.0000000000000043E-2</c:v>
                </c:pt>
                <c:pt idx="8" formatCode="0%">
                  <c:v>0.18000000000000024</c:v>
                </c:pt>
                <c:pt idx="9" formatCode="0%">
                  <c:v>0.14000000000000001</c:v>
                </c:pt>
                <c:pt idx="10" formatCode="0%">
                  <c:v>0.17</c:v>
                </c:pt>
                <c:pt idx="11" formatCode="0%">
                  <c:v>8.0000000000000043E-2</c:v>
                </c:pt>
                <c:pt idx="12" formatCode="0%">
                  <c:v>0.12000000000000002</c:v>
                </c:pt>
                <c:pt idx="13" formatCode="0%">
                  <c:v>0.11</c:v>
                </c:pt>
                <c:pt idx="14" formatCode="0%">
                  <c:v>9.0000000000000024E-2</c:v>
                </c:pt>
                <c:pt idx="15" formatCode="0%">
                  <c:v>9.0000000000000024E-2</c:v>
                </c:pt>
                <c:pt idx="16" formatCode="0%">
                  <c:v>9.0000000000000024E-2</c:v>
                </c:pt>
                <c:pt idx="17" formatCode="0%">
                  <c:v>0.11</c:v>
                </c:pt>
                <c:pt idx="18" formatCode="0%">
                  <c:v>4.0000000000000022E-2</c:v>
                </c:pt>
                <c:pt idx="19" formatCode="0%">
                  <c:v>2.0000000000000011E-2</c:v>
                </c:pt>
                <c:pt idx="20" formatCode="0%">
                  <c:v>9.0000000000000024E-2</c:v>
                </c:pt>
                <c:pt idx="21" formatCode="0%">
                  <c:v>8.0000000000000043E-2</c:v>
                </c:pt>
                <c:pt idx="22" formatCode="0%">
                  <c:v>0.05</c:v>
                </c:pt>
                <c:pt idx="23" formatCode="0%">
                  <c:v>2.0000000000000011E-2</c:v>
                </c:pt>
                <c:pt idx="24" formatCode="0%">
                  <c:v>4.0000000000000022E-2</c:v>
                </c:pt>
              </c:numCache>
            </c:numRef>
          </c:val>
        </c:ser>
        <c:ser>
          <c:idx val="0"/>
          <c:order val="1"/>
          <c:tx>
            <c:strRef>
              <c:f>Chart!$C$1</c:f>
              <c:strCache>
                <c:ptCount val="1"/>
                <c:pt idx="0">
                  <c:v>2014</c:v>
                </c:pt>
              </c:strCache>
            </c:strRef>
          </c:tx>
          <c:spPr>
            <a:solidFill>
              <a:srgbClr val="35BDB2"/>
            </a:solidFill>
          </c:spPr>
          <c:cat>
            <c:strRef>
              <c:f>(Chart!$A$2:$A$7,Chart!$A$9:$A$18,Chart!$A$21,Chart!$A$23:$A$24,Chart!$A$27:$A$28,Chart!$A$30:$A$32,Chart!$A$34)</c:f>
              <c:strCache>
                <c:ptCount val="25"/>
                <c:pt idx="0">
                  <c:v>EU 28</c:v>
                </c:pt>
                <c:pt idx="2">
                  <c:v>Austria</c:v>
                </c:pt>
                <c:pt idx="3">
                  <c:v>Czech Rep</c:v>
                </c:pt>
                <c:pt idx="4">
                  <c:v>Belgium</c:v>
                </c:pt>
                <c:pt idx="5">
                  <c:v>Poland</c:v>
                </c:pt>
                <c:pt idx="6">
                  <c:v>Finland</c:v>
                </c:pt>
                <c:pt idx="7">
                  <c:v>Iceland</c:v>
                </c:pt>
                <c:pt idx="8">
                  <c:v>Netherlands</c:v>
                </c:pt>
                <c:pt idx="9">
                  <c:v>Slovakia</c:v>
                </c:pt>
                <c:pt idx="10">
                  <c:v>Germany</c:v>
                </c:pt>
                <c:pt idx="11">
                  <c:v>France</c:v>
                </c:pt>
                <c:pt idx="12">
                  <c:v>Sweden</c:v>
                </c:pt>
                <c:pt idx="13">
                  <c:v>Denmark</c:v>
                </c:pt>
                <c:pt idx="14">
                  <c:v>Croatia</c:v>
                </c:pt>
                <c:pt idx="15">
                  <c:v>Ireland</c:v>
                </c:pt>
                <c:pt idx="16">
                  <c:v>UK</c:v>
                </c:pt>
                <c:pt idx="17">
                  <c:v>Slovenia</c:v>
                </c:pt>
                <c:pt idx="18">
                  <c:v>Greece</c:v>
                </c:pt>
                <c:pt idx="19">
                  <c:v>Romania</c:v>
                </c:pt>
                <c:pt idx="20">
                  <c:v>Hungary</c:v>
                </c:pt>
                <c:pt idx="21">
                  <c:v>Portugal</c:v>
                </c:pt>
                <c:pt idx="22">
                  <c:v>Spain</c:v>
                </c:pt>
                <c:pt idx="23">
                  <c:v>Bulgaria</c:v>
                </c:pt>
                <c:pt idx="24">
                  <c:v>Italy</c:v>
                </c:pt>
              </c:strCache>
            </c:strRef>
          </c:cat>
          <c:val>
            <c:numRef>
              <c:f>(Chart!$C$2:$C$7,Chart!$C$9:$C$18,Chart!$C$21,Chart!$C$23:$C$24,Chart!$C$27:$C$28,Chart!$C$30:$C$32,Chart!$C$34)</c:f>
              <c:numCache>
                <c:formatCode>General</c:formatCode>
                <c:ptCount val="25"/>
                <c:pt idx="0" formatCode="0%">
                  <c:v>0.14000000000000001</c:v>
                </c:pt>
                <c:pt idx="2" formatCode="0%">
                  <c:v>0.25</c:v>
                </c:pt>
                <c:pt idx="3" formatCode="0%">
                  <c:v>0.25</c:v>
                </c:pt>
                <c:pt idx="4" formatCode="0%">
                  <c:v>0.18000000000000024</c:v>
                </c:pt>
                <c:pt idx="5" formatCode="0%">
                  <c:v>0.18000000000000024</c:v>
                </c:pt>
                <c:pt idx="6" formatCode="0%">
                  <c:v>0.19</c:v>
                </c:pt>
                <c:pt idx="7" formatCode="0%">
                  <c:v>0.12000000000000002</c:v>
                </c:pt>
                <c:pt idx="8" formatCode="0%">
                  <c:v>0.17</c:v>
                </c:pt>
                <c:pt idx="9" formatCode="0%">
                  <c:v>0.11</c:v>
                </c:pt>
                <c:pt idx="10" formatCode="0%">
                  <c:v>0.2</c:v>
                </c:pt>
                <c:pt idx="11" formatCode="0%">
                  <c:v>0.14000000000000001</c:v>
                </c:pt>
                <c:pt idx="12" formatCode="0%">
                  <c:v>0.14000000000000001</c:v>
                </c:pt>
                <c:pt idx="13" formatCode="0%">
                  <c:v>0.13</c:v>
                </c:pt>
                <c:pt idx="14" formatCode="0%">
                  <c:v>0.16</c:v>
                </c:pt>
                <c:pt idx="15" formatCode="0%">
                  <c:v>0.11</c:v>
                </c:pt>
                <c:pt idx="16" formatCode="0%">
                  <c:v>0.11</c:v>
                </c:pt>
                <c:pt idx="17" formatCode="0%">
                  <c:v>0.1</c:v>
                </c:pt>
                <c:pt idx="18" formatCode="0%">
                  <c:v>6.0000000000000032E-2</c:v>
                </c:pt>
                <c:pt idx="19" formatCode="0%">
                  <c:v>8.0000000000000043E-2</c:v>
                </c:pt>
                <c:pt idx="20" formatCode="0%">
                  <c:v>7.0000000000000021E-2</c:v>
                </c:pt>
                <c:pt idx="21" formatCode="0%">
                  <c:v>7.0000000000000021E-2</c:v>
                </c:pt>
                <c:pt idx="22" formatCode="0%">
                  <c:v>6.0000000000000032E-2</c:v>
                </c:pt>
                <c:pt idx="23" formatCode="0%">
                  <c:v>6.0000000000000032E-2</c:v>
                </c:pt>
                <c:pt idx="24" formatCode="0%">
                  <c:v>7.0000000000000021E-2</c:v>
                </c:pt>
              </c:numCache>
            </c:numRef>
          </c:val>
        </c:ser>
        <c:ser>
          <c:idx val="1"/>
          <c:order val="2"/>
          <c:tx>
            <c:strRef>
              <c:f>Chart!$D$1</c:f>
              <c:strCache>
                <c:ptCount val="1"/>
                <c:pt idx="0">
                  <c:v>2015</c:v>
                </c:pt>
              </c:strCache>
            </c:strRef>
          </c:tx>
          <c:spPr>
            <a:solidFill>
              <a:srgbClr val="35BDB2">
                <a:lumMod val="75000"/>
              </a:srgbClr>
            </a:solidFill>
          </c:spPr>
          <c:cat>
            <c:strRef>
              <c:f>(Chart!$A$2:$A$7,Chart!$A$9:$A$18,Chart!$A$21,Chart!$A$23:$A$24,Chart!$A$27:$A$28,Chart!$A$30:$A$32,Chart!$A$34)</c:f>
              <c:strCache>
                <c:ptCount val="25"/>
                <c:pt idx="0">
                  <c:v>EU 28</c:v>
                </c:pt>
                <c:pt idx="2">
                  <c:v>Austria</c:v>
                </c:pt>
                <c:pt idx="3">
                  <c:v>Czech Rep</c:v>
                </c:pt>
                <c:pt idx="4">
                  <c:v>Belgium</c:v>
                </c:pt>
                <c:pt idx="5">
                  <c:v>Poland</c:v>
                </c:pt>
                <c:pt idx="6">
                  <c:v>Finland</c:v>
                </c:pt>
                <c:pt idx="7">
                  <c:v>Iceland</c:v>
                </c:pt>
                <c:pt idx="8">
                  <c:v>Netherlands</c:v>
                </c:pt>
                <c:pt idx="9">
                  <c:v>Slovakia</c:v>
                </c:pt>
                <c:pt idx="10">
                  <c:v>Germany</c:v>
                </c:pt>
                <c:pt idx="11">
                  <c:v>France</c:v>
                </c:pt>
                <c:pt idx="12">
                  <c:v>Sweden</c:v>
                </c:pt>
                <c:pt idx="13">
                  <c:v>Denmark</c:v>
                </c:pt>
                <c:pt idx="14">
                  <c:v>Croatia</c:v>
                </c:pt>
                <c:pt idx="15">
                  <c:v>Ireland</c:v>
                </c:pt>
                <c:pt idx="16">
                  <c:v>UK</c:v>
                </c:pt>
                <c:pt idx="17">
                  <c:v>Slovenia</c:v>
                </c:pt>
                <c:pt idx="18">
                  <c:v>Greece</c:v>
                </c:pt>
                <c:pt idx="19">
                  <c:v>Romania</c:v>
                </c:pt>
                <c:pt idx="20">
                  <c:v>Hungary</c:v>
                </c:pt>
                <c:pt idx="21">
                  <c:v>Portugal</c:v>
                </c:pt>
                <c:pt idx="22">
                  <c:v>Spain</c:v>
                </c:pt>
                <c:pt idx="23">
                  <c:v>Bulgaria</c:v>
                </c:pt>
                <c:pt idx="24">
                  <c:v>Italy</c:v>
                </c:pt>
              </c:strCache>
            </c:strRef>
          </c:cat>
          <c:val>
            <c:numRef>
              <c:f>(Chart!$D$2:$D$7,Chart!$D$9:$D$18,Chart!$D$21,Chart!$D$23:$D$24,Chart!$D$27:$D$28,Chart!$D$30:$D$32,Chart!$D$34)</c:f>
              <c:numCache>
                <c:formatCode>General</c:formatCode>
                <c:ptCount val="25"/>
                <c:pt idx="0" formatCode="0%">
                  <c:v>0.12000000000000002</c:v>
                </c:pt>
                <c:pt idx="2" formatCode="0%">
                  <c:v>0.25</c:v>
                </c:pt>
                <c:pt idx="3" formatCode="0%">
                  <c:v>0.29000000000000031</c:v>
                </c:pt>
                <c:pt idx="4" formatCode="0%">
                  <c:v>0.21000000000000021</c:v>
                </c:pt>
                <c:pt idx="5" formatCode="0%">
                  <c:v>0.19</c:v>
                </c:pt>
                <c:pt idx="6" formatCode="0%">
                  <c:v>0.22</c:v>
                </c:pt>
                <c:pt idx="7" formatCode="0%">
                  <c:v>0.11</c:v>
                </c:pt>
                <c:pt idx="8" formatCode="0%">
                  <c:v>0.16</c:v>
                </c:pt>
                <c:pt idx="9" formatCode="0%">
                  <c:v>0.16</c:v>
                </c:pt>
                <c:pt idx="10" formatCode="0%">
                  <c:v>0.17</c:v>
                </c:pt>
                <c:pt idx="11" formatCode="0%">
                  <c:v>0.12000000000000002</c:v>
                </c:pt>
                <c:pt idx="12" formatCode="0%">
                  <c:v>0.18000000000000024</c:v>
                </c:pt>
                <c:pt idx="13" formatCode="0%">
                  <c:v>9.0000000000000024E-2</c:v>
                </c:pt>
                <c:pt idx="14" formatCode="0%">
                  <c:v>0.11</c:v>
                </c:pt>
                <c:pt idx="15" formatCode="0%">
                  <c:v>0.11</c:v>
                </c:pt>
                <c:pt idx="16" formatCode="0%">
                  <c:v>0.1</c:v>
                </c:pt>
                <c:pt idx="17" formatCode="0%">
                  <c:v>0.15000000000000024</c:v>
                </c:pt>
                <c:pt idx="18" formatCode="0%">
                  <c:v>6.0000000000000032E-2</c:v>
                </c:pt>
                <c:pt idx="19" formatCode="0%">
                  <c:v>0.05</c:v>
                </c:pt>
                <c:pt idx="20" formatCode="0%">
                  <c:v>8.0000000000000043E-2</c:v>
                </c:pt>
                <c:pt idx="21" formatCode="0%">
                  <c:v>3.0000000000000002E-2</c:v>
                </c:pt>
                <c:pt idx="22" formatCode="0%">
                  <c:v>4.0000000000000022E-2</c:v>
                </c:pt>
                <c:pt idx="23" formatCode="0%">
                  <c:v>4.0000000000000022E-2</c:v>
                </c:pt>
                <c:pt idx="24" formatCode="0%">
                  <c:v>3.0000000000000002E-2</c:v>
                </c:pt>
              </c:numCache>
            </c:numRef>
          </c:val>
        </c:ser>
        <c:ser>
          <c:idx val="2"/>
          <c:order val="3"/>
          <c:tx>
            <c:strRef>
              <c:f>Chart!$E$1</c:f>
              <c:strCache>
                <c:ptCount val="1"/>
                <c:pt idx="0">
                  <c:v>2016</c:v>
                </c:pt>
              </c:strCache>
            </c:strRef>
          </c:tx>
          <c:spPr>
            <a:solidFill>
              <a:srgbClr val="35BDB2">
                <a:lumMod val="50000"/>
              </a:srgbClr>
            </a:solidFill>
          </c:spPr>
          <c:cat>
            <c:strRef>
              <c:f>(Chart!$A$2:$A$7,Chart!$A$9:$A$18,Chart!$A$21,Chart!$A$23:$A$24,Chart!$A$27:$A$28,Chart!$A$30:$A$32,Chart!$A$34)</c:f>
              <c:strCache>
                <c:ptCount val="25"/>
                <c:pt idx="0">
                  <c:v>EU 28</c:v>
                </c:pt>
                <c:pt idx="2">
                  <c:v>Austria</c:v>
                </c:pt>
                <c:pt idx="3">
                  <c:v>Czech Rep</c:v>
                </c:pt>
                <c:pt idx="4">
                  <c:v>Belgium</c:v>
                </c:pt>
                <c:pt idx="5">
                  <c:v>Poland</c:v>
                </c:pt>
                <c:pt idx="6">
                  <c:v>Finland</c:v>
                </c:pt>
                <c:pt idx="7">
                  <c:v>Iceland</c:v>
                </c:pt>
                <c:pt idx="8">
                  <c:v>Netherlands</c:v>
                </c:pt>
                <c:pt idx="9">
                  <c:v>Slovakia</c:v>
                </c:pt>
                <c:pt idx="10">
                  <c:v>Germany</c:v>
                </c:pt>
                <c:pt idx="11">
                  <c:v>France</c:v>
                </c:pt>
                <c:pt idx="12">
                  <c:v>Sweden</c:v>
                </c:pt>
                <c:pt idx="13">
                  <c:v>Denmark</c:v>
                </c:pt>
                <c:pt idx="14">
                  <c:v>Croatia</c:v>
                </c:pt>
                <c:pt idx="15">
                  <c:v>Ireland</c:v>
                </c:pt>
                <c:pt idx="16">
                  <c:v>UK</c:v>
                </c:pt>
                <c:pt idx="17">
                  <c:v>Slovenia</c:v>
                </c:pt>
                <c:pt idx="18">
                  <c:v>Greece</c:v>
                </c:pt>
                <c:pt idx="19">
                  <c:v>Romania</c:v>
                </c:pt>
                <c:pt idx="20">
                  <c:v>Hungary</c:v>
                </c:pt>
                <c:pt idx="21">
                  <c:v>Portugal</c:v>
                </c:pt>
                <c:pt idx="22">
                  <c:v>Spain</c:v>
                </c:pt>
                <c:pt idx="23">
                  <c:v>Bulgaria</c:v>
                </c:pt>
                <c:pt idx="24">
                  <c:v>Italy</c:v>
                </c:pt>
              </c:strCache>
            </c:strRef>
          </c:cat>
          <c:val>
            <c:numRef>
              <c:f>(Chart!$E$2:$E$7,Chart!$E$9:$E$18,Chart!$E$21,Chart!$E$23:$E$24,Chart!$E$27:$E$28,Chart!$E$30:$E$32,Chart!$E$34)</c:f>
              <c:numCache>
                <c:formatCode>General</c:formatCode>
                <c:ptCount val="25"/>
                <c:pt idx="0" formatCode="0%">
                  <c:v>0.12000000000000002</c:v>
                </c:pt>
                <c:pt idx="2" formatCode="0%">
                  <c:v>0.26</c:v>
                </c:pt>
                <c:pt idx="3" formatCode="0%">
                  <c:v>0.24000000000000021</c:v>
                </c:pt>
                <c:pt idx="4" formatCode="0%">
                  <c:v>0.21000000000000021</c:v>
                </c:pt>
                <c:pt idx="5" formatCode="0%">
                  <c:v>0.19</c:v>
                </c:pt>
                <c:pt idx="6" formatCode="0%">
                  <c:v>0.17</c:v>
                </c:pt>
                <c:pt idx="7" formatCode="0%">
                  <c:v>0.16</c:v>
                </c:pt>
                <c:pt idx="8" formatCode="0%">
                  <c:v>0.16</c:v>
                </c:pt>
                <c:pt idx="9" formatCode="0%">
                  <c:v>0.16</c:v>
                </c:pt>
                <c:pt idx="10" formatCode="0%">
                  <c:v>0.15000000000000024</c:v>
                </c:pt>
                <c:pt idx="11" formatCode="0%">
                  <c:v>0.14000000000000001</c:v>
                </c:pt>
                <c:pt idx="12" formatCode="0%">
                  <c:v>0.13</c:v>
                </c:pt>
                <c:pt idx="13" formatCode="0%">
                  <c:v>0.12000000000000002</c:v>
                </c:pt>
                <c:pt idx="14" formatCode="0%">
                  <c:v>0.11</c:v>
                </c:pt>
                <c:pt idx="15" formatCode="0%">
                  <c:v>0.11</c:v>
                </c:pt>
                <c:pt idx="16" formatCode="0%">
                  <c:v>0.1</c:v>
                </c:pt>
                <c:pt idx="17" formatCode="0%">
                  <c:v>7.0000000000000021E-2</c:v>
                </c:pt>
                <c:pt idx="18" formatCode="0%">
                  <c:v>6.0000000000000032E-2</c:v>
                </c:pt>
                <c:pt idx="19" formatCode="0%">
                  <c:v>6.0000000000000032E-2</c:v>
                </c:pt>
                <c:pt idx="20" formatCode="0%">
                  <c:v>0.05</c:v>
                </c:pt>
                <c:pt idx="21" formatCode="0%">
                  <c:v>0.05</c:v>
                </c:pt>
                <c:pt idx="22" formatCode="0%">
                  <c:v>0.05</c:v>
                </c:pt>
                <c:pt idx="23" formatCode="0%">
                  <c:v>4.0000000000000022E-2</c:v>
                </c:pt>
                <c:pt idx="24" formatCode="0%">
                  <c:v>3.0000000000000002E-2</c:v>
                </c:pt>
              </c:numCache>
            </c:numRef>
          </c:val>
        </c:ser>
        <c:gapWidth val="50"/>
        <c:axId val="119517568"/>
        <c:axId val="119519104"/>
      </c:barChart>
      <c:catAx>
        <c:axId val="119517568"/>
        <c:scaling>
          <c:orientation val="minMax"/>
        </c:scaling>
        <c:axPos val="b"/>
        <c:numFmt formatCode="General" sourceLinked="1"/>
        <c:majorTickMark val="none"/>
        <c:tickLblPos val="nextTo"/>
        <c:txPr>
          <a:bodyPr rot="-5400000" vert="horz"/>
          <a:lstStyle/>
          <a:p>
            <a:pPr>
              <a:defRPr/>
            </a:pPr>
            <a:endParaRPr lang="en-US"/>
          </a:p>
        </c:txPr>
        <c:crossAx val="119519104"/>
        <c:crosses val="autoZero"/>
        <c:auto val="1"/>
        <c:lblAlgn val="ctr"/>
        <c:lblOffset val="100"/>
      </c:catAx>
      <c:valAx>
        <c:axId val="119519104"/>
        <c:scaling>
          <c:orientation val="minMax"/>
          <c:max val="1"/>
        </c:scaling>
        <c:axPos val="l"/>
        <c:numFmt formatCode="0%" sourceLinked="1"/>
        <c:minorTickMark val="out"/>
        <c:tickLblPos val="nextTo"/>
        <c:crossAx val="119517568"/>
        <c:crosses val="autoZero"/>
        <c:crossBetween val="between"/>
        <c:majorUnit val="0.2"/>
        <c:minorUnit val="0.1"/>
      </c:valAx>
    </c:plotArea>
    <c:legend>
      <c:legendPos val="t"/>
      <c:layout>
        <c:manualLayout>
          <c:xMode val="edge"/>
          <c:yMode val="edge"/>
          <c:x val="0.38039838701279644"/>
          <c:y val="1.7069701280227601E-2"/>
          <c:w val="0.31893767320231375"/>
          <c:h val="6.3673611887396522E-2"/>
        </c:manualLayout>
      </c:layout>
    </c:legend>
    <c:plotVisOnly val="1"/>
  </c:chart>
  <c:txPr>
    <a:bodyPr/>
    <a:lstStyle/>
    <a:p>
      <a:pPr>
        <a:defRPr sz="1400">
          <a:solidFill>
            <a:schemeClr val="tx1">
              <a:lumMod val="65000"/>
              <a:lumOff val="35000"/>
            </a:schemeClr>
          </a:solidFill>
        </a:defRPr>
      </a:pPr>
      <a:endParaRPr lang="en-US"/>
    </a:p>
  </c:txPr>
  <c:externalData r:id="rId2"/>
</c:chartSpace>
</file>

<file path=ppt/charts/slide_47/_rels/chart11.xml.rels><?xml version="1.0" encoding="UTF-8" standalone="yes"?>
<Relationships xmlns="http://schemas.openxmlformats.org/package/2006/relationships"><Relationship Id="rId2" Type="http://schemas.openxmlformats.org/officeDocument/2006/relationships/package" Target="../../embeddings/slide_47/Microsoft_Office_Excel_Worksheet11.xlsx"/><Relationship Id="rId1" Type="http://schemas.openxmlformats.org/officeDocument/2006/relationships/themeOverride" Target="../../theme/slide_47/themeOverride8.xml"/></Relationships>
</file>

<file path=ppt/charts/slide_47/chart11.xml><?xml version="1.0" encoding="utf-8"?>
<c:chartSpace xmlns:c="http://schemas.openxmlformats.org/drawingml/2006/chart" xmlns:a="http://schemas.openxmlformats.org/drawingml/2006/main" xmlns:r="http://schemas.openxmlformats.org/officeDocument/2006/relationships">
  <c:date1904 val="1"/>
  <c:lang val="en-GB"/>
  <c:clrMapOvr bg1="lt1" tx1="dk1" bg2="lt2" tx2="dk2" accent1="accent1" accent2="accent2" accent3="accent3" accent4="accent4" accent5="accent5" accent6="accent6" hlink="hlink" folHlink="folHlink"/>
  <c:chart>
    <c:plotArea>
      <c:layout>
        <c:manualLayout>
          <c:layoutTarget val="inner"/>
          <c:xMode val="edge"/>
          <c:yMode val="edge"/>
          <c:x val="7.2520090021811534E-2"/>
          <c:y val="2.3341793168447221E-2"/>
          <c:w val="0.92747990997818885"/>
          <c:h val="0.7259829078975365"/>
        </c:manualLayout>
      </c:layout>
      <c:barChart>
        <c:barDir val="col"/>
        <c:grouping val="clustered"/>
        <c:ser>
          <c:idx val="6"/>
          <c:order val="0"/>
          <c:tx>
            <c:strRef>
              <c:f>Chart!$B$1</c:f>
              <c:strCache>
                <c:ptCount val="1"/>
                <c:pt idx="0">
                  <c:v>2013</c:v>
                </c:pt>
              </c:strCache>
            </c:strRef>
          </c:tx>
          <c:spPr>
            <a:solidFill>
              <a:srgbClr val="35BDB2">
                <a:lumMod val="40000"/>
                <a:lumOff val="60000"/>
              </a:srgbClr>
            </a:solidFill>
          </c:spPr>
          <c:cat>
            <c:strRef>
              <c:f>(Chart!$A$2:$A$3,Chart!$A$6,Chart!$A$8:$A$17,Chart!$A$20:$A$24,Chart!$A$26:$A$29,Chart!$A$31,Chart!$A$34:$A$35)</c:f>
              <c:strCache>
                <c:ptCount val="25"/>
                <c:pt idx="0">
                  <c:v>EU 28</c:v>
                </c:pt>
                <c:pt idx="2">
                  <c:v>Finland</c:v>
                </c:pt>
                <c:pt idx="3">
                  <c:v>Iceland</c:v>
                </c:pt>
                <c:pt idx="4">
                  <c:v>Ireland</c:v>
                </c:pt>
                <c:pt idx="5">
                  <c:v>UK</c:v>
                </c:pt>
                <c:pt idx="6">
                  <c:v>Sweden</c:v>
                </c:pt>
                <c:pt idx="7">
                  <c:v>Croatia</c:v>
                </c:pt>
                <c:pt idx="8">
                  <c:v>Hungary</c:v>
                </c:pt>
                <c:pt idx="9">
                  <c:v>Poland</c:v>
                </c:pt>
                <c:pt idx="10">
                  <c:v>Austria</c:v>
                </c:pt>
                <c:pt idx="11">
                  <c:v>Belgium</c:v>
                </c:pt>
                <c:pt idx="12">
                  <c:v>Denmark</c:v>
                </c:pt>
                <c:pt idx="13">
                  <c:v>Czech Rep</c:v>
                </c:pt>
                <c:pt idx="14">
                  <c:v>France</c:v>
                </c:pt>
                <c:pt idx="15">
                  <c:v>Italy</c:v>
                </c:pt>
                <c:pt idx="16">
                  <c:v>Netherlands</c:v>
                </c:pt>
                <c:pt idx="17">
                  <c:v>Slovenia</c:v>
                </c:pt>
                <c:pt idx="18">
                  <c:v>Greece</c:v>
                </c:pt>
                <c:pt idx="19">
                  <c:v>Portugal</c:v>
                </c:pt>
                <c:pt idx="20">
                  <c:v>Slovakia</c:v>
                </c:pt>
                <c:pt idx="21">
                  <c:v>Bulgaria</c:v>
                </c:pt>
                <c:pt idx="22">
                  <c:v>Spain</c:v>
                </c:pt>
                <c:pt idx="23">
                  <c:v>Romania</c:v>
                </c:pt>
                <c:pt idx="24">
                  <c:v>Germany</c:v>
                </c:pt>
              </c:strCache>
            </c:strRef>
          </c:cat>
          <c:val>
            <c:numRef>
              <c:f>(Chart!$B$2:$B$3,Chart!$B$6,Chart!$B$8:$B$17,Chart!$B$20:$B$24,Chart!$B$26:$B$29,Chart!$B$31,Chart!$B$34:$B$35)</c:f>
              <c:numCache>
                <c:formatCode>General</c:formatCode>
                <c:ptCount val="25"/>
                <c:pt idx="0" formatCode="0%">
                  <c:v>7.0000000000000021E-2</c:v>
                </c:pt>
                <c:pt idx="2" formatCode="0%">
                  <c:v>0.1</c:v>
                </c:pt>
                <c:pt idx="3" formatCode="0%">
                  <c:v>0.14000000000000001</c:v>
                </c:pt>
                <c:pt idx="4" formatCode="0%">
                  <c:v>0.15000000000000024</c:v>
                </c:pt>
                <c:pt idx="5" formatCode="0%">
                  <c:v>0.11</c:v>
                </c:pt>
                <c:pt idx="6" formatCode="0%">
                  <c:v>0.1</c:v>
                </c:pt>
                <c:pt idx="7" formatCode="0%">
                  <c:v>0.05</c:v>
                </c:pt>
                <c:pt idx="8" formatCode="0%">
                  <c:v>6.0000000000000032E-2</c:v>
                </c:pt>
                <c:pt idx="9" formatCode="0%">
                  <c:v>7.0000000000000021E-2</c:v>
                </c:pt>
                <c:pt idx="10" formatCode="0%">
                  <c:v>6.0000000000000032E-2</c:v>
                </c:pt>
                <c:pt idx="11" formatCode="0%">
                  <c:v>6.0000000000000032E-2</c:v>
                </c:pt>
                <c:pt idx="12" formatCode="0%">
                  <c:v>6.0000000000000032E-2</c:v>
                </c:pt>
                <c:pt idx="13" formatCode="0%">
                  <c:v>0.1</c:v>
                </c:pt>
                <c:pt idx="14" formatCode="0%">
                  <c:v>0.05</c:v>
                </c:pt>
                <c:pt idx="15" formatCode="0%">
                  <c:v>6.0000000000000032E-2</c:v>
                </c:pt>
                <c:pt idx="16" formatCode="0%">
                  <c:v>6.0000000000000032E-2</c:v>
                </c:pt>
                <c:pt idx="17" formatCode="0%">
                  <c:v>8.0000000000000043E-2</c:v>
                </c:pt>
                <c:pt idx="18" formatCode="0%">
                  <c:v>0.1</c:v>
                </c:pt>
                <c:pt idx="19" formatCode="0%">
                  <c:v>9.0000000000000024E-2</c:v>
                </c:pt>
                <c:pt idx="20" formatCode="0%">
                  <c:v>8.0000000000000043E-2</c:v>
                </c:pt>
                <c:pt idx="21" formatCode="0%">
                  <c:v>0.05</c:v>
                </c:pt>
                <c:pt idx="22" formatCode="0%">
                  <c:v>6.0000000000000032E-2</c:v>
                </c:pt>
                <c:pt idx="23" formatCode="0%">
                  <c:v>8.0000000000000043E-2</c:v>
                </c:pt>
                <c:pt idx="24" formatCode="0%">
                  <c:v>0.05</c:v>
                </c:pt>
              </c:numCache>
            </c:numRef>
          </c:val>
        </c:ser>
        <c:ser>
          <c:idx val="0"/>
          <c:order val="1"/>
          <c:tx>
            <c:strRef>
              <c:f>Chart!$C$1</c:f>
              <c:strCache>
                <c:ptCount val="1"/>
                <c:pt idx="0">
                  <c:v>2014</c:v>
                </c:pt>
              </c:strCache>
            </c:strRef>
          </c:tx>
          <c:spPr>
            <a:solidFill>
              <a:srgbClr val="35BDB2"/>
            </a:solidFill>
          </c:spPr>
          <c:cat>
            <c:strRef>
              <c:f>(Chart!$A$2:$A$3,Chart!$A$6,Chart!$A$8:$A$17,Chart!$A$20:$A$24,Chart!$A$26:$A$29,Chart!$A$31,Chart!$A$34:$A$35)</c:f>
              <c:strCache>
                <c:ptCount val="25"/>
                <c:pt idx="0">
                  <c:v>EU 28</c:v>
                </c:pt>
                <c:pt idx="2">
                  <c:v>Finland</c:v>
                </c:pt>
                <c:pt idx="3">
                  <c:v>Iceland</c:v>
                </c:pt>
                <c:pt idx="4">
                  <c:v>Ireland</c:v>
                </c:pt>
                <c:pt idx="5">
                  <c:v>UK</c:v>
                </c:pt>
                <c:pt idx="6">
                  <c:v>Sweden</c:v>
                </c:pt>
                <c:pt idx="7">
                  <c:v>Croatia</c:v>
                </c:pt>
                <c:pt idx="8">
                  <c:v>Hungary</c:v>
                </c:pt>
                <c:pt idx="9">
                  <c:v>Poland</c:v>
                </c:pt>
                <c:pt idx="10">
                  <c:v>Austria</c:v>
                </c:pt>
                <c:pt idx="11">
                  <c:v>Belgium</c:v>
                </c:pt>
                <c:pt idx="12">
                  <c:v>Denmark</c:v>
                </c:pt>
                <c:pt idx="13">
                  <c:v>Czech Rep</c:v>
                </c:pt>
                <c:pt idx="14">
                  <c:v>France</c:v>
                </c:pt>
                <c:pt idx="15">
                  <c:v>Italy</c:v>
                </c:pt>
                <c:pt idx="16">
                  <c:v>Netherlands</c:v>
                </c:pt>
                <c:pt idx="17">
                  <c:v>Slovenia</c:v>
                </c:pt>
                <c:pt idx="18">
                  <c:v>Greece</c:v>
                </c:pt>
                <c:pt idx="19">
                  <c:v>Portugal</c:v>
                </c:pt>
                <c:pt idx="20">
                  <c:v>Slovakia</c:v>
                </c:pt>
                <c:pt idx="21">
                  <c:v>Bulgaria</c:v>
                </c:pt>
                <c:pt idx="22">
                  <c:v>Spain</c:v>
                </c:pt>
                <c:pt idx="23">
                  <c:v>Romania</c:v>
                </c:pt>
                <c:pt idx="24">
                  <c:v>Germany</c:v>
                </c:pt>
              </c:strCache>
            </c:strRef>
          </c:cat>
          <c:val>
            <c:numRef>
              <c:f>(Chart!$C$2:$C$3,Chart!$C$6,Chart!$C$8:$C$17,Chart!$C$20:$C$24,Chart!$C$26:$C$29,Chart!$C$31,Chart!$C$34:$C$35)</c:f>
              <c:numCache>
                <c:formatCode>General</c:formatCode>
                <c:ptCount val="25"/>
                <c:pt idx="0" formatCode="0%">
                  <c:v>8.0000000000000043E-2</c:v>
                </c:pt>
                <c:pt idx="2" formatCode="0%">
                  <c:v>0.1</c:v>
                </c:pt>
                <c:pt idx="3" formatCode="0%">
                  <c:v>0.18000000000000024</c:v>
                </c:pt>
                <c:pt idx="4" formatCode="0%">
                  <c:v>0.14000000000000001</c:v>
                </c:pt>
                <c:pt idx="5" formatCode="0%">
                  <c:v>0.12000000000000002</c:v>
                </c:pt>
                <c:pt idx="6" formatCode="0%">
                  <c:v>9.0000000000000024E-2</c:v>
                </c:pt>
                <c:pt idx="7" formatCode="0%">
                  <c:v>0.1</c:v>
                </c:pt>
                <c:pt idx="8" formatCode="0%">
                  <c:v>0.1</c:v>
                </c:pt>
                <c:pt idx="9" formatCode="0%">
                  <c:v>0.1</c:v>
                </c:pt>
                <c:pt idx="10" formatCode="0%">
                  <c:v>9.0000000000000024E-2</c:v>
                </c:pt>
                <c:pt idx="11" formatCode="0%">
                  <c:v>0.05</c:v>
                </c:pt>
                <c:pt idx="12" formatCode="0%">
                  <c:v>8.0000000000000043E-2</c:v>
                </c:pt>
                <c:pt idx="13" formatCode="0%">
                  <c:v>7.0000000000000021E-2</c:v>
                </c:pt>
                <c:pt idx="14" formatCode="0%">
                  <c:v>8.0000000000000043E-2</c:v>
                </c:pt>
                <c:pt idx="15" formatCode="0%">
                  <c:v>7.0000000000000021E-2</c:v>
                </c:pt>
                <c:pt idx="16" formatCode="0%">
                  <c:v>0.05</c:v>
                </c:pt>
                <c:pt idx="17" formatCode="0%">
                  <c:v>0.1</c:v>
                </c:pt>
                <c:pt idx="18" formatCode="0%">
                  <c:v>0.12000000000000002</c:v>
                </c:pt>
                <c:pt idx="19" formatCode="0%">
                  <c:v>6.0000000000000032E-2</c:v>
                </c:pt>
                <c:pt idx="20" formatCode="0%">
                  <c:v>9.0000000000000024E-2</c:v>
                </c:pt>
                <c:pt idx="21" formatCode="0%">
                  <c:v>7.0000000000000021E-2</c:v>
                </c:pt>
                <c:pt idx="22" formatCode="0%">
                  <c:v>7.0000000000000021E-2</c:v>
                </c:pt>
                <c:pt idx="23" formatCode="0%">
                  <c:v>0.11</c:v>
                </c:pt>
                <c:pt idx="24" formatCode="0%">
                  <c:v>0.05</c:v>
                </c:pt>
              </c:numCache>
            </c:numRef>
          </c:val>
        </c:ser>
        <c:ser>
          <c:idx val="3"/>
          <c:order val="2"/>
          <c:tx>
            <c:strRef>
              <c:f>Chart!$D$1</c:f>
              <c:strCache>
                <c:ptCount val="1"/>
                <c:pt idx="0">
                  <c:v>2015</c:v>
                </c:pt>
              </c:strCache>
            </c:strRef>
          </c:tx>
          <c:spPr>
            <a:solidFill>
              <a:srgbClr val="35BDB2">
                <a:lumMod val="75000"/>
              </a:srgbClr>
            </a:solidFill>
          </c:spPr>
          <c:cat>
            <c:strRef>
              <c:f>(Chart!$A$2:$A$3,Chart!$A$6,Chart!$A$8:$A$17,Chart!$A$20:$A$24,Chart!$A$26:$A$29,Chart!$A$31,Chart!$A$34:$A$35)</c:f>
              <c:strCache>
                <c:ptCount val="25"/>
                <c:pt idx="0">
                  <c:v>EU 28</c:v>
                </c:pt>
                <c:pt idx="2">
                  <c:v>Finland</c:v>
                </c:pt>
                <c:pt idx="3">
                  <c:v>Iceland</c:v>
                </c:pt>
                <c:pt idx="4">
                  <c:v>Ireland</c:v>
                </c:pt>
                <c:pt idx="5">
                  <c:v>UK</c:v>
                </c:pt>
                <c:pt idx="6">
                  <c:v>Sweden</c:v>
                </c:pt>
                <c:pt idx="7">
                  <c:v>Croatia</c:v>
                </c:pt>
                <c:pt idx="8">
                  <c:v>Hungary</c:v>
                </c:pt>
                <c:pt idx="9">
                  <c:v>Poland</c:v>
                </c:pt>
                <c:pt idx="10">
                  <c:v>Austria</c:v>
                </c:pt>
                <c:pt idx="11">
                  <c:v>Belgium</c:v>
                </c:pt>
                <c:pt idx="12">
                  <c:v>Denmark</c:v>
                </c:pt>
                <c:pt idx="13">
                  <c:v>Czech Rep</c:v>
                </c:pt>
                <c:pt idx="14">
                  <c:v>France</c:v>
                </c:pt>
                <c:pt idx="15">
                  <c:v>Italy</c:v>
                </c:pt>
                <c:pt idx="16">
                  <c:v>Netherlands</c:v>
                </c:pt>
                <c:pt idx="17">
                  <c:v>Slovenia</c:v>
                </c:pt>
                <c:pt idx="18">
                  <c:v>Greece</c:v>
                </c:pt>
                <c:pt idx="19">
                  <c:v>Portugal</c:v>
                </c:pt>
                <c:pt idx="20">
                  <c:v>Slovakia</c:v>
                </c:pt>
                <c:pt idx="21">
                  <c:v>Bulgaria</c:v>
                </c:pt>
                <c:pt idx="22">
                  <c:v>Spain</c:v>
                </c:pt>
                <c:pt idx="23">
                  <c:v>Romania</c:v>
                </c:pt>
                <c:pt idx="24">
                  <c:v>Germany</c:v>
                </c:pt>
              </c:strCache>
            </c:strRef>
          </c:cat>
          <c:val>
            <c:numRef>
              <c:f>(Chart!$D$2:$D$3,Chart!$D$6,Chart!$D$8:$D$17,Chart!$D$20:$D$24,Chart!$D$26:$D$29,Chart!$D$31,Chart!$D$34:$D$35)</c:f>
              <c:numCache>
                <c:formatCode>General</c:formatCode>
                <c:ptCount val="25"/>
                <c:pt idx="0" formatCode="0%">
                  <c:v>8.0000000000000043E-2</c:v>
                </c:pt>
                <c:pt idx="2" formatCode="0%">
                  <c:v>0.13</c:v>
                </c:pt>
                <c:pt idx="3" formatCode="0%">
                  <c:v>0.12000000000000002</c:v>
                </c:pt>
                <c:pt idx="4" formatCode="0%">
                  <c:v>0.14000000000000001</c:v>
                </c:pt>
                <c:pt idx="5" formatCode="0%">
                  <c:v>0.13</c:v>
                </c:pt>
                <c:pt idx="6" formatCode="0%">
                  <c:v>0.1</c:v>
                </c:pt>
                <c:pt idx="7" formatCode="0%">
                  <c:v>8.0000000000000043E-2</c:v>
                </c:pt>
                <c:pt idx="8" formatCode="0%">
                  <c:v>6.0000000000000032E-2</c:v>
                </c:pt>
                <c:pt idx="9" formatCode="0%">
                  <c:v>7.0000000000000021E-2</c:v>
                </c:pt>
                <c:pt idx="10" formatCode="0%">
                  <c:v>9.0000000000000024E-2</c:v>
                </c:pt>
                <c:pt idx="11" formatCode="0%">
                  <c:v>7.0000000000000021E-2</c:v>
                </c:pt>
                <c:pt idx="12" formatCode="0%">
                  <c:v>9.0000000000000024E-2</c:v>
                </c:pt>
                <c:pt idx="13" formatCode="0%">
                  <c:v>0.1</c:v>
                </c:pt>
                <c:pt idx="14" formatCode="0%">
                  <c:v>7.0000000000000021E-2</c:v>
                </c:pt>
                <c:pt idx="15" formatCode="0%">
                  <c:v>0.05</c:v>
                </c:pt>
                <c:pt idx="16" formatCode="0%">
                  <c:v>6.0000000000000032E-2</c:v>
                </c:pt>
                <c:pt idx="17" formatCode="0%">
                  <c:v>0.1</c:v>
                </c:pt>
                <c:pt idx="18" formatCode="0%">
                  <c:v>8.0000000000000043E-2</c:v>
                </c:pt>
                <c:pt idx="19" formatCode="0%">
                  <c:v>0.11</c:v>
                </c:pt>
                <c:pt idx="20" formatCode="0%">
                  <c:v>0.1</c:v>
                </c:pt>
                <c:pt idx="21" formatCode="0%">
                  <c:v>8.0000000000000043E-2</c:v>
                </c:pt>
                <c:pt idx="22" formatCode="0%">
                  <c:v>6.0000000000000032E-2</c:v>
                </c:pt>
                <c:pt idx="23" formatCode="0%">
                  <c:v>7.0000000000000021E-2</c:v>
                </c:pt>
                <c:pt idx="24" formatCode="0%">
                  <c:v>4.0000000000000022E-2</c:v>
                </c:pt>
              </c:numCache>
            </c:numRef>
          </c:val>
        </c:ser>
        <c:ser>
          <c:idx val="5"/>
          <c:order val="3"/>
          <c:tx>
            <c:strRef>
              <c:f>Chart!$E$1</c:f>
              <c:strCache>
                <c:ptCount val="1"/>
                <c:pt idx="0">
                  <c:v>2016</c:v>
                </c:pt>
              </c:strCache>
            </c:strRef>
          </c:tx>
          <c:spPr>
            <a:solidFill>
              <a:srgbClr val="35BDB2">
                <a:lumMod val="50000"/>
              </a:srgbClr>
            </a:solidFill>
          </c:spPr>
          <c:cat>
            <c:strRef>
              <c:f>(Chart!$A$2:$A$3,Chart!$A$6,Chart!$A$8:$A$17,Chart!$A$20:$A$24,Chart!$A$26:$A$29,Chart!$A$31,Chart!$A$34:$A$35)</c:f>
              <c:strCache>
                <c:ptCount val="25"/>
                <c:pt idx="0">
                  <c:v>EU 28</c:v>
                </c:pt>
                <c:pt idx="2">
                  <c:v>Finland</c:v>
                </c:pt>
                <c:pt idx="3">
                  <c:v>Iceland</c:v>
                </c:pt>
                <c:pt idx="4">
                  <c:v>Ireland</c:v>
                </c:pt>
                <c:pt idx="5">
                  <c:v>UK</c:v>
                </c:pt>
                <c:pt idx="6">
                  <c:v>Sweden</c:v>
                </c:pt>
                <c:pt idx="7">
                  <c:v>Croatia</c:v>
                </c:pt>
                <c:pt idx="8">
                  <c:v>Hungary</c:v>
                </c:pt>
                <c:pt idx="9">
                  <c:v>Poland</c:v>
                </c:pt>
                <c:pt idx="10">
                  <c:v>Austria</c:v>
                </c:pt>
                <c:pt idx="11">
                  <c:v>Belgium</c:v>
                </c:pt>
                <c:pt idx="12">
                  <c:v>Denmark</c:v>
                </c:pt>
                <c:pt idx="13">
                  <c:v>Czech Rep</c:v>
                </c:pt>
                <c:pt idx="14">
                  <c:v>France</c:v>
                </c:pt>
                <c:pt idx="15">
                  <c:v>Italy</c:v>
                </c:pt>
                <c:pt idx="16">
                  <c:v>Netherlands</c:v>
                </c:pt>
                <c:pt idx="17">
                  <c:v>Slovenia</c:v>
                </c:pt>
                <c:pt idx="18">
                  <c:v>Greece</c:v>
                </c:pt>
                <c:pt idx="19">
                  <c:v>Portugal</c:v>
                </c:pt>
                <c:pt idx="20">
                  <c:v>Slovakia</c:v>
                </c:pt>
                <c:pt idx="21">
                  <c:v>Bulgaria</c:v>
                </c:pt>
                <c:pt idx="22">
                  <c:v>Spain</c:v>
                </c:pt>
                <c:pt idx="23">
                  <c:v>Romania</c:v>
                </c:pt>
                <c:pt idx="24">
                  <c:v>Germany</c:v>
                </c:pt>
              </c:strCache>
            </c:strRef>
          </c:cat>
          <c:val>
            <c:numRef>
              <c:f>(Chart!$E$2:$E$3,Chart!$E$6,Chart!$E$8:$E$17,Chart!$E$20:$E$24,Chart!$E$26:$E$29,Chart!$E$31,Chart!$E$34:$E$35)</c:f>
              <c:numCache>
                <c:formatCode>General</c:formatCode>
                <c:ptCount val="25"/>
                <c:pt idx="0" formatCode="0%">
                  <c:v>9.0000000000000024E-2</c:v>
                </c:pt>
                <c:pt idx="2" formatCode="0%">
                  <c:v>0.18000000000000024</c:v>
                </c:pt>
                <c:pt idx="3" formatCode="0%">
                  <c:v>0.14000000000000001</c:v>
                </c:pt>
                <c:pt idx="4" formatCode="0%">
                  <c:v>0.14000000000000001</c:v>
                </c:pt>
                <c:pt idx="5" formatCode="0%">
                  <c:v>0.13</c:v>
                </c:pt>
                <c:pt idx="6" formatCode="0%">
                  <c:v>0.12000000000000002</c:v>
                </c:pt>
                <c:pt idx="7" formatCode="0%">
                  <c:v>0.11</c:v>
                </c:pt>
                <c:pt idx="8" formatCode="0%">
                  <c:v>0.11</c:v>
                </c:pt>
                <c:pt idx="9" formatCode="0%">
                  <c:v>0.11</c:v>
                </c:pt>
                <c:pt idx="10" formatCode="0%">
                  <c:v>0.1</c:v>
                </c:pt>
                <c:pt idx="11" formatCode="0%">
                  <c:v>0.1</c:v>
                </c:pt>
                <c:pt idx="12" formatCode="0%">
                  <c:v>0.1</c:v>
                </c:pt>
                <c:pt idx="13" formatCode="0%">
                  <c:v>9.0000000000000024E-2</c:v>
                </c:pt>
                <c:pt idx="14" formatCode="0%">
                  <c:v>9.0000000000000024E-2</c:v>
                </c:pt>
                <c:pt idx="15" formatCode="0%">
                  <c:v>9.0000000000000024E-2</c:v>
                </c:pt>
                <c:pt idx="16" formatCode="0%">
                  <c:v>9.0000000000000024E-2</c:v>
                </c:pt>
                <c:pt idx="17" formatCode="0%">
                  <c:v>9.0000000000000024E-2</c:v>
                </c:pt>
                <c:pt idx="18" formatCode="0%">
                  <c:v>8.0000000000000043E-2</c:v>
                </c:pt>
                <c:pt idx="19" formatCode="0%">
                  <c:v>8.0000000000000043E-2</c:v>
                </c:pt>
                <c:pt idx="20" formatCode="0%">
                  <c:v>8.0000000000000043E-2</c:v>
                </c:pt>
                <c:pt idx="21" formatCode="0%">
                  <c:v>7.0000000000000021E-2</c:v>
                </c:pt>
                <c:pt idx="22" formatCode="0%">
                  <c:v>7.0000000000000021E-2</c:v>
                </c:pt>
                <c:pt idx="23" formatCode="0%">
                  <c:v>6.0000000000000032E-2</c:v>
                </c:pt>
                <c:pt idx="24" formatCode="0%">
                  <c:v>0.05</c:v>
                </c:pt>
              </c:numCache>
            </c:numRef>
          </c:val>
        </c:ser>
        <c:gapWidth val="50"/>
        <c:axId val="119287808"/>
        <c:axId val="119289344"/>
      </c:barChart>
      <c:catAx>
        <c:axId val="119287808"/>
        <c:scaling>
          <c:orientation val="minMax"/>
        </c:scaling>
        <c:axPos val="b"/>
        <c:numFmt formatCode="General" sourceLinked="1"/>
        <c:majorTickMark val="none"/>
        <c:tickLblPos val="nextTo"/>
        <c:txPr>
          <a:bodyPr rot="-5400000" vert="horz"/>
          <a:lstStyle/>
          <a:p>
            <a:pPr>
              <a:defRPr/>
            </a:pPr>
            <a:endParaRPr lang="en-US"/>
          </a:p>
        </c:txPr>
        <c:crossAx val="119289344"/>
        <c:crosses val="autoZero"/>
        <c:auto val="1"/>
        <c:lblAlgn val="ctr"/>
        <c:lblOffset val="100"/>
      </c:catAx>
      <c:valAx>
        <c:axId val="119289344"/>
        <c:scaling>
          <c:orientation val="minMax"/>
          <c:max val="1"/>
        </c:scaling>
        <c:axPos val="l"/>
        <c:numFmt formatCode="0%" sourceLinked="1"/>
        <c:minorTickMark val="out"/>
        <c:tickLblPos val="nextTo"/>
        <c:crossAx val="119287808"/>
        <c:crosses val="autoZero"/>
        <c:crossBetween val="between"/>
        <c:majorUnit val="0.2"/>
        <c:minorUnit val="0.1"/>
      </c:valAx>
    </c:plotArea>
    <c:legend>
      <c:legendPos val="t"/>
      <c:layout>
        <c:manualLayout>
          <c:xMode val="edge"/>
          <c:yMode val="edge"/>
          <c:x val="0.38039838701279588"/>
          <c:y val="1.7069701280227601E-2"/>
          <c:w val="0.31893767320231314"/>
          <c:h val="6.7652686685109598E-2"/>
        </c:manualLayout>
      </c:layout>
    </c:legend>
    <c:plotVisOnly val="1"/>
  </c:chart>
  <c:txPr>
    <a:bodyPr/>
    <a:lstStyle/>
    <a:p>
      <a:pPr>
        <a:defRPr sz="1400">
          <a:solidFill>
            <a:schemeClr val="tx1">
              <a:lumMod val="65000"/>
              <a:lumOff val="35000"/>
            </a:schemeClr>
          </a:solidFill>
        </a:defRPr>
      </a:pPr>
      <a:endParaRPr lang="en-US"/>
    </a:p>
  </c:txPr>
  <c:externalData r:id="rId2"/>
</c:chartSpace>
</file>

<file path=ppt/charts/slide_8/_rels/chart1.xml.rels><?xml version="1.0" encoding="UTF-8" standalone="yes"?>
<Relationships xmlns="http://schemas.openxmlformats.org/package/2006/relationships"><Relationship Id="rId1" Type="http://schemas.openxmlformats.org/officeDocument/2006/relationships/package" Target="../../embeddings/slide_8/Microsoft_Office_Excel_Worksheet1.xlsx"/></Relationships>
</file>

<file path=ppt/charts/slide_8/chart1.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0.3173731681776425"/>
          <c:y val="1.3729749416616244E-2"/>
          <c:w val="0.64456287930944711"/>
          <c:h val="0.91839194222530762"/>
        </c:manualLayout>
      </c:layout>
      <c:barChart>
        <c:barDir val="bar"/>
        <c:grouping val="clustered"/>
        <c:ser>
          <c:idx val="0"/>
          <c:order val="0"/>
          <c:tx>
            <c:strRef>
              <c:f>Chart!$B$6</c:f>
              <c:strCache>
                <c:ptCount val="1"/>
                <c:pt idx="0">
                  <c:v>Total</c:v>
                </c:pt>
              </c:strCache>
            </c:strRef>
          </c:tx>
          <c:spPr>
            <a:solidFill>
              <a:schemeClr val="bg2"/>
            </a:solidFill>
          </c:spPr>
          <c:cat>
            <c:strRef>
              <c:f>Chart!$A$7:$A$16</c:f>
              <c:strCache>
                <c:ptCount val="10"/>
                <c:pt idx="0">
                  <c:v>My personal finances</c:v>
                </c:pt>
                <c:pt idx="1">
                  <c:v>My mood / emotions</c:v>
                </c:pt>
                <c:pt idx="2">
                  <c:v>My weight</c:v>
                </c:pt>
                <c:pt idx="3">
                  <c:v>The amount of sleep I get</c:v>
                </c:pt>
                <c:pt idx="4">
                  <c:v>My appearance</c:v>
                </c:pt>
                <c:pt idx="5">
                  <c:v>My stress levels</c:v>
                </c:pt>
                <c:pt idx="6">
                  <c:v>My career progress</c:v>
                </c:pt>
                <c:pt idx="7">
                  <c:v>My personal impact on the environment</c:v>
                </c:pt>
                <c:pt idx="8">
                  <c:v>My alcohol consumption</c:v>
                </c:pt>
                <c:pt idx="9">
                  <c:v>My social media profile</c:v>
                </c:pt>
              </c:strCache>
            </c:strRef>
          </c:cat>
          <c:val>
            <c:numRef>
              <c:f>Chart!$B$7:$B$16</c:f>
              <c:numCache>
                <c:formatCode>0.0%</c:formatCode>
                <c:ptCount val="10"/>
                <c:pt idx="0">
                  <c:v>0.69899999999999995</c:v>
                </c:pt>
                <c:pt idx="1">
                  <c:v>0.56200000000000061</c:v>
                </c:pt>
                <c:pt idx="2">
                  <c:v>0.54200000000000004</c:v>
                </c:pt>
                <c:pt idx="3">
                  <c:v>0.49400000000000038</c:v>
                </c:pt>
                <c:pt idx="4">
                  <c:v>0.47800000000000031</c:v>
                </c:pt>
                <c:pt idx="5">
                  <c:v>0.47500000000000031</c:v>
                </c:pt>
                <c:pt idx="6">
                  <c:v>0.46100000000000002</c:v>
                </c:pt>
                <c:pt idx="7">
                  <c:v>0.32800000000000068</c:v>
                </c:pt>
                <c:pt idx="8">
                  <c:v>0.17800000000000021</c:v>
                </c:pt>
                <c:pt idx="9">
                  <c:v>0.1510000000000003</c:v>
                </c:pt>
              </c:numCache>
            </c:numRef>
          </c:val>
        </c:ser>
        <c:gapWidth val="50"/>
        <c:axId val="118415744"/>
        <c:axId val="122153600"/>
      </c:barChart>
      <c:catAx>
        <c:axId val="118415744"/>
        <c:scaling>
          <c:orientation val="maxMin"/>
        </c:scaling>
        <c:axPos val="l"/>
        <c:majorTickMark val="none"/>
        <c:tickLblPos val="nextTo"/>
        <c:txPr>
          <a:bodyPr rot="0" vert="horz"/>
          <a:lstStyle/>
          <a:p>
            <a:pPr>
              <a:defRPr/>
            </a:pPr>
            <a:endParaRPr lang="en-US"/>
          </a:p>
        </c:txPr>
        <c:crossAx val="122153600"/>
        <c:crosses val="autoZero"/>
        <c:auto val="1"/>
        <c:lblAlgn val="ctr"/>
        <c:lblOffset val="100"/>
        <c:tickLblSkip val="1"/>
      </c:catAx>
      <c:valAx>
        <c:axId val="122153600"/>
        <c:scaling>
          <c:orientation val="minMax"/>
          <c:max val="1"/>
        </c:scaling>
        <c:axPos val="t"/>
        <c:numFmt formatCode="0%" sourceLinked="0"/>
        <c:tickLblPos val="nextTo"/>
        <c:crossAx val="118415744"/>
        <c:crosses val="autoZero"/>
        <c:crossBetween val="between"/>
        <c:majorUnit val="0.2"/>
        <c:minorUnit val="0.1"/>
      </c:valAx>
    </c:plotArea>
    <c:plotVisOnly val="1"/>
  </c:chart>
  <c:txPr>
    <a:bodyPr/>
    <a:lstStyle/>
    <a:p>
      <a:pPr>
        <a:defRPr sz="1200">
          <a:solidFill>
            <a:schemeClr val="tx1">
              <a:lumMod val="65000"/>
              <a:lumOff val="35000"/>
            </a:schemeClr>
          </a:solidFill>
        </a:defRPr>
      </a:pPr>
      <a:endParaRPr lang="en-US"/>
    </a:p>
  </c:txPr>
  <c:externalData r:id="rId1"/>
</c:chartSpace>
</file>

<file path=ppt/charts/slide_9/_rels/chart2.xml.rels><?xml version="1.0" encoding="UTF-8" standalone="yes"?>
<Relationships xmlns="http://schemas.openxmlformats.org/package/2006/relationships"><Relationship Id="rId2" Type="http://schemas.openxmlformats.org/officeDocument/2006/relationships/chartUserShapes" Target="../../drawings/slide_9/drawing1.xml"/><Relationship Id="rId1" Type="http://schemas.openxmlformats.org/officeDocument/2006/relationships/package" Target="../../embeddings/slide_9/Microsoft_Office_Excel_Worksheet2.xlsx"/></Relationships>
</file>

<file path=ppt/charts/slide_9/chart2.xml><?xml version="1.0" encoding="utf-8"?>
<c:chartSpace xmlns:c="http://schemas.openxmlformats.org/drawingml/2006/chart" xmlns:a="http://schemas.openxmlformats.org/drawingml/2006/main" xmlns:r="http://schemas.openxmlformats.org/officeDocument/2006/relationships">
  <c:date1904 val="1"/>
  <c:lang val="en-GB"/>
  <c:chart>
    <c:autoTitleDeleted val="1"/>
    <c:plotArea>
      <c:layout>
        <c:manualLayout>
          <c:layoutTarget val="inner"/>
          <c:xMode val="edge"/>
          <c:yMode val="edge"/>
          <c:x val="7.9867628596389129E-2"/>
          <c:y val="2.4693257498009526E-2"/>
          <c:w val="0.68501113701713212"/>
          <c:h val="0.62610130575849265"/>
        </c:manualLayout>
      </c:layout>
      <c:barChart>
        <c:barDir val="col"/>
        <c:grouping val="stacked"/>
        <c:ser>
          <c:idx val="0"/>
          <c:order val="0"/>
          <c:tx>
            <c:strRef>
              <c:f>Chart!$B$5</c:f>
              <c:strCache>
                <c:ptCount val="1"/>
                <c:pt idx="0">
                  <c:v>First</c:v>
                </c:pt>
              </c:strCache>
            </c:strRef>
          </c:tx>
          <c:spPr>
            <a:solidFill>
              <a:schemeClr val="tx2">
                <a:lumMod val="50000"/>
              </a:schemeClr>
            </a:solidFill>
          </c:spPr>
          <c:cat>
            <c:strRef>
              <c:f>Chart!$A$6:$A$21</c:f>
              <c:strCache>
                <c:ptCount val="16"/>
                <c:pt idx="0">
                  <c:v>Czech Rep</c:v>
                </c:pt>
                <c:pt idx="1">
                  <c:v>Poland</c:v>
                </c:pt>
                <c:pt idx="2">
                  <c:v>Hungary</c:v>
                </c:pt>
                <c:pt idx="3">
                  <c:v>Spain</c:v>
                </c:pt>
                <c:pt idx="4">
                  <c:v>Ireland</c:v>
                </c:pt>
                <c:pt idx="5">
                  <c:v>Italy</c:v>
                </c:pt>
                <c:pt idx="6">
                  <c:v>Finland</c:v>
                </c:pt>
                <c:pt idx="7">
                  <c:v>Germany</c:v>
                </c:pt>
                <c:pt idx="8">
                  <c:v>Sweden</c:v>
                </c:pt>
                <c:pt idx="9">
                  <c:v>France</c:v>
                </c:pt>
                <c:pt idx="10">
                  <c:v>Netherlands</c:v>
                </c:pt>
                <c:pt idx="11">
                  <c:v>GB</c:v>
                </c:pt>
                <c:pt idx="12">
                  <c:v>Denmark</c:v>
                </c:pt>
                <c:pt idx="14">
                  <c:v>Russia</c:v>
                </c:pt>
                <c:pt idx="15">
                  <c:v>Turkey</c:v>
                </c:pt>
              </c:strCache>
            </c:strRef>
          </c:cat>
          <c:val>
            <c:numRef>
              <c:f>Chart!$B$6:$B$21</c:f>
              <c:numCache>
                <c:formatCode>0.00%</c:formatCode>
                <c:ptCount val="16"/>
                <c:pt idx="0">
                  <c:v>0.3230000000000009</c:v>
                </c:pt>
                <c:pt idx="1">
                  <c:v>0.3275000000000009</c:v>
                </c:pt>
                <c:pt idx="2">
                  <c:v>0.28880000000000078</c:v>
                </c:pt>
                <c:pt idx="3">
                  <c:v>0.30810000000000032</c:v>
                </c:pt>
                <c:pt idx="4">
                  <c:v>0.25440000000000002</c:v>
                </c:pt>
                <c:pt idx="5">
                  <c:v>0.21020000000000039</c:v>
                </c:pt>
                <c:pt idx="6">
                  <c:v>0.25850000000000001</c:v>
                </c:pt>
                <c:pt idx="7">
                  <c:v>0.20069999999999999</c:v>
                </c:pt>
                <c:pt idx="8">
                  <c:v>0.24900000000000042</c:v>
                </c:pt>
                <c:pt idx="9">
                  <c:v>0.20039999999999999</c:v>
                </c:pt>
                <c:pt idx="10">
                  <c:v>0.1925</c:v>
                </c:pt>
                <c:pt idx="11">
                  <c:v>0.18950000000000042</c:v>
                </c:pt>
                <c:pt idx="12">
                  <c:v>0.15700000000000042</c:v>
                </c:pt>
                <c:pt idx="14">
                  <c:v>0.33840000000000114</c:v>
                </c:pt>
                <c:pt idx="15">
                  <c:v>0.18860000000000021</c:v>
                </c:pt>
              </c:numCache>
            </c:numRef>
          </c:val>
        </c:ser>
        <c:ser>
          <c:idx val="2"/>
          <c:order val="1"/>
          <c:tx>
            <c:strRef>
              <c:f>Chart!$C$5</c:f>
              <c:strCache>
                <c:ptCount val="1"/>
                <c:pt idx="0">
                  <c:v>Second</c:v>
                </c:pt>
              </c:strCache>
            </c:strRef>
          </c:tx>
          <c:spPr>
            <a:solidFill>
              <a:schemeClr val="tx2"/>
            </a:solidFill>
          </c:spPr>
          <c:cat>
            <c:strRef>
              <c:f>Chart!$A$6:$A$21</c:f>
              <c:strCache>
                <c:ptCount val="16"/>
                <c:pt idx="0">
                  <c:v>Czech Rep</c:v>
                </c:pt>
                <c:pt idx="1">
                  <c:v>Poland</c:v>
                </c:pt>
                <c:pt idx="2">
                  <c:v>Hungary</c:v>
                </c:pt>
                <c:pt idx="3">
                  <c:v>Spain</c:v>
                </c:pt>
                <c:pt idx="4">
                  <c:v>Ireland</c:v>
                </c:pt>
                <c:pt idx="5">
                  <c:v>Italy</c:v>
                </c:pt>
                <c:pt idx="6">
                  <c:v>Finland</c:v>
                </c:pt>
                <c:pt idx="7">
                  <c:v>Germany</c:v>
                </c:pt>
                <c:pt idx="8">
                  <c:v>Sweden</c:v>
                </c:pt>
                <c:pt idx="9">
                  <c:v>France</c:v>
                </c:pt>
                <c:pt idx="10">
                  <c:v>Netherlands</c:v>
                </c:pt>
                <c:pt idx="11">
                  <c:v>GB</c:v>
                </c:pt>
                <c:pt idx="12">
                  <c:v>Denmark</c:v>
                </c:pt>
                <c:pt idx="14">
                  <c:v>Russia</c:v>
                </c:pt>
                <c:pt idx="15">
                  <c:v>Turkey</c:v>
                </c:pt>
              </c:strCache>
            </c:strRef>
          </c:cat>
          <c:val>
            <c:numRef>
              <c:f>Chart!$C$6:$C$21</c:f>
              <c:numCache>
                <c:formatCode>0.00%</c:formatCode>
                <c:ptCount val="16"/>
                <c:pt idx="0">
                  <c:v>0.19620000000000001</c:v>
                </c:pt>
                <c:pt idx="1">
                  <c:v>0.19700000000000001</c:v>
                </c:pt>
                <c:pt idx="2">
                  <c:v>0.20230000000000001</c:v>
                </c:pt>
                <c:pt idx="3">
                  <c:v>0.16990000000000038</c:v>
                </c:pt>
                <c:pt idx="4">
                  <c:v>0.17430000000000001</c:v>
                </c:pt>
                <c:pt idx="5">
                  <c:v>0.18520000000000042</c:v>
                </c:pt>
                <c:pt idx="6">
                  <c:v>0.16309999999999999</c:v>
                </c:pt>
                <c:pt idx="7">
                  <c:v>0.18910000000000021</c:v>
                </c:pt>
                <c:pt idx="8">
                  <c:v>0.16940000000000024</c:v>
                </c:pt>
                <c:pt idx="9">
                  <c:v>0.15900000000000042</c:v>
                </c:pt>
                <c:pt idx="10">
                  <c:v>0.17720000000000038</c:v>
                </c:pt>
                <c:pt idx="11">
                  <c:v>0.15470000000000045</c:v>
                </c:pt>
                <c:pt idx="12">
                  <c:v>0.15390000000000048</c:v>
                </c:pt>
                <c:pt idx="14">
                  <c:v>0.20519999999999999</c:v>
                </c:pt>
                <c:pt idx="15">
                  <c:v>0.14250000000000004</c:v>
                </c:pt>
              </c:numCache>
            </c:numRef>
          </c:val>
        </c:ser>
        <c:ser>
          <c:idx val="3"/>
          <c:order val="2"/>
          <c:tx>
            <c:strRef>
              <c:f>Chart!$D$5</c:f>
              <c:strCache>
                <c:ptCount val="1"/>
                <c:pt idx="0">
                  <c:v>Third</c:v>
                </c:pt>
              </c:strCache>
            </c:strRef>
          </c:tx>
          <c:spPr>
            <a:solidFill>
              <a:schemeClr val="bg2"/>
            </a:solidFill>
          </c:spPr>
          <c:cat>
            <c:strRef>
              <c:f>Chart!$A$6:$A$21</c:f>
              <c:strCache>
                <c:ptCount val="16"/>
                <c:pt idx="0">
                  <c:v>Czech Rep</c:v>
                </c:pt>
                <c:pt idx="1">
                  <c:v>Poland</c:v>
                </c:pt>
                <c:pt idx="2">
                  <c:v>Hungary</c:v>
                </c:pt>
                <c:pt idx="3">
                  <c:v>Spain</c:v>
                </c:pt>
                <c:pt idx="4">
                  <c:v>Ireland</c:v>
                </c:pt>
                <c:pt idx="5">
                  <c:v>Italy</c:v>
                </c:pt>
                <c:pt idx="6">
                  <c:v>Finland</c:v>
                </c:pt>
                <c:pt idx="7">
                  <c:v>Germany</c:v>
                </c:pt>
                <c:pt idx="8">
                  <c:v>Sweden</c:v>
                </c:pt>
                <c:pt idx="9">
                  <c:v>France</c:v>
                </c:pt>
                <c:pt idx="10">
                  <c:v>Netherlands</c:v>
                </c:pt>
                <c:pt idx="11">
                  <c:v>GB</c:v>
                </c:pt>
                <c:pt idx="12">
                  <c:v>Denmark</c:v>
                </c:pt>
                <c:pt idx="14">
                  <c:v>Russia</c:v>
                </c:pt>
                <c:pt idx="15">
                  <c:v>Turkey</c:v>
                </c:pt>
              </c:strCache>
            </c:strRef>
          </c:cat>
          <c:val>
            <c:numRef>
              <c:f>Chart!$D$6:$D$21</c:f>
              <c:numCache>
                <c:formatCode>0.00%</c:formatCode>
                <c:ptCount val="16"/>
                <c:pt idx="0">
                  <c:v>0.15190000000000048</c:v>
                </c:pt>
                <c:pt idx="1">
                  <c:v>0.15290000000000048</c:v>
                </c:pt>
                <c:pt idx="2">
                  <c:v>0.14550000000000021</c:v>
                </c:pt>
                <c:pt idx="3">
                  <c:v>0.12370000000000021</c:v>
                </c:pt>
                <c:pt idx="4">
                  <c:v>0.15410000000000001</c:v>
                </c:pt>
                <c:pt idx="5">
                  <c:v>0.18170000000000042</c:v>
                </c:pt>
                <c:pt idx="6">
                  <c:v>0.14280000000000001</c:v>
                </c:pt>
                <c:pt idx="7">
                  <c:v>0.14530000000000001</c:v>
                </c:pt>
                <c:pt idx="8">
                  <c:v>0.13550000000000001</c:v>
                </c:pt>
                <c:pt idx="9">
                  <c:v>0.13600000000000001</c:v>
                </c:pt>
                <c:pt idx="10">
                  <c:v>0.14960000000000001</c:v>
                </c:pt>
                <c:pt idx="11">
                  <c:v>0.1406</c:v>
                </c:pt>
                <c:pt idx="12">
                  <c:v>0.15330000000000021</c:v>
                </c:pt>
                <c:pt idx="14">
                  <c:v>0.14980000000000004</c:v>
                </c:pt>
                <c:pt idx="15">
                  <c:v>0.13339999999999999</c:v>
                </c:pt>
              </c:numCache>
            </c:numRef>
          </c:val>
        </c:ser>
        <c:ser>
          <c:idx val="4"/>
          <c:order val="3"/>
          <c:tx>
            <c:strRef>
              <c:f>Chart!$E$5</c:f>
              <c:strCache>
                <c:ptCount val="1"/>
                <c:pt idx="0">
                  <c:v>Others</c:v>
                </c:pt>
              </c:strCache>
            </c:strRef>
          </c:tx>
          <c:spPr>
            <a:solidFill>
              <a:schemeClr val="tx2">
                <a:lumMod val="40000"/>
                <a:lumOff val="60000"/>
              </a:schemeClr>
            </a:solidFill>
          </c:spPr>
          <c:cat>
            <c:strRef>
              <c:f>Chart!$A$6:$A$21</c:f>
              <c:strCache>
                <c:ptCount val="16"/>
                <c:pt idx="0">
                  <c:v>Czech Rep</c:v>
                </c:pt>
                <c:pt idx="1">
                  <c:v>Poland</c:v>
                </c:pt>
                <c:pt idx="2">
                  <c:v>Hungary</c:v>
                </c:pt>
                <c:pt idx="3">
                  <c:v>Spain</c:v>
                </c:pt>
                <c:pt idx="4">
                  <c:v>Ireland</c:v>
                </c:pt>
                <c:pt idx="5">
                  <c:v>Italy</c:v>
                </c:pt>
                <c:pt idx="6">
                  <c:v>Finland</c:v>
                </c:pt>
                <c:pt idx="7">
                  <c:v>Germany</c:v>
                </c:pt>
                <c:pt idx="8">
                  <c:v>Sweden</c:v>
                </c:pt>
                <c:pt idx="9">
                  <c:v>France</c:v>
                </c:pt>
                <c:pt idx="10">
                  <c:v>Netherlands</c:v>
                </c:pt>
                <c:pt idx="11">
                  <c:v>GB</c:v>
                </c:pt>
                <c:pt idx="12">
                  <c:v>Denmark</c:v>
                </c:pt>
                <c:pt idx="14">
                  <c:v>Russia</c:v>
                </c:pt>
                <c:pt idx="15">
                  <c:v>Turkey</c:v>
                </c:pt>
              </c:strCache>
            </c:strRef>
          </c:cat>
          <c:val>
            <c:numRef>
              <c:f>Chart!$E$6:$E$21</c:f>
              <c:numCache>
                <c:formatCode>0.00%</c:formatCode>
                <c:ptCount val="16"/>
                <c:pt idx="0">
                  <c:v>0.1426</c:v>
                </c:pt>
                <c:pt idx="1">
                  <c:v>0.10680000000000002</c:v>
                </c:pt>
                <c:pt idx="2">
                  <c:v>0.12989999999999999</c:v>
                </c:pt>
                <c:pt idx="3">
                  <c:v>0.1411</c:v>
                </c:pt>
                <c:pt idx="4">
                  <c:v>0.14119999999999999</c:v>
                </c:pt>
                <c:pt idx="5">
                  <c:v>0.13450000000000001</c:v>
                </c:pt>
                <c:pt idx="6">
                  <c:v>0.13930000000000001</c:v>
                </c:pt>
                <c:pt idx="7">
                  <c:v>0.13059999999999999</c:v>
                </c:pt>
                <c:pt idx="8">
                  <c:v>0.1105</c:v>
                </c:pt>
                <c:pt idx="9">
                  <c:v>0.14510000000000001</c:v>
                </c:pt>
                <c:pt idx="10">
                  <c:v>0.11570000000000009</c:v>
                </c:pt>
                <c:pt idx="11">
                  <c:v>0.14550000000000021</c:v>
                </c:pt>
                <c:pt idx="12">
                  <c:v>0.1348</c:v>
                </c:pt>
                <c:pt idx="14">
                  <c:v>0.12110000000000012</c:v>
                </c:pt>
                <c:pt idx="15">
                  <c:v>0.12490000000000002</c:v>
                </c:pt>
              </c:numCache>
            </c:numRef>
          </c:val>
        </c:ser>
        <c:ser>
          <c:idx val="5"/>
          <c:order val="4"/>
          <c:tx>
            <c:strRef>
              <c:f>Chart!$F$5</c:f>
              <c:strCache>
                <c:ptCount val="1"/>
                <c:pt idx="0">
                  <c:v>Not ranked</c:v>
                </c:pt>
              </c:strCache>
            </c:strRef>
          </c:tx>
          <c:spPr>
            <a:solidFill>
              <a:schemeClr val="bg1">
                <a:lumMod val="85000"/>
              </a:schemeClr>
            </a:solidFill>
          </c:spPr>
          <c:cat>
            <c:strRef>
              <c:f>Chart!$A$6:$A$21</c:f>
              <c:strCache>
                <c:ptCount val="16"/>
                <c:pt idx="0">
                  <c:v>Czech Rep</c:v>
                </c:pt>
                <c:pt idx="1">
                  <c:v>Poland</c:v>
                </c:pt>
                <c:pt idx="2">
                  <c:v>Hungary</c:v>
                </c:pt>
                <c:pt idx="3">
                  <c:v>Spain</c:v>
                </c:pt>
                <c:pt idx="4">
                  <c:v>Ireland</c:v>
                </c:pt>
                <c:pt idx="5">
                  <c:v>Italy</c:v>
                </c:pt>
                <c:pt idx="6">
                  <c:v>Finland</c:v>
                </c:pt>
                <c:pt idx="7">
                  <c:v>Germany</c:v>
                </c:pt>
                <c:pt idx="8">
                  <c:v>Sweden</c:v>
                </c:pt>
                <c:pt idx="9">
                  <c:v>France</c:v>
                </c:pt>
                <c:pt idx="10">
                  <c:v>Netherlands</c:v>
                </c:pt>
                <c:pt idx="11">
                  <c:v>GB</c:v>
                </c:pt>
                <c:pt idx="12">
                  <c:v>Denmark</c:v>
                </c:pt>
                <c:pt idx="14">
                  <c:v>Russia</c:v>
                </c:pt>
                <c:pt idx="15">
                  <c:v>Turkey</c:v>
                </c:pt>
              </c:strCache>
            </c:strRef>
          </c:cat>
          <c:val>
            <c:numRef>
              <c:f>Chart!$F$6:$F$21</c:f>
              <c:numCache>
                <c:formatCode>0.00%</c:formatCode>
                <c:ptCount val="16"/>
                <c:pt idx="0">
                  <c:v>0.18630000000000024</c:v>
                </c:pt>
                <c:pt idx="1">
                  <c:v>0.21570000000000042</c:v>
                </c:pt>
                <c:pt idx="2">
                  <c:v>0.23350000000000001</c:v>
                </c:pt>
                <c:pt idx="3">
                  <c:v>0.25719999999999998</c:v>
                </c:pt>
                <c:pt idx="4">
                  <c:v>0.27600000000000002</c:v>
                </c:pt>
                <c:pt idx="5">
                  <c:v>0.28840000000000032</c:v>
                </c:pt>
                <c:pt idx="6">
                  <c:v>0.2963000000000009</c:v>
                </c:pt>
                <c:pt idx="7">
                  <c:v>0.33440000000000114</c:v>
                </c:pt>
                <c:pt idx="8">
                  <c:v>0.33550000000000102</c:v>
                </c:pt>
                <c:pt idx="9">
                  <c:v>0.35960000000000031</c:v>
                </c:pt>
                <c:pt idx="10">
                  <c:v>0.36500000000000032</c:v>
                </c:pt>
                <c:pt idx="11">
                  <c:v>0.36960000000000032</c:v>
                </c:pt>
                <c:pt idx="12">
                  <c:v>0.40100000000000002</c:v>
                </c:pt>
                <c:pt idx="14">
                  <c:v>0.18540000000000048</c:v>
                </c:pt>
                <c:pt idx="15">
                  <c:v>0.41070000000000001</c:v>
                </c:pt>
              </c:numCache>
            </c:numRef>
          </c:val>
        </c:ser>
        <c:gapWidth val="50"/>
        <c:overlap val="100"/>
        <c:axId val="122463360"/>
        <c:axId val="122464896"/>
      </c:barChart>
      <c:catAx>
        <c:axId val="122463360"/>
        <c:scaling>
          <c:orientation val="minMax"/>
        </c:scaling>
        <c:axPos val="b"/>
        <c:numFmt formatCode="General" sourceLinked="1"/>
        <c:majorTickMark val="none"/>
        <c:tickLblPos val="nextTo"/>
        <c:spPr>
          <a:ln w="2614">
            <a:solidFill>
              <a:schemeClr val="tx1">
                <a:lumMod val="50000"/>
                <a:lumOff val="50000"/>
              </a:schemeClr>
            </a:solidFill>
            <a:prstDash val="solid"/>
          </a:ln>
        </c:spPr>
        <c:txPr>
          <a:bodyPr rot="-5400000" vert="horz"/>
          <a:lstStyle/>
          <a:p>
            <a:pPr>
              <a:defRPr/>
            </a:pPr>
            <a:endParaRPr lang="en-US"/>
          </a:p>
        </c:txPr>
        <c:crossAx val="122464896"/>
        <c:crosses val="autoZero"/>
        <c:auto val="1"/>
        <c:lblAlgn val="ctr"/>
        <c:lblOffset val="100"/>
        <c:tickLblSkip val="1"/>
        <c:tickMarkSkip val="1"/>
      </c:catAx>
      <c:valAx>
        <c:axId val="122464896"/>
        <c:scaling>
          <c:orientation val="minMax"/>
          <c:max val="1"/>
          <c:min val="0"/>
        </c:scaling>
        <c:axPos val="l"/>
        <c:numFmt formatCode="0%" sourceLinked="0"/>
        <c:minorTickMark val="out"/>
        <c:tickLblPos val="nextTo"/>
        <c:spPr>
          <a:ln>
            <a:solidFill>
              <a:srgbClr val="000000">
                <a:lumMod val="50000"/>
                <a:lumOff val="50000"/>
              </a:srgbClr>
            </a:solidFill>
          </a:ln>
        </c:spPr>
        <c:txPr>
          <a:bodyPr rot="0" vert="horz"/>
          <a:lstStyle/>
          <a:p>
            <a:pPr>
              <a:defRPr/>
            </a:pPr>
            <a:endParaRPr lang="en-US"/>
          </a:p>
        </c:txPr>
        <c:crossAx val="122463360"/>
        <c:crosses val="autoZero"/>
        <c:crossBetween val="between"/>
        <c:majorUnit val="0.2"/>
        <c:minorUnit val="0.1"/>
      </c:valAx>
    </c:plotArea>
    <c:legend>
      <c:legendPos val="r"/>
      <c:layout>
        <c:manualLayout>
          <c:xMode val="edge"/>
          <c:yMode val="edge"/>
          <c:x val="0.76091688024669202"/>
          <c:y val="0"/>
          <c:w val="0.23908311975330784"/>
          <c:h val="0.99949785022410764"/>
        </c:manualLayout>
      </c:layout>
    </c:legend>
    <c:plotVisOnly val="1"/>
    <c:dispBlanksAs val="gap"/>
  </c:chart>
  <c:spPr>
    <a:noFill/>
    <a:ln>
      <a:noFill/>
    </a:ln>
  </c:spPr>
  <c:txPr>
    <a:bodyPr/>
    <a:lstStyle/>
    <a:p>
      <a:pPr>
        <a:defRPr sz="1400" b="0" i="0" u="none" strike="noStrike" baseline="0">
          <a:solidFill>
            <a:schemeClr val="tx1">
              <a:lumMod val="65000"/>
              <a:lumOff val="35000"/>
            </a:schemeClr>
          </a:solidFill>
          <a:latin typeface="Arial"/>
          <a:ea typeface="Arial"/>
          <a:cs typeface="Arial"/>
        </a:defRPr>
      </a:pPr>
      <a:endParaRPr lang="en-US"/>
    </a:p>
  </c:txPr>
  <c:externalData r:id="rId1"/>
  <c:userShapes r:id="rId2"/>
</c:chartSpace>
</file>

<file path=ppt/drawings/slide_10/drawing2.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drawings/slide_11/drawing3.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drawings/slide_12/drawing4.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drawings/slide_13/drawing5.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drawings/slide_14/drawing6.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drawings/slide_15/drawing7.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drawings/slide_16/drawing8.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drawings/slide_17/drawing9.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drawings/slide_18/drawing10.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drawings/slide_9/drawing1.xml><?xml version="1.0" encoding="utf-8"?>
<c:userShapes xmlns:c="http://schemas.openxmlformats.org/drawingml/2006/chart">
  <cdr:relSizeAnchor xmlns:cdr="http://schemas.openxmlformats.org/drawingml/2006/chartDrawing">
    <cdr:from>
      <cdr:x>0.195</cdr:x>
      <cdr:y>0.3805</cdr:y>
    </cdr:from>
    <cdr:to>
      <cdr:x>0.20025</cdr:x>
      <cdr:y>0.443</cdr:y>
    </cdr:to>
    <cdr:sp macro="" textlink="">
      <cdr:nvSpPr>
        <cdr:cNvPr id="1025" name="Text Box 1"/>
        <cdr:cNvSpPr txBox="1">
          <a:spLocks xmlns:a="http://schemas.openxmlformats.org/drawingml/2006/main" noChangeArrowheads="1"/>
        </cdr:cNvSpPr>
      </cdr:nvSpPr>
      <cdr:spPr bwMode="auto">
        <a:xfrm xmlns:a="http://schemas.openxmlformats.org/drawingml/2006/main">
          <a:off x="1792367" y="1917235"/>
          <a:ext cx="48256" cy="314920"/>
        </a:xfrm>
        <a:prstGeom xmlns:a="http://schemas.openxmlformats.org/drawingml/2006/main" prst="rect">
          <a:avLst/>
        </a:prstGeom>
        <a:noFill xmlns:a="http://schemas.openxmlformats.org/drawingml/2006/main"/>
        <a:ln xmlns:a="http://schemas.openxmlformats.org/drawingml/2006/main" w="9525">
          <a:noFill/>
          <a:miter lim="800000"/>
          <a:headEnd/>
          <a:tailEnd/>
        </a:ln>
      </cdr:spPr>
    </cdr:sp>
  </cdr:relSizeAnchor>
</c:userShapes>
</file>

<file path=ppt/media/>
</file>

<file path=ppt/media/./>
</file>

<file path=ppt/media/Sector_Leisure_400x300.jpg>
</file>

<file path=ppt/media/image1.png>
</file>

<file path=ppt/media/image2.png>
</file>

<file path=ppt/media/image3.png>
</file>

<file path=ppt/media/image4.jpeg>
</file>

<file path=ppt/media/layout_10/>
</file>

<file path=ppt/media/layout_10/./>
</file>

<file path=ppt/media/layout_10/image2.png>
</file>

<file path=ppt/media/layout_11/>
</file>

<file path=ppt/media/layout_11/./>
</file>

<file path=ppt/media/layout_11/image2.png>
</file>

<file path=ppt/media/layout_12/>
</file>

<file path=ppt/media/layout_12/./>
</file>

<file path=ppt/media/layout_12/image1.png>
</file>

<file path=ppt/media/layout_14/>
</file>

<file path=ppt/media/layout_14/./>
</file>

<file path=ppt/media/layout_14/image1.png>
</file>

<file path=ppt/media/layout_15/>
</file>

<file path=ppt/media/layout_15/./>
</file>

<file path=ppt/media/layout_15/image1.png>
</file>

<file path=ppt/media/layout_16/>
</file>

<file path=ppt/media/layout_16/./>
</file>

<file path=ppt/media/layout_16/image1.png>
</file>

<file path=ppt/media/layout_18/>
</file>

<file path=ppt/media/layout_18/./>
</file>

<file path=ppt/media/layout_18/image2.png>
</file>

<file path=ppt/media/layout_21/>
</file>

<file path=ppt/media/layout_21/./>
</file>

<file path=ppt/media/layout_21/image1.png>
</file>

<file path=ppt/media/layout_22/>
</file>

<file path=ppt/media/layout_22/./>
</file>

<file path=ppt/media/layout_22/image1.png>
</file>

<file path=ppt/media/layout_24/>
</file>

<file path=ppt/media/layout_24/./>
</file>

<file path=ppt/media/layout_24/image1.png>
</file>

<file path=ppt/media/layout_30/>
</file>

<file path=ppt/media/layout_30/./>
</file>

<file path=ppt/media/layout_30/image3.png>
</file>

<file path=ppt/media/layout_33/>
</file>

<file path=ppt/media/layout_33/./>
</file>

<file path=ppt/media/layout_33/image1.png>
</file>

<file path=ppt/media/layout_37/>
</file>

<file path=ppt/media/layout_37/./>
</file>

<file path=ppt/media/layout_37/image1.png>
</file>

<file path=ppt/media/layout_44/>
</file>

<file path=ppt/media/layout_44/./>
</file>

<file path=ppt/media/layout_44/image1.png>
</file>

<file path=ppt/media/layout_47/>
</file>

<file path=ppt/media/layout_47/./>
</file>

<file path=ppt/media/layout_47/image1.png>
</file>

<file path=ppt/media/layout_48/>
</file>

<file path=ppt/media/layout_48/./>
</file>

<file path=ppt/media/layout_48/image1.png>
</file>

<file path=ppt/media/layout_49/>
</file>

<file path=ppt/media/layout_49/./>
</file>

<file path=ppt/media/layout_49/image1.png>
</file>

<file path=ppt/media/layout_50/>
</file>

<file path=ppt/media/layout_50/./>
</file>

<file path=ppt/media/layout_50/image1.png>
</file>

<file path=ppt/media/layout_53/>
</file>

<file path=ppt/media/layout_53/./>
</file>

<file path=ppt/media/layout_53/image1.png>
</file>

<file path=ppt/media/layout_54/>
</file>

<file path=ppt/media/layout_54/./>
</file>

<file path=ppt/media/layout_54/image2.png>
</file>

<file path=ppt/media/layout_57/>
</file>

<file path=ppt/media/layout_57/./>
</file>

<file path=ppt/media/layout_57/image1.png>
</file>

<file path=ppt/media/layout_60/>
</file>

<file path=ppt/media/layout_60/./>
</file>

<file path=ppt/media/layout_60/image2.png>
</file>

<file path=ppt/media/layout_61/>
</file>

<file path=ppt/media/layout_61/./>
</file>

<file path=ppt/media/layout_61/image2.png>
</file>

<file path=ppt/media/layout_64/>
</file>

<file path=ppt/media/layout_64/./>
</file>

<file path=ppt/media/layout_64/image3.png>
</file>

<file path=ppt/media/slide_20/>
</file>

<file path=ppt/media/slide_20/./>
</file>

<file path=ppt/media/slide_20/image5.jpeg>
</file>

<file path=ppt/media/slide_21/>
</file>

<file path=ppt/media/slide_21/./>
</file>

<file path=ppt/media/slide_21/image6.jpeg>
</file>

<file path=ppt/media/slide_22/>
</file>

<file path=ppt/media/slide_22/./>
</file>

<file path=ppt/media/slide_22/image7.jpeg>
</file>

<file path=ppt/media/slide_23/>
</file>

<file path=ppt/media/slide_23/./>
</file>

<file path=ppt/media/slide_23/image8.jpeg>
</file>

<file path=ppt/media/slide_24/>
</file>

<file path=ppt/media/slide_24/./>
</file>

<file path=ppt/media/slide_24/image9.jpeg>
</file>

<file path=ppt/media/slide_25/>
</file>

<file path=ppt/media/slide_25/./>
</file>

<file path=ppt/media/slide_25/image10.jpeg>
</file>

<file path=ppt/media/slide_26/>
</file>

<file path=ppt/media/slide_26/./>
</file>

<file path=ppt/media/slide_26/image11.jpeg>
</file>

<file path=ppt/media/slide_27/>
</file>

<file path=ppt/media/slide_27/./>
</file>

<file path=ppt/media/slide_27/image12.jpeg>
</file>

<file path=ppt/media/slide_28/>
</file>

<file path=ppt/media/slide_28/./>
</file>

<file path=ppt/media/slide_28/image13.jpeg>
</file>

<file path=ppt/media/slide_29/>
</file>

<file path=ppt/media/slide_29/./>
</file>

<file path=ppt/media/slide_29/image14.jpeg>
</file>

<file path=ppt/media/slide_30/>
</file>

<file path=ppt/media/slide_30/./>
</file>

<file path=ppt/media/slide_30/image15.jpeg>
</file>

<file path=ppt/media/slide_31/>
</file>

<file path=ppt/media/slide_31/./>
</file>

<file path=ppt/media/slide_31/image16.jpeg>
</file>

<file path=ppt/media/slide_32/>
</file>

<file path=ppt/media/slide_32/./>
</file>

<file path=ppt/media/slide_32/image17.jpeg>
</file>

<file path=ppt/media/slide_33/>
</file>

<file path=ppt/media/slide_33/./>
</file>

<file path=ppt/media/slide_33/image18.jpeg>
</file>

<file path=ppt/media/slide_34/>
</file>

<file path=ppt/media/slide_34/./>
</file>

<file path=ppt/media/slide_34/image19.jpeg>
</file>

<file path=ppt/media/slide_36/>
</file>

<file path=ppt/media/slide_36/./>
</file>

<file path=ppt/media/slide_36/image4.jpeg>
</file>

<file path=ppt/media/slide_7/>
</file>

<file path=ppt/media/slide_7/./>
</file>

<file path=ppt/media/slide_7/image4.jpe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C5795E-B05D-4AED-B95B-280A47CACD51}" type="datetimeFigureOut">
              <a:rPr lang="en-GB"/>
              <a:t>23/11/2015</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3A4B6B3-EDD5-4A07-9C02-78FA354A0153}" type="slidenum">
              <a:rPr lang="en-GB"/>
              <a:t>‹#›</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0.xml.rels><?xml version="1.0" encoding="UTF-8" standalone="yes"?>
<Relationships xmlns="http://schemas.openxmlformats.org/package/2006/relationships">
  <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
  <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
  <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
  <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
  <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
  <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
  <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
  <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
  <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
  <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
  <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
  <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
  <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24.xml.rels><?xml version="1.0" encoding="UTF-8" standalone="yes"?>
<Relationships xmlns="http://schemas.openxmlformats.org/package/2006/relationships">
  <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25.xml.rels><?xml version="1.0" encoding="UTF-8" standalone="yes"?>
<Relationships xmlns="http://schemas.openxmlformats.org/package/2006/relationships">
  <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26.xml.rels><?xml version="1.0" encoding="UTF-8" standalone="yes"?>
<Relationships xmlns="http://schemas.openxmlformats.org/package/2006/relationships">
  <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27.xml.rels><?xml version="1.0" encoding="UTF-8" standalone="yes"?>
<Relationships xmlns="http://schemas.openxmlformats.org/package/2006/relationships">
  <Relationship Id="rId2" Type="http://schemas.openxmlformats.org/officeDocument/2006/relationships/slide" Target="../slides/slide27.xml"/>
  <Relationship Id="rId1" Type="http://schemas.openxmlformats.org/officeDocument/2006/relationships/notesMaster" Target="../notesMasters/notesMaster1.xml"/>
</Relationships>

</file>

<file path=ppt/notesSlides/_rels/notesSlide28.xml.rels><?xml version="1.0" encoding="UTF-8" standalone="yes"?>
<Relationships xmlns="http://schemas.openxmlformats.org/package/2006/relationships">
  <Relationship Id="rId2" Type="http://schemas.openxmlformats.org/officeDocument/2006/relationships/slide" Target="../slides/slide28.xml"/>
  <Relationship Id="rId1" Type="http://schemas.openxmlformats.org/officeDocument/2006/relationships/notesMaster" Target="../notesMasters/notesMaster1.xml"/>
</Relationships>

</file>

<file path=ppt/notesSlides/_rels/notesSlide29.xml.rels><?xml version="1.0" encoding="UTF-8" standalone="yes"?>
<Relationships xmlns="http://schemas.openxmlformats.org/package/2006/relationships">
  <Relationship Id="rId2" Type="http://schemas.openxmlformats.org/officeDocument/2006/relationships/slide" Target="../slides/slide29.xml"/>
  <Relationship Id="rId1" Type="http://schemas.openxmlformats.org/officeDocument/2006/relationships/notesMaster" Target="../notesMasters/notesMaster1.xml"/>
</Relationships>

</file>

<file path=ppt/notesSlides/_rels/notesSlide30.xml.rels><?xml version="1.0" encoding="UTF-8" standalone="yes"?>
<Relationships xmlns="http://schemas.openxmlformats.org/package/2006/relationships">
  <Relationship Id="rId2" Type="http://schemas.openxmlformats.org/officeDocument/2006/relationships/slide" Target="../slides/slide30.xml"/>
  <Relationship Id="rId1" Type="http://schemas.openxmlformats.org/officeDocument/2006/relationships/notesMaster" Target="../notesMasters/notesMaster1.xml"/>
</Relationships>

</file>

<file path=ppt/notesSlides/_rels/notesSlide31.xml.rels><?xml version="1.0" encoding="UTF-8" standalone="yes"?>
<Relationships xmlns="http://schemas.openxmlformats.org/package/2006/relationships">
  <Relationship Id="rId2" Type="http://schemas.openxmlformats.org/officeDocument/2006/relationships/slide" Target="../slides/slide31.xml"/>
  <Relationship Id="rId1" Type="http://schemas.openxmlformats.org/officeDocument/2006/relationships/notesMaster" Target="../notesMasters/notesMaster1.xml"/>
</Relationships>

</file>

<file path=ppt/notesSlides/_rels/notesSlide32.xml.rels><?xml version="1.0" encoding="UTF-8" standalone="yes"?>
<Relationships xmlns="http://schemas.openxmlformats.org/package/2006/relationships">
  <Relationship Id="rId2" Type="http://schemas.openxmlformats.org/officeDocument/2006/relationships/slide" Target="../slides/slide32.xml"/>
  <Relationship Id="rId1" Type="http://schemas.openxmlformats.org/officeDocument/2006/relationships/notesMaster" Target="../notesMasters/notesMaster1.xml"/>
</Relationships>

</file>

<file path=ppt/notesSlides/_rels/notesSlide33.xml.rels><?xml version="1.0" encoding="UTF-8" standalone="yes"?>
<Relationships xmlns="http://schemas.openxmlformats.org/package/2006/relationships">
  <Relationship Id="rId2" Type="http://schemas.openxmlformats.org/officeDocument/2006/relationships/slide" Target="../slides/slide33.xml"/>
  <Relationship Id="rId1" Type="http://schemas.openxmlformats.org/officeDocument/2006/relationships/notesMaster" Target="../notesMasters/notesMaster1.xml"/>
</Relationships>

</file>

<file path=ppt/notesSlides/_rels/notesSlide34.xml.rels><?xml version="1.0" encoding="UTF-8" standalone="yes"?>
<Relationships xmlns="http://schemas.openxmlformats.org/package/2006/relationships">
  <Relationship Id="rId2" Type="http://schemas.openxmlformats.org/officeDocument/2006/relationships/slide" Target="../slides/slide34.xml"/>
  <Relationship Id="rId1" Type="http://schemas.openxmlformats.org/officeDocument/2006/relationships/notesMaster" Target="../notesMasters/notesMaster1.xml"/>
</Relationships>

</file>

<file path=ppt/notesSlides/_rels/notesSlide36.xml.rels><?xml version="1.0" encoding="UTF-8" standalone="yes"?>
<Relationships xmlns="http://schemas.openxmlformats.org/package/2006/relationships">
  <Relationship Id="rId2" Type="http://schemas.openxmlformats.org/officeDocument/2006/relationships/slide" Target="../slides/slide36.xml"/>
  <Relationship Id="rId1" Type="http://schemas.openxmlformats.org/officeDocument/2006/relationships/notesMaster" Target="../notesMasters/notesMaster1.xml"/>
</Relationships>

</file>

<file path=ppt/notesSlides/_rels/notesSlide37.xml.rels><?xml version="1.0" encoding="UTF-8" standalone="yes"?>
<Relationships xmlns="http://schemas.openxmlformats.org/package/2006/relationships">
  <Relationship Id="rId2" Type="http://schemas.openxmlformats.org/officeDocument/2006/relationships/slide" Target="../slides/slide37.xml"/>
  <Relationship Id="rId1" Type="http://schemas.openxmlformats.org/officeDocument/2006/relationships/notesMaster" Target="../notesMasters/notesMaster1.xml"/>
</Relationships>

</file>

<file path=ppt/notesSlides/_rels/notesSlide38.xml.rels><?xml version="1.0" encoding="UTF-8" standalone="yes"?>
<Relationships xmlns="http://schemas.openxmlformats.org/package/2006/relationships">
  <Relationship Id="rId2" Type="http://schemas.openxmlformats.org/officeDocument/2006/relationships/slide" Target="../slides/slide38.xml"/>
  <Relationship Id="rId1" Type="http://schemas.openxmlformats.org/officeDocument/2006/relationships/notesMaster" Target="../notesMasters/notesMaster1.xml"/>
</Relationships>

</file>

<file path=ppt/notesSlides/_rels/notesSlide39.xml.rels><?xml version="1.0" encoding="UTF-8" standalone="yes"?>
<Relationships xmlns="http://schemas.openxmlformats.org/package/2006/relationships">
  <Relationship Id="rId2" Type="http://schemas.openxmlformats.org/officeDocument/2006/relationships/slide" Target="../slides/slide39.xml"/>
  <Relationship Id="rId1" Type="http://schemas.openxmlformats.org/officeDocument/2006/relationships/notesMaster" Target="../notesMasters/notesMaster1.xml"/>
</Relationships>

</file>

<file path=ppt/notesSlides/_rels/notesSlide40.xml.rels><?xml version="1.0" encoding="UTF-8" standalone="yes"?>
<Relationships xmlns="http://schemas.openxmlformats.org/package/2006/relationships">
  <Relationship Id="rId2" Type="http://schemas.openxmlformats.org/officeDocument/2006/relationships/slide" Target="../slides/slide40.xml"/>
  <Relationship Id="rId1" Type="http://schemas.openxmlformats.org/officeDocument/2006/relationships/notesMaster" Target="../notesMasters/notesMaster1.xml"/>
</Relationships>

</file>

<file path=ppt/notesSlides/_rels/notesSlide41.xml.rels><?xml version="1.0" encoding="UTF-8" standalone="yes"?>
<Relationships xmlns="http://schemas.openxmlformats.org/package/2006/relationships">
  <Relationship Id="rId2" Type="http://schemas.openxmlformats.org/officeDocument/2006/relationships/slide" Target="../slides/slide41.xml"/>
  <Relationship Id="rId1" Type="http://schemas.openxmlformats.org/officeDocument/2006/relationships/notesMaster" Target="../notesMasters/notesMaster1.xml"/>
</Relationships>

</file>

<file path=ppt/notesSlides/_rels/notesSlide42.xml.rels><?xml version="1.0" encoding="UTF-8" standalone="yes"?>
<Relationships xmlns="http://schemas.openxmlformats.org/package/2006/relationships">
  <Relationship Id="rId2" Type="http://schemas.openxmlformats.org/officeDocument/2006/relationships/slide" Target="../slides/slide42.xml"/>
  <Relationship Id="rId1" Type="http://schemas.openxmlformats.org/officeDocument/2006/relationships/notesMaster" Target="../notesMasters/notesMaster1.xml"/>
</Relationships>

</file>

<file path=ppt/notesSlides/_rels/notesSlide43.xml.rels><?xml version="1.0" encoding="UTF-8" standalone="yes"?>
<Relationships xmlns="http://schemas.openxmlformats.org/package/2006/relationships">
  <Relationship Id="rId2" Type="http://schemas.openxmlformats.org/officeDocument/2006/relationships/slide" Target="../slides/slide43.xml"/>
  <Relationship Id="rId1" Type="http://schemas.openxmlformats.org/officeDocument/2006/relationships/notesMaster" Target="../notesMasters/notesMaster1.xml"/>
</Relationships>

</file>

<file path=ppt/notesSlides/_rels/notesSlide44.xml.rels><?xml version="1.0" encoding="UTF-8" standalone="yes"?>
<Relationships xmlns="http://schemas.openxmlformats.org/package/2006/relationships">
  <Relationship Id="rId2" Type="http://schemas.openxmlformats.org/officeDocument/2006/relationships/slide" Target="../slides/slide44.xml"/>
  <Relationship Id="rId1" Type="http://schemas.openxmlformats.org/officeDocument/2006/relationships/notesMaster" Target="../notesMasters/notesMaster1.xml"/>
</Relationships>

</file>

<file path=ppt/notesSlides/_rels/notesSlide45.xml.rels><?xml version="1.0" encoding="UTF-8" standalone="yes"?>
<Relationships xmlns="http://schemas.openxmlformats.org/package/2006/relationships">
  <Relationship Id="rId2" Type="http://schemas.openxmlformats.org/officeDocument/2006/relationships/slide" Target="../slides/slide45.xml"/>
  <Relationship Id="rId1" Type="http://schemas.openxmlformats.org/officeDocument/2006/relationships/notesMaster" Target="../notesMasters/notesMaster1.xml"/>
</Relationships>

</file>

<file path=ppt/notesSlides/_rels/notesSlide46.xml.rels><?xml version="1.0" encoding="UTF-8" standalone="yes"?>
<Relationships xmlns="http://schemas.openxmlformats.org/package/2006/relationships">
  <Relationship Id="rId2" Type="http://schemas.openxmlformats.org/officeDocument/2006/relationships/slide" Target="../slides/slide46.xml"/>
  <Relationship Id="rId1" Type="http://schemas.openxmlformats.org/officeDocument/2006/relationships/notesMaster" Target="../notesMasters/notesMaster1.xml"/>
</Relationships>

</file>

<file path=ppt/notesSlides/_rels/notesSlide47.xml.rels><?xml version="1.0" encoding="UTF-8" standalone="yes"?>
<Relationships xmlns="http://schemas.openxmlformats.org/package/2006/relationships">
  <Relationship Id="rId2" Type="http://schemas.openxmlformats.org/officeDocument/2006/relationships/slide" Target="../slides/slide47.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
  <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
  <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
  <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4</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5</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6</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7</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8</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9</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10</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11</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12</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14</a:t>
            </a:fld>
            <a:endParaRPr lang="en-GB"/>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15</a:t>
            </a:fld>
            <a:endParaRPr lang="en-GB"/>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16</a:t>
            </a:fld>
            <a:endParaRPr lang="en-GB"/>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17</a:t>
            </a:fld>
            <a:endParaRPr lang="en-GB"/>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18</a:t>
            </a:fld>
            <a:endParaRPr lang="en-GB"/>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19</a:t>
            </a:fld>
            <a:endParaRPr lang="en-GB"/>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20</a:t>
            </a:fld>
            <a:endParaRPr lang="en-GB"/>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21</a:t>
            </a:fld>
            <a:endParaRPr lang="en-GB"/>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22</a:t>
            </a:fld>
            <a:endParaRPr lang="en-GB"/>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23</a:t>
            </a:fld>
            <a:endParaRPr lang="en-GB"/>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24</a:t>
            </a:fld>
            <a:endParaRPr lang="en-GB"/>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25</a:t>
            </a:fld>
            <a:endParaRPr lang="en-GB"/>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26</a:t>
            </a:fld>
            <a:endParaRPr lang="en-GB"/>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27</a:t>
            </a:fld>
            <a:endParaRPr lang="en-GB"/>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a:t>
            </a:r>
            <a:r>
              <a:rPr lang="en-GB" sz="1100" kern="1200">
                <a:solidFill>
                  <a:schemeClr val="tx1"/>
                </a:solidFill>
                <a:latin typeface="Arial" pitchFamily="34" charset="0"/>
                <a:ea typeface="+mn-ea"/>
                <a:cs typeface="Arial" pitchFamily="34" charset="0"/>
              </a:rPr>
              <a:t>Right click and select “</a:t>
            </a:r>
            <a:r>
              <a:rPr lang="en-GB" sz="1100" b="1" kern="1200">
                <a:solidFill>
                  <a:schemeClr val="tx1"/>
                </a:solidFill>
                <a:latin typeface="Arial" pitchFamily="34" charset="0"/>
                <a:ea typeface="+mn-ea"/>
                <a:cs typeface="Arial" pitchFamily="34" charset="0"/>
              </a:rPr>
              <a:t>Edit Data</a:t>
            </a:r>
            <a:r>
              <a:rPr lang="en-GB" sz="1100" kern="1200">
                <a:solidFill>
                  <a:schemeClr val="tx1"/>
                </a:solidFill>
                <a:latin typeface="Arial" pitchFamily="34" charset="0"/>
                <a:ea typeface="+mn-ea"/>
                <a:cs typeface="Arial" pitchFamily="34" charset="0"/>
              </a:rPr>
              <a:t>” to find demographic breakdowns and definitions.</a:t>
            </a:r>
            <a:endParaRPr lang="en-GB" sz="110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E23096E1-B3E2-4534-A28D-1261E61EFEBD}" type="slidenum">
              <a:rPr lang="en-GB"/>
              <a:pPr/>
              <a:t>28</a:t>
            </a:fld>
            <a:endParaRPr lang="en-GB"/>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r>
              <a:rPr lang="en-GB" sz="1200" kern="1200" baseline="0" dirty="0">
                <a:solidFill>
                  <a:schemeClr val="tx1"/>
                </a:solidFill>
                <a:latin typeface="Times New Roman" pitchFamily="18" charset="0"/>
                <a:ea typeface="+mn-ea"/>
                <a:cs typeface="+mn-cs"/>
              </a:rPr>
              <a:t>Image: CC </a:t>
            </a:r>
            <a:r>
              <a:rPr lang="en-GB" sz="1200" kern="1200" baseline="0" dirty="0" err="1">
                <a:solidFill>
                  <a:schemeClr val="tx1"/>
                </a:solidFill>
                <a:latin typeface="Times New Roman" pitchFamily="18" charset="0"/>
                <a:ea typeface="+mn-ea"/>
                <a:cs typeface="+mn-cs"/>
              </a:rPr>
              <a:t>iStock</a:t>
            </a:r>
            <a:endParaRPr lang="en-GB" sz="1200" kern="1200" baseline="0" dirty="0">
              <a:solidFill>
                <a:schemeClr val="tx1"/>
              </a:solidFill>
              <a:latin typeface="Times New Roman" pitchFamily="18" charset="0"/>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latin typeface="Arial" pitchFamily="34" charset="0"/>
              <a:ea typeface="+mn-ea"/>
              <a:cs typeface="Arial" pitchFamily="34" charset="0"/>
            </a:endParaRPr>
          </a:p>
        </p:txBody>
      </p:sp>
      <p:sp>
        <p:nvSpPr>
          <p:cNvPr id="4" name="Slide Number Placeholder 3"/>
          <p:cNvSpPr>
            <a:spLocks noGrp="1"/>
          </p:cNvSpPr>
          <p:nvPr>
            <p:ph type="sldNum" sz="quarter" idx="10"/>
          </p:nvPr>
        </p:nvSpPr>
        <p:spPr/>
        <p:txBody>
          <a:bodyPr/>
          <a:lstStyle/>
          <a:p>
            <a:fld id="{3E515974-A27C-894B-AE17-1483197233BA}" type="slidenum">
              <a:rPr lang="en-US">
                <a:solidFill>
                  <a:prstClr val="black"/>
                </a:solidFill>
              </a:rPr>
              <a:pPr/>
              <a:t>1</a:t>
            </a:fld>
            <a:endParaRPr lang="en-US" dirty="0">
              <a:solidFill>
                <a:prstClr val="black"/>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endParaRPr lang="en-GB" sz="1200" kern="1200" baseline="0" dirty="0">
              <a:solidFill>
                <a:schemeClr val="tx1"/>
              </a:solidFill>
              <a:latin typeface="Times New Roman" pitchFamily="18" charset="0"/>
              <a:ea typeface="+mn-ea"/>
              <a:cs typeface="+mn-cs"/>
            </a:endParaRPr>
          </a:p>
          <a:p>
            <a:r>
              <a:rPr lang="en-GB" sz="1200" b="0" i="0" u="none" strike="noStrike" kern="1200" dirty="0">
                <a:solidFill>
                  <a:schemeClr val="tx1"/>
                </a:solidFill>
                <a:latin typeface="+mn-lt"/>
                <a:ea typeface="+mn-ea"/>
                <a:cs typeface="+mn-cs"/>
              </a:rPr>
              <a:t>Sun/beach</a:t>
            </a:r>
            <a:r>
              <a:rPr lang="en-GB" dirty="0"/>
              <a:t> </a:t>
            </a:r>
            <a:r>
              <a:rPr lang="en-GB" sz="1200" b="0" i="0" u="none" strike="noStrike" kern="1200" dirty="0">
                <a:solidFill>
                  <a:schemeClr val="tx1"/>
                </a:solidFill>
                <a:latin typeface="+mn-lt"/>
                <a:ea typeface="+mn-ea"/>
                <a:cs typeface="+mn-cs"/>
              </a:rPr>
              <a:t>Visiting family/friends/relatives</a:t>
            </a:r>
            <a:r>
              <a:rPr lang="en-GB" dirty="0"/>
              <a:t> </a:t>
            </a:r>
            <a:r>
              <a:rPr lang="en-GB" sz="1200" b="0" i="0" u="none" strike="noStrike" kern="1200" dirty="0">
                <a:solidFill>
                  <a:schemeClr val="tx1"/>
                </a:solidFill>
                <a:latin typeface="+mn-lt"/>
                <a:ea typeface="+mn-ea"/>
                <a:cs typeface="+mn-cs"/>
              </a:rPr>
              <a:t>Nature (mountain, lake, landscape etc…)</a:t>
            </a:r>
            <a:r>
              <a:rPr lang="en-GB" dirty="0"/>
              <a:t> </a:t>
            </a:r>
            <a:r>
              <a:rPr lang="en-GB" sz="1200" b="0" i="0" u="none" strike="noStrike" kern="1200" dirty="0">
                <a:solidFill>
                  <a:schemeClr val="tx1"/>
                </a:solidFill>
                <a:latin typeface="+mn-lt"/>
                <a:ea typeface="+mn-ea"/>
                <a:cs typeface="+mn-cs"/>
              </a:rPr>
              <a:t>City trips</a:t>
            </a:r>
            <a:r>
              <a:rPr lang="en-GB" dirty="0"/>
              <a:t> </a:t>
            </a:r>
            <a:r>
              <a:rPr lang="en-GB" sz="1200" b="0" i="0" u="none" strike="noStrike" kern="1200" dirty="0">
                <a:solidFill>
                  <a:schemeClr val="tx1"/>
                </a:solidFill>
                <a:latin typeface="+mn-lt"/>
                <a:ea typeface="+mn-ea"/>
                <a:cs typeface="+mn-cs"/>
              </a:rPr>
              <a:t>Culture (e.g. religious, gastronomy, arts)</a:t>
            </a:r>
            <a:r>
              <a:rPr lang="en-GB" dirty="0"/>
              <a:t> </a:t>
            </a:r>
            <a:r>
              <a:rPr lang="en-GB" sz="1200" b="0" i="0" u="none" strike="noStrike" kern="1200" dirty="0">
                <a:solidFill>
                  <a:schemeClr val="tx1"/>
                </a:solidFill>
                <a:latin typeface="+mn-lt"/>
                <a:ea typeface="+mn-ea"/>
                <a:cs typeface="+mn-cs"/>
              </a:rPr>
              <a:t>Wellness/Spa/Health treatment</a:t>
            </a:r>
            <a:r>
              <a:rPr lang="en-GB" dirty="0"/>
              <a:t> </a:t>
            </a:r>
            <a:r>
              <a:rPr lang="en-GB" sz="1200" b="0" i="0" u="none" strike="noStrike" kern="1200" dirty="0">
                <a:solidFill>
                  <a:schemeClr val="tx1"/>
                </a:solidFill>
                <a:latin typeface="+mn-lt"/>
                <a:ea typeface="+mn-ea"/>
                <a:cs typeface="+mn-cs"/>
              </a:rPr>
              <a:t>Sport-related activities (e.g. scuba-diving, cycling etc…)</a:t>
            </a:r>
            <a:r>
              <a:rPr lang="en-GB" dirty="0"/>
              <a:t> </a:t>
            </a:r>
            <a:r>
              <a:rPr lang="en-GB" sz="1200" b="0" i="0" u="none" strike="noStrike" kern="1200" dirty="0">
                <a:solidFill>
                  <a:schemeClr val="tx1"/>
                </a:solidFill>
                <a:latin typeface="+mn-lt"/>
                <a:ea typeface="+mn-ea"/>
                <a:cs typeface="+mn-cs"/>
              </a:rPr>
              <a:t>Specific events (Sporting events/festivals/clubbing)</a:t>
            </a:r>
            <a:r>
              <a:rPr lang="en-GB" dirty="0"/>
              <a:t> </a:t>
            </a:r>
            <a:r>
              <a:rPr lang="en-GB" sz="1200" b="0" i="0" u="none" strike="noStrike" kern="1200" dirty="0">
                <a:solidFill>
                  <a:schemeClr val="tx1"/>
                </a:solidFill>
                <a:latin typeface="+mn-lt"/>
                <a:ea typeface="+mn-ea"/>
                <a:cs typeface="+mn-cs"/>
              </a:rPr>
              <a:t>Rest/recreation (including</a:t>
            </a:r>
            <a:br>
              <a:rPr lang="en-GB" sz="1200" b="0" i="0" u="none" strike="noStrike" kern="1200" dirty="0">
                <a:solidFill>
                  <a:schemeClr val="tx1"/>
                </a:solidFill>
                <a:latin typeface="+mn-lt"/>
                <a:ea typeface="+mn-ea"/>
                <a:cs typeface="+mn-cs"/>
              </a:rPr>
            </a:br>
            <a:r>
              <a:rPr lang="en-GB" sz="1200" b="0" i="0" u="none" strike="noStrike" kern="1200" dirty="0">
                <a:solidFill>
                  <a:schemeClr val="tx1"/>
                </a:solidFill>
                <a:latin typeface="+mn-lt"/>
                <a:ea typeface="+mn-ea"/>
                <a:cs typeface="+mn-cs"/>
              </a:rPr>
              <a:t>Wellness/health treatment)</a:t>
            </a:r>
            <a:r>
              <a:rPr lang="en-GB" dirty="0"/>
              <a:t> </a:t>
            </a:r>
            <a:r>
              <a:rPr lang="en-GB" sz="1200" b="0" i="0" u="none" strike="noStrike" kern="1200" dirty="0">
                <a:solidFill>
                  <a:schemeClr val="tx1"/>
                </a:solidFill>
                <a:latin typeface="+mn-lt"/>
                <a:ea typeface="+mn-ea"/>
                <a:cs typeface="+mn-cs"/>
              </a:rPr>
              <a:t>Spending time with your family</a:t>
            </a:r>
            <a:r>
              <a:rPr lang="en-GB" dirty="0"/>
              <a:t> </a:t>
            </a:r>
            <a:endParaRPr lang="en-GB" sz="1200" kern="1200" baseline="0" dirty="0">
              <a:solidFill>
                <a:schemeClr val="tx1"/>
              </a:solidFill>
              <a:latin typeface="Times New Roman" pitchFamily="18" charset="0"/>
              <a:ea typeface="+mn-ea"/>
              <a:cs typeface="+mn-cs"/>
            </a:endParaRP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2</a:t>
            </a:fld>
            <a:endParaRPr lang="en-GB" dirty="0">
              <a:solidFill>
                <a:prstClr val="black"/>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3</a:t>
            </a:fld>
            <a:endParaRPr lang="en-GB" dirty="0">
              <a:solidFill>
                <a:prstClr val="black"/>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4</a:t>
            </a:fld>
            <a:endParaRPr lang="en-GB" dirty="0">
              <a:solidFill>
                <a:prstClr val="black"/>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5</a:t>
            </a:fld>
            <a:endParaRPr lang="en-GB" dirty="0">
              <a:solidFill>
                <a:prstClr val="black"/>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6</a:t>
            </a:fld>
            <a:endParaRPr lang="en-GB" dirty="0">
              <a:solidFill>
                <a:prstClr val="black"/>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7</a:t>
            </a:fld>
            <a:endParaRPr lang="en-GB" dirty="0">
              <a:solidFill>
                <a:prstClr val="black"/>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8</a:t>
            </a:fld>
            <a:endParaRPr lang="en-GB" dirty="0">
              <a:solidFill>
                <a:prstClr val="black"/>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9</a:t>
            </a:fld>
            <a:endParaRPr lang="en-GB" dirty="0">
              <a:solidFill>
                <a:prstClr val="black"/>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10</a:t>
            </a:fld>
            <a:endParaRPr lang="en-GB" dirty="0">
              <a:solidFill>
                <a:prstClr val="black"/>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11</a:t>
            </a:fld>
            <a:endParaRPr lang="en-GB" dirty="0">
              <a:solidFill>
                <a:prstClr val="black"/>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Times New Roman" pitchFamily="18" charset="0"/>
                <a:ea typeface="+mn-ea"/>
                <a:cs typeface="+mn-cs"/>
              </a:rPr>
              <a:t>Flash </a:t>
            </a:r>
            <a:r>
              <a:rPr lang="en-GB" sz="1200" kern="1200" dirty="0" err="1">
                <a:solidFill>
                  <a:schemeClr val="tx1"/>
                </a:solidFill>
                <a:latin typeface="Times New Roman" pitchFamily="18" charset="0"/>
                <a:ea typeface="+mn-ea"/>
                <a:cs typeface="+mn-cs"/>
              </a:rPr>
              <a:t>Eurobarometer</a:t>
            </a:r>
            <a:r>
              <a:rPr lang="en-GB" sz="1200" kern="1200" dirty="0">
                <a:solidFill>
                  <a:schemeClr val="tx1"/>
                </a:solidFill>
                <a:latin typeface="Times New Roman" pitchFamily="18" charset="0"/>
                <a:ea typeface="+mn-ea"/>
                <a:cs typeface="+mn-cs"/>
              </a:rPr>
              <a:t> 432, Preferences of Europeans Towards Tourism</a:t>
            </a:r>
          </a:p>
          <a:p>
            <a:r>
              <a:rPr lang="en-GB" sz="1200" kern="1200" dirty="0">
                <a:solidFill>
                  <a:schemeClr val="tx1"/>
                </a:solidFill>
                <a:latin typeface="Times New Roman" pitchFamily="18" charset="0"/>
                <a:ea typeface="+mn-ea"/>
                <a:cs typeface="+mn-cs"/>
              </a:rPr>
              <a:t>Fieldwork was completed</a:t>
            </a:r>
            <a:r>
              <a:rPr lang="en-GB" sz="1200" kern="1200" baseline="0" dirty="0">
                <a:solidFill>
                  <a:schemeClr val="tx1"/>
                </a:solidFill>
                <a:latin typeface="Times New Roman" pitchFamily="18" charset="0"/>
                <a:ea typeface="+mn-ea"/>
                <a:cs typeface="+mn-cs"/>
              </a:rPr>
              <a:t> in January 2016. </a:t>
            </a:r>
          </a:p>
          <a:p>
            <a:endParaRPr lang="en-GB" sz="1200" kern="1200" baseline="0" dirty="0">
              <a:solidFill>
                <a:schemeClr val="tx1"/>
              </a:solidFill>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pPr>
              <a:defRPr/>
            </a:pPr>
            <a:fld id="{1A67D03D-3E8D-4FB2-AA7E-29BE378DD365}" type="slidenum">
              <a:rPr lang="en-GB">
                <a:solidFill>
                  <a:prstClr val="black"/>
                </a:solidFill>
              </a:rPr>
              <a:pPr>
                <a:defRPr/>
              </a:pPr>
              <a:t>12</a:t>
            </a:fld>
            <a:endParaRPr lang="en-GB" dirty="0">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latin typeface="Arial" pitchFamily="34" charset="0"/>
                <a:cs typeface="Arial" pitchFamily="34" charset="0"/>
              </a:rPr>
              <a:t>Image: Creative Commons </a:t>
            </a:r>
            <a:r>
              <a:rPr lang="en-GB" sz="1200" b="0" i="0" kern="1200" dirty="0" err="1">
                <a:solidFill>
                  <a:schemeClr val="tx1"/>
                </a:solidFill>
                <a:latin typeface="+mn-lt"/>
                <a:ea typeface="+mn-ea"/>
                <a:cs typeface="+mn-cs"/>
              </a:rPr>
              <a:t>jfingas</a:t>
            </a:r>
            <a:r>
              <a:rPr lang="en-GB" sz="1200" b="0" i="0" kern="1200" dirty="0">
                <a:solidFill>
                  <a:schemeClr val="tx1"/>
                </a:solidFill>
                <a:latin typeface="+mn-lt"/>
                <a:ea typeface="+mn-ea"/>
                <a:cs typeface="+mn-cs"/>
              </a:rPr>
              <a:t>,</a:t>
            </a:r>
            <a:r>
              <a:rPr lang="en-GB" sz="1200" b="0" i="0" kern="1200" baseline="0" dirty="0">
                <a:solidFill>
                  <a:schemeClr val="tx1"/>
                </a:solidFill>
                <a:latin typeface="+mn-lt"/>
                <a:ea typeface="+mn-ea"/>
                <a:cs typeface="+mn-cs"/>
              </a:rPr>
              <a:t> edited by </a:t>
            </a:r>
            <a:r>
              <a:rPr lang="en-GB" dirty="0">
                <a:latin typeface="Arial" pitchFamily="34" charset="0"/>
                <a:cs typeface="Arial" pitchFamily="34" charset="0"/>
              </a:rPr>
              <a:t>Philip Smith Future Foundation</a:t>
            </a:r>
            <a:endParaRPr lang="en-GB" dirty="0">
              <a:latin typeface="Arial" pitchFamily="34" charset="0"/>
              <a:cs typeface="Arial" pitchFamily="34" charset="0"/>
            </a:endParaRPr>
          </a:p>
        </p:txBody>
      </p:sp>
      <p:sp>
        <p:nvSpPr>
          <p:cNvPr id="4" name="Slide Number Placeholder 3"/>
          <p:cNvSpPr>
            <a:spLocks noGrp="1"/>
          </p:cNvSpPr>
          <p:nvPr>
            <p:ph type="sldNum" sz="quarter" idx="10"/>
          </p:nvPr>
        </p:nvSpPr>
        <p:spPr/>
        <p:txBody>
          <a:bodyPr/>
          <a:lstStyle/>
          <a:p>
            <a:fld id="{3E515974-A27C-894B-AE17-1483197233BA}" type="slidenum">
              <a:rPr lang="en-US">
                <a:solidFill>
                  <a:prstClr val="black"/>
                </a:solidFill>
              </a:rPr>
              <a:pPr/>
              <a:t>1</a:t>
            </a:fld>
            <a:endParaRPr lang="en-US">
              <a:solidFill>
                <a:prstClr val="black"/>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50000"/>
              </a:spcBef>
              <a:spcAft>
                <a:spcPct val="0"/>
              </a:spcAft>
              <a:buClrTx/>
              <a:buSzTx/>
              <a:buFontTx/>
              <a:buNone/>
              <a:tabLst/>
              <a:defRPr/>
            </a:pPr>
            <a:r>
              <a:rPr lang="en-GB" sz="1100" kern="1200" dirty="0">
                <a:solidFill>
                  <a:schemeClr val="tx1"/>
                </a:solidFill>
                <a:latin typeface="Arial" pitchFamily="34" charset="0"/>
                <a:ea typeface="+mn-ea"/>
                <a:cs typeface="Arial" pitchFamily="34" charset="0"/>
              </a:rPr>
              <a:t>Additional data are included with this chart. Right click and select “</a:t>
            </a:r>
            <a:r>
              <a:rPr lang="en-GB" sz="1100" b="1" kern="1200" dirty="0">
                <a:solidFill>
                  <a:schemeClr val="tx1"/>
                </a:solidFill>
                <a:latin typeface="Arial" pitchFamily="34" charset="0"/>
                <a:ea typeface="+mn-ea"/>
                <a:cs typeface="Arial" pitchFamily="34" charset="0"/>
              </a:rPr>
              <a:t>Edit Data</a:t>
            </a:r>
            <a:r>
              <a:rPr lang="en-GB" sz="1100" kern="1200" dirty="0">
                <a:solidFill>
                  <a:schemeClr val="tx1"/>
                </a:solidFill>
                <a:latin typeface="Arial" pitchFamily="34" charset="0"/>
                <a:ea typeface="+mn-ea"/>
                <a:cs typeface="Arial" pitchFamily="34" charset="0"/>
              </a:rPr>
              <a:t>” to find demographic breakdowns and definitions.</a:t>
            </a:r>
          </a:p>
        </p:txBody>
      </p:sp>
      <p:sp>
        <p:nvSpPr>
          <p:cNvPr id="4" name="Slide Number Placeholder 3"/>
          <p:cNvSpPr>
            <a:spLocks noGrp="1"/>
          </p:cNvSpPr>
          <p:nvPr>
            <p:ph type="sldNum" sz="quarter" idx="10"/>
          </p:nvPr>
        </p:nvSpPr>
        <p:spPr/>
        <p:txBody>
          <a:bodyPr/>
          <a:lstStyle/>
          <a:p>
            <a:fld id="{E23096E1-B3E2-4534-A28D-1261E61EFEBD}" type="slidenum">
              <a:rPr lang="en-GB"/>
              <a:pPr/>
              <a:t>2</a:t>
            </a:fld>
            <a:endParaRPr lang="en-GB"/>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p:txBody>
          <a:bodyPr/>
          <a:lstStyle/>
          <a:p>
            <a:pPr>
              <a:defRPr/>
            </a:pPr>
            <a:fld id="{56D95BA1-A8FF-4F49-9254-EEF0D52DAE4E}" type="slidenum">
              <a:rPr lang="en-GB">
                <a:solidFill>
                  <a:prstClr val="black"/>
                </a:solidFill>
              </a:rPr>
              <a:pPr>
                <a:defRPr/>
              </a:pPr>
              <a:t>3</a:t>
            </a:fld>
            <a:endParaRPr lang="en-GB">
              <a:solidFill>
                <a:prstClr val="black"/>
              </a:solidFill>
            </a:endParaRPr>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 name="Notes Placeholder 4"/>
          <p:cNvSpPr>
            <a:spLocks noGrp="1"/>
          </p:cNvSpPr>
          <p:nvPr>
            <p:ph type="body" sz="quarter" idx="10"/>
          </p:nvPr>
        </p:nvSpPr>
        <p:spPr/>
        <p:txBody>
          <a:bodyPr>
            <a:normAutofit/>
          </a:bodyPr>
          <a:lstStyle/>
          <a:p>
            <a:pPr marL="0" marR="0" indent="0" algn="l" defTabSz="457200" rtl="0" eaLnBrk="1" fontAlgn="auto" latinLnBrk="0" hangingPunct="1">
              <a:lnSpc>
                <a:spcPct val="100000"/>
              </a:lnSpc>
              <a:spcBef>
                <a:spcPts val="0"/>
              </a:spcBef>
              <a:spcAft>
                <a:spcPts val="600"/>
              </a:spcAft>
              <a:buClrTx/>
              <a:buSzTx/>
              <a:buFontTx/>
              <a:buNone/>
              <a:tabLst/>
              <a:defRPr/>
            </a:pPr>
            <a:r>
              <a:rPr lang="en-GB" sz="1100" kern="1200" dirty="0">
                <a:solidFill>
                  <a:schemeClr val="tx1"/>
                </a:solidFill>
                <a:latin typeface="Times New Roman" charset="0"/>
                <a:ea typeface="+mn-ea"/>
                <a:cs typeface="+mn-cs"/>
              </a:rPr>
              <a:t>Additional data are included with this chart. Right click and select “</a:t>
            </a:r>
            <a:r>
              <a:rPr lang="en-GB" sz="1100" b="1" kern="1200" dirty="0">
                <a:solidFill>
                  <a:schemeClr val="tx1"/>
                </a:solidFill>
                <a:latin typeface="Times New Roman" charset="0"/>
                <a:ea typeface="+mn-ea"/>
                <a:cs typeface="+mn-cs"/>
              </a:rPr>
              <a:t>Edit Data</a:t>
            </a:r>
            <a:r>
              <a:rPr lang="en-GB" sz="1100" kern="1200" dirty="0">
                <a:solidFill>
                  <a:schemeClr val="tx1"/>
                </a:solidFill>
                <a:latin typeface="Times New Roman" charset="0"/>
                <a:ea typeface="+mn-ea"/>
                <a:cs typeface="+mn-cs"/>
              </a:rPr>
              <a:t>” to find demographic breakdowns.</a:t>
            </a:r>
            <a:endParaRPr lang="en-GB" sz="1100" kern="1200">
              <a:solidFill>
                <a:schemeClr val="tx1"/>
              </a:solidFill>
              <a:latin typeface="Times New Roman" charset="0"/>
              <a:ea typeface="+mn-ea"/>
              <a:cs typeface="+mn-cs"/>
            </a:endParaRPr>
          </a:p>
          <a:p>
            <a:endParaRPr lang="en-GB" sz="1100" kern="1200" dirty="0">
              <a:solidFill>
                <a:schemeClr val="tx1"/>
              </a:solidFill>
              <a:latin typeface="Times New Roman" charset="0"/>
              <a:ea typeface="+mn-ea"/>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
  <Relationship Id="rId2" Type="http://schemas.openxmlformats.org/officeDocument/2006/relationships/image" Target="../media/layout_10/image2.png"/>
  <Relationship Id="rId1" Type="http://schemas.openxmlformats.org/officeDocument/2006/relationships/slideMaster" Target="../slideMasters/slideMaster3.xml"/>
</Relationships>

</file>

<file path=ppt/slideLayouts/_rels/slideLayout11.xml.rels><?xml version="1.0" encoding="UTF-8" standalone="yes"?>
<Relationships xmlns="http://schemas.openxmlformats.org/package/2006/relationships">
  <Relationship Id="rId2" Type="http://schemas.openxmlformats.org/officeDocument/2006/relationships/image" Target="../media/layout_11/image2.png"/>
  <Relationship Id="rId1" Type="http://schemas.openxmlformats.org/officeDocument/2006/relationships/slideMaster" Target="../slideMasters/slideMaster3.xml"/>
</Relationships>

</file>

<file path=ppt/slideLayouts/_rels/slideLayout12.xml.rels><?xml version="1.0" encoding="UTF-8" standalone="yes"?>
<Relationships xmlns="http://schemas.openxmlformats.org/package/2006/relationships">
  <Relationship Id="rId2" Type="http://schemas.openxmlformats.org/officeDocument/2006/relationships/image" Target="../media/layout_12/image1.png"/>
  <Relationship Id="rId1" Type="http://schemas.openxmlformats.org/officeDocument/2006/relationships/slideMaster" Target="../slideMasters/slideMaster3.xml"/>
</Relationships>

</file>

<file path=ppt/slideLayouts/_rels/slideLayout13.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14.xml.rels><?xml version="1.0" encoding="UTF-8" standalone="yes"?>
<Relationships xmlns="http://schemas.openxmlformats.org/package/2006/relationships">
  <Relationship Id="rId2" Type="http://schemas.openxmlformats.org/officeDocument/2006/relationships/image" Target="../media/layout_14/image1.png"/>
  <Relationship Id="rId1" Type="http://schemas.openxmlformats.org/officeDocument/2006/relationships/slideMaster" Target="../slideMasters/slideMaster3.xml"/>
</Relationships>

</file>

<file path=ppt/slideLayouts/_rels/slideLayout15.xml.rels><?xml version="1.0" encoding="UTF-8" standalone="yes"?>
<Relationships xmlns="http://schemas.openxmlformats.org/package/2006/relationships">
  <Relationship Id="rId2" Type="http://schemas.openxmlformats.org/officeDocument/2006/relationships/image" Target="../media/layout_15/image1.png"/>
  <Relationship Id="rId1" Type="http://schemas.openxmlformats.org/officeDocument/2006/relationships/slideMaster" Target="../slideMasters/slideMaster3.xml"/>
</Relationships>

</file>

<file path=ppt/slideLayouts/_rels/slideLayout16.xml.rels><?xml version="1.0" encoding="UTF-8" standalone="yes"?>
<Relationships xmlns="http://schemas.openxmlformats.org/package/2006/relationships">
  <Relationship Id="rId2" Type="http://schemas.openxmlformats.org/officeDocument/2006/relationships/image" Target="../media/layout_16/image1.png"/>
  <Relationship Id="rId1" Type="http://schemas.openxmlformats.org/officeDocument/2006/relationships/slideMaster" Target="../slideMasters/slideMaster3.xml"/>
</Relationships>

</file>

<file path=ppt/slideLayouts/_rels/slideLayout17.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18.xml.rels><?xml version="1.0" encoding="UTF-8" standalone="yes"?>
<Relationships xmlns="http://schemas.openxmlformats.org/package/2006/relationships">
  <Relationship Id="rId2" Type="http://schemas.openxmlformats.org/officeDocument/2006/relationships/image" Target="../media/layout_18/image2.png"/>
  <Relationship Id="rId1" Type="http://schemas.openxmlformats.org/officeDocument/2006/relationships/slideMaster" Target="../slideMasters/slideMaster3.xml"/>
</Relationships>

</file>

<file path=ppt/slideLayouts/_rels/slideLayout19.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21.xml.rels><?xml version="1.0" encoding="UTF-8" standalone="yes"?>
<Relationships xmlns="http://schemas.openxmlformats.org/package/2006/relationships">
  <Relationship Id="rId2" Type="http://schemas.openxmlformats.org/officeDocument/2006/relationships/image" Target="../media/layout_21/image1.png"/>
  <Relationship Id="rId1" Type="http://schemas.openxmlformats.org/officeDocument/2006/relationships/slideMaster" Target="../slideMasters/slideMaster3.xml"/>
</Relationships>

</file>

<file path=ppt/slideLayouts/_rels/slideLayout22.xml.rels><?xml version="1.0" encoding="UTF-8" standalone="yes"?>
<Relationships xmlns="http://schemas.openxmlformats.org/package/2006/relationships">
  <Relationship Id="rId2" Type="http://schemas.openxmlformats.org/officeDocument/2006/relationships/image" Target="../media/layout_22/image1.png"/>
  <Relationship Id="rId1" Type="http://schemas.openxmlformats.org/officeDocument/2006/relationships/slideMaster" Target="../slideMasters/slideMaster3.xml"/>
</Relationships>

</file>

<file path=ppt/slideLayouts/_rels/slideLayout23.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24.xml.rels><?xml version="1.0" encoding="UTF-8" standalone="yes"?>
<Relationships xmlns="http://schemas.openxmlformats.org/package/2006/relationships">
  <Relationship Id="rId2" Type="http://schemas.openxmlformats.org/officeDocument/2006/relationships/image" Target="../media/layout_24/image1.png"/>
  <Relationship Id="rId1" Type="http://schemas.openxmlformats.org/officeDocument/2006/relationships/slideMaster" Target="../slideMasters/slideMaster3.xml"/>
</Relationships>

</file>

<file path=ppt/slideLayouts/_rels/slideLayout25.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26.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27.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28.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29.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
  <Relationship Id="rId2" Type="http://schemas.openxmlformats.org/officeDocument/2006/relationships/image" Target="../media/layout_30/image3.png"/>
  <Relationship Id="rId1" Type="http://schemas.openxmlformats.org/officeDocument/2006/relationships/slideMaster" Target="../slideMasters/slideMaster3.xml"/>
</Relationships>

</file>

<file path=ppt/slideLayouts/_rels/slideLayout31.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32.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33.xml.rels><?xml version="1.0" encoding="UTF-8" standalone="yes"?>
<Relationships xmlns="http://schemas.openxmlformats.org/package/2006/relationships">
  <Relationship Id="rId2" Type="http://schemas.openxmlformats.org/officeDocument/2006/relationships/image" Target="../media/layout_33/image1.png"/>
  <Relationship Id="rId1" Type="http://schemas.openxmlformats.org/officeDocument/2006/relationships/slideMaster" Target="../slideMasters/slideMaster3.xml"/>
</Relationships>

</file>

<file path=ppt/slideLayouts/_rels/slideLayout34.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35.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36.xml.rels><?xml version="1.0" encoding="UTF-8" standalone="yes"?>
<Relationships xmlns="http://schemas.openxmlformats.org/package/2006/relationships">
  <Relationship Id="rId1" Type="http://schemas.openxmlformats.org/officeDocument/2006/relationships/slideMaster" Target="../slideMasters/slideMaster3.xml"/>
</Relationships>

</file>

<file path=ppt/slideLayouts/_rels/slideLayout37.xml.rels><?xml version="1.0" encoding="UTF-8" standalone="yes"?>
<Relationships xmlns="http://schemas.openxmlformats.org/package/2006/relationships">
  <Relationship Id="rId2" Type="http://schemas.openxmlformats.org/officeDocument/2006/relationships/image" Target="../media/layout_37/image1.png"/>
  <Relationship Id="rId1" Type="http://schemas.openxmlformats.org/officeDocument/2006/relationships/slideMaster" Target="../slideMasters/slideMaster4.xml"/>
</Relationships>

</file>

<file path=ppt/slideLayouts/_rels/slideLayout38.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39.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41.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42.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43.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44.xml.rels><?xml version="1.0" encoding="UTF-8" standalone="yes"?>
<Relationships xmlns="http://schemas.openxmlformats.org/package/2006/relationships">
  <Relationship Id="rId2" Type="http://schemas.openxmlformats.org/officeDocument/2006/relationships/image" Target="../media/layout_44/image1.png"/>
  <Relationship Id="rId1" Type="http://schemas.openxmlformats.org/officeDocument/2006/relationships/slideMaster" Target="../slideMasters/slideMaster4.xml"/>
</Relationships>

</file>

<file path=ppt/slideLayouts/_rels/slideLayout45.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46.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47.xml.rels><?xml version="1.0" encoding="UTF-8" standalone="yes"?>
<Relationships xmlns="http://schemas.openxmlformats.org/package/2006/relationships">
  <Relationship Id="rId2" Type="http://schemas.openxmlformats.org/officeDocument/2006/relationships/image" Target="../media/layout_47/image1.png"/>
  <Relationship Id="rId1" Type="http://schemas.openxmlformats.org/officeDocument/2006/relationships/slideMaster" Target="../slideMasters/slideMaster4.xml"/>
</Relationships>

</file>

<file path=ppt/slideLayouts/_rels/slideLayout48.xml.rels><?xml version="1.0" encoding="UTF-8" standalone="yes"?>
<Relationships xmlns="http://schemas.openxmlformats.org/package/2006/relationships">
  <Relationship Id="rId2" Type="http://schemas.openxmlformats.org/officeDocument/2006/relationships/image" Target="../media/layout_48/image1.png"/>
  <Relationship Id="rId1" Type="http://schemas.openxmlformats.org/officeDocument/2006/relationships/slideMaster" Target="../slideMasters/slideMaster4.xml"/>
</Relationships>

</file>

<file path=ppt/slideLayouts/_rels/slideLayout49.xml.rels><?xml version="1.0" encoding="UTF-8" standalone="yes"?>
<Relationships xmlns="http://schemas.openxmlformats.org/package/2006/relationships">
  <Relationship Id="rId2" Type="http://schemas.openxmlformats.org/officeDocument/2006/relationships/image" Target="../media/layout_49/image1.png"/>
  <Relationship Id="rId1" Type="http://schemas.openxmlformats.org/officeDocument/2006/relationships/slideMaster" Target="../slideMasters/slideMaster4.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
  <Relationship Id="rId2" Type="http://schemas.openxmlformats.org/officeDocument/2006/relationships/image" Target="../media/layout_50/image1.png"/>
  <Relationship Id="rId1" Type="http://schemas.openxmlformats.org/officeDocument/2006/relationships/slideMaster" Target="../slideMasters/slideMaster4.xml"/>
</Relationships>

</file>

<file path=ppt/slideLayouts/_rels/slideLayout51.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52.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53.xml.rels><?xml version="1.0" encoding="UTF-8" standalone="yes"?>
<Relationships xmlns="http://schemas.openxmlformats.org/package/2006/relationships">
  <Relationship Id="rId2" Type="http://schemas.openxmlformats.org/officeDocument/2006/relationships/image" Target="../media/layout_53/image1.png"/>
  <Relationship Id="rId1" Type="http://schemas.openxmlformats.org/officeDocument/2006/relationships/slideMaster" Target="../slideMasters/slideMaster4.xml"/>
</Relationships>

</file>

<file path=ppt/slideLayouts/_rels/slideLayout54.xml.rels><?xml version="1.0" encoding="UTF-8" standalone="yes"?>
<Relationships xmlns="http://schemas.openxmlformats.org/package/2006/relationships">
  <Relationship Id="rId2" Type="http://schemas.openxmlformats.org/officeDocument/2006/relationships/image" Target="../media/layout_54/image2.png"/>
  <Relationship Id="rId1" Type="http://schemas.openxmlformats.org/officeDocument/2006/relationships/slideMaster" Target="../slideMasters/slideMaster4.xml"/>
</Relationships>

</file>

<file path=ppt/slideLayouts/_rels/slideLayout55.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56.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57.xml.rels><?xml version="1.0" encoding="UTF-8" standalone="yes"?>
<Relationships xmlns="http://schemas.openxmlformats.org/package/2006/relationships">
  <Relationship Id="rId2" Type="http://schemas.openxmlformats.org/officeDocument/2006/relationships/image" Target="../media/layout_57/image1.png"/>
  <Relationship Id="rId1" Type="http://schemas.openxmlformats.org/officeDocument/2006/relationships/slideMaster" Target="../slideMasters/slideMaster4.xml"/>
</Relationships>

</file>

<file path=ppt/slideLayouts/_rels/slideLayout58.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59.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
  <Relationship Id="rId2" Type="http://schemas.openxmlformats.org/officeDocument/2006/relationships/image" Target="../media/layout_60/image2.png"/>
  <Relationship Id="rId1" Type="http://schemas.openxmlformats.org/officeDocument/2006/relationships/slideMaster" Target="../slideMasters/slideMaster4.xml"/>
</Relationships>

</file>

<file path=ppt/slideLayouts/_rels/slideLayout61.xml.rels><?xml version="1.0" encoding="UTF-8" standalone="yes"?>
<Relationships xmlns="http://schemas.openxmlformats.org/package/2006/relationships">
  <Relationship Id="rId2" Type="http://schemas.openxmlformats.org/officeDocument/2006/relationships/image" Target="../media/layout_61/image2.png"/>
  <Relationship Id="rId1" Type="http://schemas.openxmlformats.org/officeDocument/2006/relationships/slideMaster" Target="../slideMasters/slideMaster4.xml"/>
</Relationships>

</file>

<file path=ppt/slideLayouts/_rels/slideLayout62.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63.xml.rels><?xml version="1.0" encoding="UTF-8" standalone="yes"?>
<Relationships xmlns="http://schemas.openxmlformats.org/package/2006/relationships">
  <Relationship Id="rId1" Type="http://schemas.openxmlformats.org/officeDocument/2006/relationships/slideMaster" Target="../slideMasters/slideMaster4.xml"/>
</Relationships>

</file>

<file path=ppt/slideLayouts/_rels/slideLayout64.xml.rels><?xml version="1.0" encoding="UTF-8" standalone="yes"?>
<Relationships xmlns="http://schemas.openxmlformats.org/package/2006/relationships">
  <Relationship Id="rId2" Type="http://schemas.openxmlformats.org/officeDocument/2006/relationships/image" Target="../media/layout_64/image3.png"/>
  <Relationship Id="rId1" Type="http://schemas.openxmlformats.org/officeDocument/2006/relationships/slideMaster" Target="../slideMasters/slideMaster4.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F2F2F2"/>
        </a:solidFill>
        <a:effectLst/>
      </p:bgPr>
    </p:bg>
    <p:spTree>
      <p:nvGrpSpPr>
        <p:cNvPr id="1" name=""/>
        <p:cNvGrpSpPr/>
        <p:nvPr/>
      </p:nvGrpSpPr>
      <p:grpSpPr>
        <a:xfrm>
          <a:off x="0" y="0"/>
          <a:ext cx="0" cy="0"/>
          <a:chOff x="0" y="0"/>
          <a:chExt cx="0" cy="0"/>
        </a:xfrm>
      </p:grpSpPr>
      <p:sp>
        <p:nvSpPr>
          <p:cNvPr id="28" name="Freeform 6"/>
          <p:cNvSpPr>
            <a:spLocks noChangeAspect="1"/>
          </p:cNvSpPr>
          <p:nvPr userDrawn="1"/>
        </p:nvSpPr>
        <p:spPr bwMode="auto">
          <a:xfrm>
            <a:off x="2667" y="4159223"/>
            <a:ext cx="9144000" cy="321745"/>
          </a:xfrm>
          <a:custGeom>
            <a:avLst/>
            <a:gdLst/>
            <a:ahLst/>
            <a:cxnLst>
              <a:cxn ang="0">
                <a:pos x="4533" y="319"/>
              </a:cxn>
              <a:cxn ang="0">
                <a:pos x="0" y="0"/>
              </a:cxn>
              <a:cxn ang="0">
                <a:pos x="0" y="319"/>
              </a:cxn>
              <a:cxn ang="0">
                <a:pos x="9066" y="319"/>
              </a:cxn>
              <a:cxn ang="0">
                <a:pos x="9066" y="0"/>
              </a:cxn>
              <a:cxn ang="0">
                <a:pos x="4533" y="319"/>
              </a:cxn>
            </a:cxnLst>
            <a:rect l="0" t="0" r="r" b="b"/>
            <a:pathLst>
              <a:path w="9066" h="319">
                <a:moveTo>
                  <a:pt x="4533" y="319"/>
                </a:moveTo>
                <a:lnTo>
                  <a:pt x="0" y="0"/>
                </a:lnTo>
                <a:lnTo>
                  <a:pt x="0" y="319"/>
                </a:lnTo>
                <a:lnTo>
                  <a:pt x="9066" y="319"/>
                </a:lnTo>
                <a:lnTo>
                  <a:pt x="9066" y="0"/>
                </a:lnTo>
                <a:lnTo>
                  <a:pt x="4533" y="319"/>
                </a:lnTo>
                <a:close/>
              </a:path>
            </a:pathLst>
          </a:custGeom>
          <a:solidFill>
            <a:srgbClr val="37BDB3"/>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000000"/>
              </a:solidFill>
              <a:effectLst/>
              <a:uLnTx/>
              <a:uFillTx/>
            </a:endParaRPr>
          </a:p>
        </p:txBody>
      </p:sp>
      <p:sp>
        <p:nvSpPr>
          <p:cNvPr id="29" name="Rectangle 28"/>
          <p:cNvSpPr/>
          <p:nvPr userDrawn="1"/>
        </p:nvSpPr>
        <p:spPr>
          <a:xfrm>
            <a:off x="0" y="4480968"/>
            <a:ext cx="9144000" cy="2377032"/>
          </a:xfrm>
          <a:prstGeom prst="rect">
            <a:avLst/>
          </a:prstGeom>
          <a:solidFill>
            <a:srgbClr val="35BDB2"/>
          </a:soli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FFFFFF"/>
              </a:solidFill>
              <a:effectLst/>
              <a:uLnTx/>
              <a:uFillTx/>
              <a:latin typeface="Arial"/>
              <a:ea typeface="+mn-ea"/>
              <a:cs typeface="+mn-cs"/>
            </a:endParaRPr>
          </a:p>
        </p:txBody>
      </p:sp>
      <p:sp>
        <p:nvSpPr>
          <p:cNvPr id="30" name="Text Placeholder 29"/>
          <p:cNvSpPr>
            <a:spLocks noGrp="1"/>
          </p:cNvSpPr>
          <p:nvPr>
            <p:ph type="body" sz="quarter" idx="10" hasCustomPrompt="1"/>
          </p:nvPr>
        </p:nvSpPr>
        <p:spPr>
          <a:xfrm>
            <a:off x="250825" y="4868862"/>
            <a:ext cx="8642350" cy="612775"/>
          </a:xfrm>
          <a:prstGeom prst="rect">
            <a:avLst/>
          </a:prstGeom>
        </p:spPr>
        <p:txBody>
          <a:bodyPr lIns="0" tIns="0" rIns="0" bIns="0" anchor="b" anchorCtr="0">
            <a:normAutofit/>
          </a:bodyPr>
          <a:lstStyle>
            <a:lvl1pPr algn="ctr">
              <a:buFontTx/>
              <a:buNone/>
              <a:defRPr sz="4800">
                <a:solidFill>
                  <a:schemeClr val="bg1"/>
                </a:solidFill>
                <a:latin typeface="Arial" pitchFamily="34" charset="0"/>
                <a:cs typeface="Arial" pitchFamily="34" charset="0"/>
              </a:defRPr>
            </a:lvl1pPr>
            <a:lvl2pPr>
              <a:defRPr sz="3600">
                <a:solidFill>
                  <a:schemeClr val="bg1"/>
                </a:solidFill>
                <a:latin typeface="Arial" pitchFamily="34" charset="0"/>
                <a:cs typeface="Arial" pitchFamily="34" charset="0"/>
              </a:defRPr>
            </a:lvl2pPr>
            <a:lvl3pPr>
              <a:defRPr sz="3600">
                <a:solidFill>
                  <a:schemeClr val="bg1"/>
                </a:solidFill>
                <a:latin typeface="Arial" pitchFamily="34" charset="0"/>
                <a:cs typeface="Arial" pitchFamily="34" charset="0"/>
              </a:defRPr>
            </a:lvl3pPr>
            <a:lvl4pPr>
              <a:defRPr sz="3600">
                <a:solidFill>
                  <a:schemeClr val="bg1"/>
                </a:solidFill>
                <a:latin typeface="Arial" pitchFamily="34" charset="0"/>
                <a:cs typeface="Arial" pitchFamily="34" charset="0"/>
              </a:defRPr>
            </a:lvl4pPr>
            <a:lvl5pPr>
              <a:defRPr sz="3600">
                <a:solidFill>
                  <a:schemeClr val="bg1"/>
                </a:solidFill>
                <a:latin typeface="Arial" pitchFamily="34" charset="0"/>
                <a:cs typeface="Arial" pitchFamily="34" charset="0"/>
              </a:defRPr>
            </a:lvl5pPr>
          </a:lstStyle>
          <a:p>
            <a:pPr lvl="0"/>
            <a:r>
              <a:rPr lang="en-US" dirty="0"/>
              <a:t>&lt;TREND TITLE&gt;</a:t>
            </a:r>
            <a:endParaRPr lang="en-GB" dirty="0"/>
          </a:p>
        </p:txBody>
      </p:sp>
      <p:sp>
        <p:nvSpPr>
          <p:cNvPr id="31" name="Text Placeholder 29"/>
          <p:cNvSpPr>
            <a:spLocks noGrp="1"/>
          </p:cNvSpPr>
          <p:nvPr>
            <p:ph type="body" sz="quarter" idx="11" hasCustomPrompt="1"/>
          </p:nvPr>
        </p:nvSpPr>
        <p:spPr>
          <a:xfrm>
            <a:off x="250825" y="5624512"/>
            <a:ext cx="8642350" cy="1080851"/>
          </a:xfrm>
          <a:prstGeom prst="rect">
            <a:avLst/>
          </a:prstGeom>
        </p:spPr>
        <p:txBody>
          <a:bodyPr lIns="0" tIns="0" rIns="0" bIns="0">
            <a:normAutofit/>
          </a:bodyPr>
          <a:lstStyle>
            <a:lvl1pPr algn="ctr">
              <a:buFontTx/>
              <a:buNone/>
              <a:defRPr sz="1800">
                <a:solidFill>
                  <a:schemeClr val="bg1"/>
                </a:solidFill>
                <a:latin typeface="Arial" pitchFamily="34" charset="0"/>
                <a:cs typeface="Arial" pitchFamily="34" charset="0"/>
              </a:defRPr>
            </a:lvl1pPr>
            <a:lvl2pPr>
              <a:defRPr sz="3600">
                <a:solidFill>
                  <a:schemeClr val="bg1"/>
                </a:solidFill>
                <a:latin typeface="Arial" pitchFamily="34" charset="0"/>
                <a:cs typeface="Arial" pitchFamily="34" charset="0"/>
              </a:defRPr>
            </a:lvl2pPr>
            <a:lvl3pPr>
              <a:defRPr sz="3600">
                <a:solidFill>
                  <a:schemeClr val="bg1"/>
                </a:solidFill>
                <a:latin typeface="Arial" pitchFamily="34" charset="0"/>
                <a:cs typeface="Arial" pitchFamily="34" charset="0"/>
              </a:defRPr>
            </a:lvl3pPr>
            <a:lvl4pPr>
              <a:defRPr sz="3600">
                <a:solidFill>
                  <a:schemeClr val="bg1"/>
                </a:solidFill>
                <a:latin typeface="Arial" pitchFamily="34" charset="0"/>
                <a:cs typeface="Arial" pitchFamily="34" charset="0"/>
              </a:defRPr>
            </a:lvl4pPr>
            <a:lvl5pPr>
              <a:defRPr sz="3600">
                <a:solidFill>
                  <a:schemeClr val="bg1"/>
                </a:solidFill>
                <a:latin typeface="Arial" pitchFamily="34" charset="0"/>
                <a:cs typeface="Arial" pitchFamily="34" charset="0"/>
              </a:defRPr>
            </a:lvl5pPr>
          </a:lstStyle>
          <a:p>
            <a:pPr lvl="0"/>
            <a:r>
              <a:rPr lang="en-US" dirty="0"/>
              <a:t>&lt;TREND SUBTITLE&gt;</a:t>
            </a:r>
            <a:endParaRPr lang="en-GB" dirty="0"/>
          </a:p>
        </p:txBody>
      </p:sp>
      <p:grpSp>
        <p:nvGrpSpPr>
          <p:cNvPr id="34" name="Group 24"/>
          <p:cNvGrpSpPr/>
          <p:nvPr userDrawn="1"/>
        </p:nvGrpSpPr>
        <p:grpSpPr>
          <a:xfrm>
            <a:off x="250826" y="260350"/>
            <a:ext cx="821085" cy="684000"/>
            <a:chOff x="250826" y="260350"/>
            <a:chExt cx="821085" cy="684000"/>
          </a:xfrm>
        </p:grpSpPr>
        <p:sp>
          <p:nvSpPr>
            <p:cNvPr id="35" name="Freeform 22"/>
            <p:cNvSpPr>
              <a:spLocks/>
            </p:cNvSpPr>
            <p:nvPr/>
          </p:nvSpPr>
          <p:spPr bwMode="auto">
            <a:xfrm>
              <a:off x="409331" y="260350"/>
              <a:ext cx="662580" cy="684000"/>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rgbClr val="35BDB2"/>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36" name="Freeform 23"/>
            <p:cNvSpPr>
              <a:spLocks/>
            </p:cNvSpPr>
            <p:nvPr/>
          </p:nvSpPr>
          <p:spPr bwMode="auto">
            <a:xfrm>
              <a:off x="250826" y="260350"/>
              <a:ext cx="664008" cy="684000"/>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rgbClr val="35BDB2"/>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37" name="Rectangle 24"/>
            <p:cNvSpPr>
              <a:spLocks noChangeArrowheads="1"/>
            </p:cNvSpPr>
            <p:nvPr/>
          </p:nvSpPr>
          <p:spPr bwMode="auto">
            <a:xfrm>
              <a:off x="524997" y="534521"/>
              <a:ext cx="274171" cy="135658"/>
            </a:xfrm>
            <a:prstGeom prst="rect">
              <a:avLst/>
            </a:prstGeom>
            <a:solidFill>
              <a:srgbClr val="35BDB2"/>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ontent Dark Grey">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 name="Content Placeholder 2"/>
          <p:cNvSpPr>
            <a:spLocks noGrp="1"/>
          </p:cNvSpPr>
          <p:nvPr>
            <p:ph idx="1" hasCustomPrompt="1"/>
          </p:nvPr>
        </p:nvSpPr>
        <p:spPr>
          <a:xfrm>
            <a:off x="250826" y="873126"/>
            <a:ext cx="8642348" cy="5256214"/>
          </a:xfrm>
          <a:prstGeom prst="rect">
            <a:avLst/>
          </a:prstGeom>
        </p:spPr>
        <p:txBody>
          <a:bodyPr lIns="0" tIns="0" rIns="0" bIns="0">
            <a:noAutofit/>
          </a:bodyPr>
          <a:lstStyle>
            <a:lvl1pPr marL="266700" indent="-266700">
              <a:lnSpc>
                <a:spcPct val="90000"/>
              </a:lnSpc>
              <a:spcBef>
                <a:spcPts val="600"/>
              </a:spcBef>
              <a:buClr>
                <a:schemeClr val="bg2"/>
              </a:buClr>
              <a:buFontTx/>
              <a:buBlip>
                <a:blip r:embed="rId2"/>
              </a:buBlip>
              <a:defRPr sz="1600" baseline="0">
                <a:solidFill>
                  <a:schemeClr val="bg1"/>
                </a:solidFill>
                <a:latin typeface="Arial" pitchFamily="34" charset="0"/>
                <a:cs typeface="Arial" pitchFamily="34" charset="0"/>
              </a:defRPr>
            </a:lvl1pPr>
            <a:lvl2pPr marL="449263" indent="-182563">
              <a:lnSpc>
                <a:spcPct val="90000"/>
              </a:lnSpc>
              <a:spcBef>
                <a:spcPts val="600"/>
              </a:spcBef>
              <a:buClr>
                <a:schemeClr val="bg2"/>
              </a:buClr>
              <a:buFont typeface="Wingdings" pitchFamily="2" charset="2"/>
              <a:buChar char="§"/>
              <a:tabLst/>
              <a:defRPr sz="1600">
                <a:solidFill>
                  <a:schemeClr val="bg1"/>
                </a:solidFill>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First level content</a:t>
            </a:r>
          </a:p>
          <a:p>
            <a:pPr lvl="1"/>
            <a:r>
              <a:rPr lang="en-GB" dirty="0"/>
              <a:t>Second level content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sp>
        <p:nvSpPr>
          <p:cNvPr id="16" name="Title 1"/>
          <p:cNvSpPr>
            <a:spLocks noGrp="1"/>
          </p:cNvSpPr>
          <p:nvPr>
            <p:ph type="title" hasCustomPrompt="1"/>
          </p:nvPr>
        </p:nvSpPr>
        <p:spPr>
          <a:xfrm>
            <a:off x="250825" y="260350"/>
            <a:ext cx="8642349"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3"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ontent Light Grey">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 name="Content Placeholder 2"/>
          <p:cNvSpPr>
            <a:spLocks noGrp="1"/>
          </p:cNvSpPr>
          <p:nvPr>
            <p:ph idx="1" hasCustomPrompt="1"/>
          </p:nvPr>
        </p:nvSpPr>
        <p:spPr>
          <a:xfrm>
            <a:off x="250826" y="873126"/>
            <a:ext cx="8642348" cy="5256214"/>
          </a:xfrm>
          <a:prstGeom prst="rect">
            <a:avLst/>
          </a:prstGeom>
        </p:spPr>
        <p:txBody>
          <a:bodyPr lIns="0" tIns="0" rIns="0" bIns="0">
            <a:noAutofit/>
          </a:bodyPr>
          <a:lstStyle>
            <a:lvl1pPr marL="266700" indent="-266700">
              <a:lnSpc>
                <a:spcPct val="90000"/>
              </a:lnSpc>
              <a:spcBef>
                <a:spcPts val="600"/>
              </a:spcBef>
              <a:buClr>
                <a:schemeClr val="bg2"/>
              </a:buClr>
              <a:buFontTx/>
              <a:buBlip>
                <a:blip r:embed="rId2"/>
              </a:buBlip>
              <a:defRPr sz="1600" baseline="0">
                <a:latin typeface="Arial" pitchFamily="34" charset="0"/>
                <a:cs typeface="Arial" pitchFamily="34" charset="0"/>
              </a:defRPr>
            </a:lvl1pPr>
            <a:lvl2pPr marL="449263" indent="-182563">
              <a:lnSpc>
                <a:spcPct val="90000"/>
              </a:lnSpc>
              <a:spcBef>
                <a:spcPts val="600"/>
              </a:spcBef>
              <a:buClr>
                <a:schemeClr val="tx2"/>
              </a:buClr>
              <a:buFont typeface="Wingdings" pitchFamily="2" charset="2"/>
              <a:buChar char="§"/>
              <a:tabLst/>
              <a:defRPr sz="1600">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First level content</a:t>
            </a:r>
          </a:p>
          <a:p>
            <a:pPr lvl="1"/>
            <a:r>
              <a:rPr lang="en-GB" dirty="0"/>
              <a:t>Second level content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sp>
        <p:nvSpPr>
          <p:cNvPr id="16" name="Title 1"/>
          <p:cNvSpPr>
            <a:spLocks noGrp="1"/>
          </p:cNvSpPr>
          <p:nvPr>
            <p:ph type="title" hasCustomPrompt="1"/>
          </p:nvPr>
        </p:nvSpPr>
        <p:spPr>
          <a:xfrm>
            <a:off x="250825" y="260350"/>
            <a:ext cx="8642348"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3"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End Slide">
    <p:spTree>
      <p:nvGrpSpPr>
        <p:cNvPr id="1" name=""/>
        <p:cNvGrpSpPr/>
        <p:nvPr/>
      </p:nvGrpSpPr>
      <p:grpSpPr>
        <a:xfrm>
          <a:off x="0" y="0"/>
          <a:ext cx="0" cy="0"/>
          <a:chOff x="0" y="0"/>
          <a:chExt cx="0" cy="0"/>
        </a:xfrm>
      </p:grpSpPr>
      <p:sp>
        <p:nvSpPr>
          <p:cNvPr id="25" name="Rectangle 24"/>
          <p:cNvSpPr/>
          <p:nvPr/>
        </p:nvSpPr>
        <p:spPr>
          <a:xfrm>
            <a:off x="0" y="0"/>
            <a:ext cx="9144000" cy="6858000"/>
          </a:xfrm>
          <a:prstGeom prst="rect">
            <a:avLst/>
          </a:prstGeom>
          <a:blipFill dpi="0" rotWithShape="1">
            <a:blip r:embed="rId2" cstate="print">
              <a:grayscl/>
              <a:lum bright="20000" contrast="4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nvGrpSpPr>
          <p:cNvPr id="2" name="Group 46"/>
          <p:cNvGrpSpPr/>
          <p:nvPr/>
        </p:nvGrpSpPr>
        <p:grpSpPr>
          <a:xfrm>
            <a:off x="2647254" y="2282465"/>
            <a:ext cx="3843553" cy="1426685"/>
            <a:chOff x="2625309" y="2282465"/>
            <a:chExt cx="3843553" cy="1426685"/>
          </a:xfrm>
        </p:grpSpPr>
        <p:grpSp>
          <p:nvGrpSpPr>
            <p:cNvPr id="3" name="Group 5"/>
            <p:cNvGrpSpPr>
              <a:grpSpLocks noChangeAspect="1"/>
            </p:cNvGrpSpPr>
            <p:nvPr userDrawn="1"/>
          </p:nvGrpSpPr>
          <p:grpSpPr bwMode="auto">
            <a:xfrm>
              <a:off x="2743995" y="2282465"/>
              <a:ext cx="3578400" cy="921535"/>
              <a:chOff x="158" y="938"/>
              <a:chExt cx="1860" cy="479"/>
            </a:xfrm>
          </p:grpSpPr>
          <p:sp>
            <p:nvSpPr>
              <p:cNvPr id="28"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0"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1"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2"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4"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6"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8"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9"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0"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4"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5"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6"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
          <p:nvSpPr>
            <p:cNvPr id="4" name="TextBox 3"/>
            <p:cNvSpPr txBox="1"/>
            <p:nvPr userDrawn="1"/>
          </p:nvSpPr>
          <p:spPr>
            <a:xfrm>
              <a:off x="2625309" y="3401373"/>
              <a:ext cx="3843553" cy="307777"/>
            </a:xfrm>
            <a:prstGeom prst="rect">
              <a:avLst/>
            </a:prstGeom>
            <a:noFill/>
          </p:spPr>
          <p:txBody>
            <a:bodyPr wrap="none" rtlCol="0">
              <a:spAutoFit/>
            </a:bodyPr>
            <a:lstStyle/>
            <a:p>
              <a:pPr algn="ctr"/>
              <a:r>
                <a:rPr lang="en-US" sz="1400" spc="130" dirty="0">
                  <a:latin typeface="+mj-lt"/>
                  <a:cs typeface="Cabin Regular"/>
                </a:rPr>
                <a:t>LONDON</a:t>
              </a:r>
              <a:r>
                <a:rPr lang="en-US" sz="1400" spc="130" dirty="0">
                  <a:solidFill>
                    <a:schemeClr val="bg2"/>
                  </a:solidFill>
                  <a:latin typeface="+mj-lt"/>
                  <a:cs typeface="Cabin Regular"/>
                </a:rPr>
                <a:t> </a:t>
              </a:r>
              <a:r>
                <a:rPr lang="en-US" sz="1400" b="1" spc="130" dirty="0">
                  <a:solidFill>
                    <a:schemeClr val="bg2"/>
                  </a:solidFill>
                  <a:latin typeface="+mj-lt"/>
                  <a:cs typeface="Cabin Regular"/>
                </a:rPr>
                <a:t>|</a:t>
              </a:r>
              <a:r>
                <a:rPr lang="en-US" sz="1400" spc="130" dirty="0">
                  <a:solidFill>
                    <a:schemeClr val="bg2"/>
                  </a:solidFill>
                  <a:latin typeface="+mj-lt"/>
                  <a:cs typeface="Cabin Regular"/>
                </a:rPr>
                <a:t> </a:t>
              </a:r>
              <a:r>
                <a:rPr lang="en-US" sz="1400" spc="130" dirty="0">
                  <a:latin typeface="+mj-lt"/>
                  <a:cs typeface="Cabin Regular"/>
                </a:rPr>
                <a:t>NEW YORK</a:t>
              </a:r>
              <a:r>
                <a:rPr lang="en-US" sz="1400" spc="130" dirty="0">
                  <a:solidFill>
                    <a:schemeClr val="bg2"/>
                  </a:solidFill>
                  <a:latin typeface="+mj-lt"/>
                  <a:cs typeface="Cabin Regular"/>
                </a:rPr>
                <a:t> </a:t>
              </a:r>
              <a:r>
                <a:rPr lang="en-US" sz="1400" b="1" spc="130" dirty="0">
                  <a:solidFill>
                    <a:schemeClr val="bg2"/>
                  </a:solidFill>
                  <a:latin typeface="+mj-lt"/>
                  <a:cs typeface="Cabin Regular"/>
                </a:rPr>
                <a:t>|</a:t>
              </a:r>
              <a:r>
                <a:rPr lang="en-US" sz="1400" spc="130" dirty="0">
                  <a:solidFill>
                    <a:schemeClr val="bg2"/>
                  </a:solidFill>
                  <a:latin typeface="+mj-lt"/>
                  <a:cs typeface="Cabin Regular"/>
                </a:rPr>
                <a:t> </a:t>
              </a:r>
              <a:r>
                <a:rPr lang="en-US" sz="1400" spc="130" dirty="0">
                  <a:latin typeface="+mj-lt"/>
                  <a:cs typeface="Cabin Regular"/>
                </a:rPr>
                <a:t>STOCKHOLM</a:t>
              </a:r>
              <a:endParaRPr lang="en-US" sz="1400" spc="130" dirty="0">
                <a:latin typeface="+mj-lt"/>
                <a:cs typeface="Cabin Regular"/>
              </a:endParaRPr>
            </a:p>
          </p:txBody>
        </p:sp>
      </p:grpSp>
    </p:spTree>
  </p:cSld>
  <p:clrMapOvr>
    <a:masterClrMapping/>
  </p:clrMapOvr>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ntelligence Slid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50824" y="1592758"/>
            <a:ext cx="8642348" cy="4536580"/>
          </a:xfrm>
          <a:prstGeom prst="rect">
            <a:avLst/>
          </a:prstGeom>
        </p:spPr>
        <p:txBody>
          <a:bodyPr lIns="0" tIns="0" rIns="0" bIns="0">
            <a:noAutofit/>
          </a:bodyPr>
          <a:lstStyle>
            <a:lvl1pPr marL="449263" indent="-449263">
              <a:lnSpc>
                <a:spcPct val="90000"/>
              </a:lnSpc>
              <a:spcBef>
                <a:spcPts val="600"/>
              </a:spcBef>
              <a:buClr>
                <a:schemeClr val="bg2"/>
              </a:buClr>
              <a:buFontTx/>
              <a:buNone/>
              <a:defRPr sz="1600" baseline="0">
                <a:latin typeface="Arial" pitchFamily="34" charset="0"/>
                <a:cs typeface="Arial" pitchFamily="34" charset="0"/>
              </a:defRPr>
            </a:lvl1pPr>
            <a:lvl2pPr marL="715963" indent="-266700">
              <a:lnSpc>
                <a:spcPct val="90000"/>
              </a:lnSpc>
              <a:spcBef>
                <a:spcPts val="600"/>
              </a:spcBef>
              <a:buClr>
                <a:schemeClr val="tx2"/>
              </a:buClr>
              <a:buFont typeface="Wingdings" pitchFamily="2" charset="2"/>
              <a:buChar char="§"/>
              <a:tabLst/>
              <a:defRPr sz="2400">
                <a:latin typeface="Arial" pitchFamily="34" charset="0"/>
                <a:cs typeface="Arial" pitchFamily="34" charset="0"/>
              </a:defRPr>
            </a:lvl2pPr>
            <a:lvl3pPr marL="982663" indent="-266700">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Insert chart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sp>
        <p:nvSpPr>
          <p:cNvPr id="16" name="Title 1"/>
          <p:cNvSpPr>
            <a:spLocks noGrp="1"/>
          </p:cNvSpPr>
          <p:nvPr>
            <p:ph type="title" hasCustomPrompt="1"/>
          </p:nvPr>
        </p:nvSpPr>
        <p:spPr>
          <a:xfrm>
            <a:off x="250824" y="260350"/>
            <a:ext cx="8642349" cy="886397"/>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br>
              <a:rPr lang="en-GB" dirty="0"/>
            </a:br>
            <a:r>
              <a:rPr lang="en-GB" dirty="0"/>
              <a:t>(second line)</a:t>
            </a:r>
            <a:endParaRPr lang="en-US" dirty="0"/>
          </a:p>
        </p:txBody>
      </p:sp>
      <p:sp>
        <p:nvSpPr>
          <p:cNvPr id="14" name="Text Placeholder 13"/>
          <p:cNvSpPr>
            <a:spLocks noGrp="1"/>
          </p:cNvSpPr>
          <p:nvPr>
            <p:ph type="body" sz="quarter" idx="11" hasCustomPrompt="1"/>
          </p:nvPr>
        </p:nvSpPr>
        <p:spPr>
          <a:xfrm>
            <a:off x="250824" y="1268760"/>
            <a:ext cx="8642349" cy="221599"/>
          </a:xfrm>
          <a:prstGeom prst="rect">
            <a:avLst/>
          </a:prstGeom>
        </p:spPr>
        <p:txBody>
          <a:bodyPr lIns="0" tIns="0" rIns="0" bIns="0">
            <a:spAutoFit/>
          </a:bodyPr>
          <a:lstStyle>
            <a:lvl1pPr marL="0" indent="0">
              <a:lnSpc>
                <a:spcPct val="90000"/>
              </a:lnSpc>
              <a:spcBef>
                <a:spcPts val="0"/>
              </a:spcBef>
              <a:buNone/>
              <a:defRPr sz="1600"/>
            </a:lvl1pPr>
          </a:lstStyle>
          <a:p>
            <a:pPr lvl="0"/>
            <a:r>
              <a:rPr lang="en-GB" dirty="0"/>
              <a:t>Question wording</a:t>
            </a:r>
            <a:endParaRPr lang="en-GB"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3"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1"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attern Cyan">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blipFill dpi="0" rotWithShape="1">
            <a:blip r:embed="rId2" cstate="print"/>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dirty="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attern Black">
    <p:spTree>
      <p:nvGrpSpPr>
        <p:cNvPr id="1" name=""/>
        <p:cNvGrpSpPr/>
        <p:nvPr/>
      </p:nvGrpSpPr>
      <p:grpSpPr>
        <a:xfrm>
          <a:off x="0" y="0"/>
          <a:ext cx="0" cy="0"/>
          <a:chOff x="0" y="0"/>
          <a:chExt cx="0" cy="0"/>
        </a:xfrm>
      </p:grpSpPr>
      <p:sp>
        <p:nvSpPr>
          <p:cNvPr id="13" name="Rectangle 12"/>
          <p:cNvSpPr/>
          <p:nvPr/>
        </p:nvSpPr>
        <p:spPr>
          <a:xfrm>
            <a:off x="0" y="3"/>
            <a:ext cx="9144000" cy="6858000"/>
          </a:xfrm>
          <a:prstGeom prst="rect">
            <a:avLst/>
          </a:prstGeom>
          <a:blipFill dpi="0" rotWithShape="1">
            <a:blip r:embed="rId2" cstate="print">
              <a:grayscl/>
              <a:lum bright="-40000" contrast="2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6" name="Rectangle 25"/>
          <p:cNvSpPr/>
          <p:nvPr/>
        </p:nvSpPr>
        <p:spPr>
          <a:xfrm>
            <a:off x="0" y="0"/>
            <a:ext cx="9144000" cy="6858000"/>
          </a:xfrm>
          <a:prstGeom prst="rect">
            <a:avLst/>
          </a:prstGeom>
          <a:blipFill dpi="0" rotWithShape="1">
            <a:blip r:embed="rId2" cstate="print">
              <a:grayscl/>
              <a:lum bright="20000" contrast="4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cxnSp>
        <p:nvCxnSpPr>
          <p:cNvPr id="3" name="Straight Connector 2"/>
          <p:cNvCxnSpPr/>
          <p:nvPr/>
        </p:nvCxnSpPr>
        <p:spPr>
          <a:xfrm>
            <a:off x="1079499" y="3878309"/>
            <a:ext cx="6985001" cy="0"/>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6" name="Title 1"/>
          <p:cNvSpPr>
            <a:spLocks noGrp="1"/>
          </p:cNvSpPr>
          <p:nvPr>
            <p:ph type="ctrTitle" hasCustomPrompt="1"/>
          </p:nvPr>
        </p:nvSpPr>
        <p:spPr>
          <a:xfrm>
            <a:off x="1079499" y="3071066"/>
            <a:ext cx="6985001" cy="782504"/>
          </a:xfrm>
          <a:prstGeom prst="rect">
            <a:avLst/>
          </a:prstGeom>
        </p:spPr>
        <p:txBody>
          <a:bodyPr wrap="square" lIns="0" tIns="144000" anchor="b">
            <a:spAutoFit/>
          </a:bodyPr>
          <a:lstStyle>
            <a:lvl1pPr algn="ctr">
              <a:lnSpc>
                <a:spcPct val="80000"/>
              </a:lnSpc>
              <a:defRPr sz="4800">
                <a:solidFill>
                  <a:schemeClr val="bg2"/>
                </a:solidFill>
                <a:latin typeface="Arial" pitchFamily="34" charset="0"/>
                <a:cs typeface="Arial" pitchFamily="34" charset="0"/>
              </a:defRPr>
            </a:lvl1pPr>
          </a:lstStyle>
          <a:p>
            <a:r>
              <a:rPr lang="en-GB" dirty="0"/>
              <a:t>Insert title here</a:t>
            </a:r>
            <a:endParaRPr lang="en-US" dirty="0"/>
          </a:p>
        </p:txBody>
      </p:sp>
      <p:sp>
        <p:nvSpPr>
          <p:cNvPr id="7" name="Subtitle 2"/>
          <p:cNvSpPr>
            <a:spLocks noGrp="1"/>
          </p:cNvSpPr>
          <p:nvPr>
            <p:ph type="subTitle" idx="1" hasCustomPrompt="1"/>
          </p:nvPr>
        </p:nvSpPr>
        <p:spPr>
          <a:xfrm>
            <a:off x="1079499" y="3903048"/>
            <a:ext cx="6985001" cy="523220"/>
          </a:xfrm>
          <a:prstGeom prst="rect">
            <a:avLst/>
          </a:prstGeom>
        </p:spPr>
        <p:txBody>
          <a:bodyPr wrap="square" tIns="46800">
            <a:spAutoFit/>
          </a:bodyPr>
          <a:lstStyle>
            <a:lvl1pPr marL="0" indent="0" algn="ctr">
              <a:buNone/>
              <a:defRPr sz="2800" b="0">
                <a:solidFill>
                  <a:schemeClr val="tx2"/>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author/date/description here</a:t>
            </a:r>
            <a:endParaRPr lang="en-US" dirty="0"/>
          </a:p>
        </p:txBody>
      </p:sp>
      <p:grpSp>
        <p:nvGrpSpPr>
          <p:cNvPr id="2" name="Group 5"/>
          <p:cNvGrpSpPr>
            <a:grpSpLocks noChangeAspect="1"/>
          </p:cNvGrpSpPr>
          <p:nvPr/>
        </p:nvGrpSpPr>
        <p:grpSpPr bwMode="auto">
          <a:xfrm>
            <a:off x="250826" y="260350"/>
            <a:ext cx="2656032" cy="684000"/>
            <a:chOff x="158" y="938"/>
            <a:chExt cx="1860" cy="479"/>
          </a:xfrm>
        </p:grpSpPr>
        <p:sp>
          <p:nvSpPr>
            <p:cNvPr id="28"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0"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1"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2"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4"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6"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8"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9"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0"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4"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5"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6"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with Half Image">
    <p:spTree>
      <p:nvGrpSpPr>
        <p:cNvPr id="1" name=""/>
        <p:cNvGrpSpPr/>
        <p:nvPr/>
      </p:nvGrpSpPr>
      <p:grpSpPr>
        <a:xfrm>
          <a:off x="0" y="0"/>
          <a:ext cx="0" cy="0"/>
          <a:chOff x="0" y="0"/>
          <a:chExt cx="0" cy="0"/>
        </a:xfrm>
      </p:grpSpPr>
      <p:sp>
        <p:nvSpPr>
          <p:cNvPr id="8" name="TextBox 7"/>
          <p:cNvSpPr txBox="1"/>
          <p:nvPr/>
        </p:nvSpPr>
        <p:spPr>
          <a:xfrm>
            <a:off x="0" y="0"/>
            <a:ext cx="4572000" cy="6858000"/>
          </a:xfrm>
          <a:prstGeom prst="rect">
            <a:avLst/>
          </a:prstGeom>
          <a:solidFill>
            <a:schemeClr val="tx1">
              <a:lumMod val="75000"/>
              <a:lumOff val="25000"/>
            </a:schemeClr>
          </a:solidFill>
        </p:spPr>
        <p:txBody>
          <a:bodyPr wrap="square" rtlCol="0">
            <a:noAutofit/>
          </a:bodyPr>
          <a:lstStyle/>
          <a:p>
            <a:pPr algn="ctr"/>
            <a:endParaRPr lang="en-GB" sz="5400" spc="600" dirty="0">
              <a:solidFill>
                <a:schemeClr val="tx1">
                  <a:lumMod val="65000"/>
                  <a:lumOff val="35000"/>
                </a:schemeClr>
              </a:solidFill>
            </a:endParaRPr>
          </a:p>
          <a:p>
            <a:pPr algn="ctr"/>
            <a:endParaRPr lang="en-GB" sz="5400" spc="600" dirty="0">
              <a:solidFill>
                <a:schemeClr val="tx1">
                  <a:lumMod val="65000"/>
                  <a:lumOff val="35000"/>
                </a:schemeClr>
              </a:solidFill>
            </a:endParaRPr>
          </a:p>
          <a:p>
            <a:pPr algn="ctr"/>
            <a:r>
              <a:rPr lang="en-GB" sz="5400" spc="600" dirty="0">
                <a:solidFill>
                  <a:schemeClr val="tx1">
                    <a:lumMod val="65000"/>
                    <a:lumOff val="35000"/>
                  </a:schemeClr>
                </a:solidFill>
              </a:rPr>
              <a:t>INSERT</a:t>
            </a:r>
            <a:r>
              <a:rPr lang="en-GB" sz="5400" spc="600" baseline="0" dirty="0">
                <a:solidFill>
                  <a:schemeClr val="tx1">
                    <a:lumMod val="65000"/>
                    <a:lumOff val="35000"/>
                  </a:schemeClr>
                </a:solidFill>
              </a:rPr>
              <a:t> IMAGE</a:t>
            </a:r>
            <a:endParaRPr lang="en-GB" sz="5400" spc="600" dirty="0">
              <a:solidFill>
                <a:schemeClr val="tx1">
                  <a:lumMod val="65000"/>
                  <a:lumOff val="35000"/>
                </a:schemeClr>
              </a:solidFill>
            </a:endParaRPr>
          </a:p>
        </p:txBody>
      </p:sp>
      <p:sp>
        <p:nvSpPr>
          <p:cNvPr id="6" name="Title 1"/>
          <p:cNvSpPr>
            <a:spLocks noGrp="1"/>
          </p:cNvSpPr>
          <p:nvPr>
            <p:ph type="ctrTitle" hasCustomPrompt="1"/>
          </p:nvPr>
        </p:nvSpPr>
        <p:spPr>
          <a:xfrm>
            <a:off x="250826" y="3169555"/>
            <a:ext cx="4033838" cy="684015"/>
          </a:xfrm>
          <a:prstGeom prst="rect">
            <a:avLst/>
          </a:prstGeom>
          <a:solidFill>
            <a:schemeClr val="bg2"/>
          </a:solidFill>
        </p:spPr>
        <p:txBody>
          <a:bodyPr wrap="square" tIns="144000" anchor="b">
            <a:spAutoFit/>
          </a:bodyPr>
          <a:lstStyle>
            <a:lvl1pPr algn="l">
              <a:lnSpc>
                <a:spcPct val="80000"/>
              </a:lnSpc>
              <a:spcBef>
                <a:spcPts val="0"/>
              </a:spcBef>
              <a:spcAft>
                <a:spcPts val="0"/>
              </a:spcAft>
              <a:defRPr sz="4000">
                <a:solidFill>
                  <a:schemeClr val="bg1"/>
                </a:solidFill>
                <a:latin typeface="Arial" pitchFamily="34" charset="0"/>
                <a:cs typeface="Arial" pitchFamily="34" charset="0"/>
              </a:defRPr>
            </a:lvl1pPr>
          </a:lstStyle>
          <a:p>
            <a:r>
              <a:rPr lang="en-GB" dirty="0"/>
              <a:t>Insert title</a:t>
            </a:r>
            <a:endParaRPr lang="en-US" dirty="0"/>
          </a:p>
        </p:txBody>
      </p:sp>
      <p:sp>
        <p:nvSpPr>
          <p:cNvPr id="7" name="Subtitle 2"/>
          <p:cNvSpPr>
            <a:spLocks noGrp="1"/>
          </p:cNvSpPr>
          <p:nvPr>
            <p:ph type="subTitle" idx="1" hasCustomPrompt="1"/>
          </p:nvPr>
        </p:nvSpPr>
        <p:spPr>
          <a:xfrm>
            <a:off x="250827" y="3903048"/>
            <a:ext cx="4033838" cy="425822"/>
          </a:xfrm>
          <a:prstGeom prst="rect">
            <a:avLst/>
          </a:prstGeom>
          <a:solidFill>
            <a:schemeClr val="tx2"/>
          </a:solidFill>
        </p:spPr>
        <p:txBody>
          <a:bodyPr wrap="square" lIns="90000" tIns="46800">
            <a:spAutoFit/>
          </a:bodyPr>
          <a:lstStyle>
            <a:lvl1pPr marL="0" indent="0" algn="l">
              <a:lnSpc>
                <a:spcPct val="90000"/>
              </a:lnSpc>
              <a:spcBef>
                <a:spcPts val="600"/>
              </a:spcBef>
              <a:spcAft>
                <a:spcPts val="600"/>
              </a:spcAft>
              <a:buNone/>
              <a:defRPr sz="2400" b="0">
                <a:solidFill>
                  <a:schemeClr val="bg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description</a:t>
            </a:r>
            <a:endParaRPr lang="en-US" dirty="0"/>
          </a:p>
        </p:txBody>
      </p:sp>
      <p:grpSp>
        <p:nvGrpSpPr>
          <p:cNvPr id="2" name="Group 5"/>
          <p:cNvGrpSpPr>
            <a:grpSpLocks noChangeAspect="1"/>
          </p:cNvGrpSpPr>
          <p:nvPr/>
        </p:nvGrpSpPr>
        <p:grpSpPr bwMode="auto">
          <a:xfrm>
            <a:off x="250826" y="260350"/>
            <a:ext cx="2656032" cy="684000"/>
            <a:chOff x="158" y="938"/>
            <a:chExt cx="1860" cy="479"/>
          </a:xfrm>
          <a:solidFill>
            <a:schemeClr val="bg1"/>
          </a:solidFill>
        </p:grpSpPr>
        <p:sp>
          <p:nvSpPr>
            <p:cNvPr id="27"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8"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0"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1"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2"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4"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6"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8"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9"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0"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4"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5"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50826" y="873126"/>
            <a:ext cx="8642348" cy="5256214"/>
          </a:xfrm>
          <a:prstGeom prst="rect">
            <a:avLst/>
          </a:prstGeom>
        </p:spPr>
        <p:txBody>
          <a:bodyPr lIns="0" tIns="0" rIns="0" bIns="0">
            <a:noAutofit/>
          </a:bodyPr>
          <a:lstStyle>
            <a:lvl1pPr marL="266700" indent="-266700">
              <a:lnSpc>
                <a:spcPct val="90000"/>
              </a:lnSpc>
              <a:spcBef>
                <a:spcPts val="600"/>
              </a:spcBef>
              <a:buClr>
                <a:schemeClr val="bg2"/>
              </a:buClr>
              <a:buFontTx/>
              <a:buBlip>
                <a:blip r:embed="rId2"/>
              </a:buBlip>
              <a:defRPr sz="1600" baseline="0">
                <a:latin typeface="Arial" pitchFamily="34" charset="0"/>
                <a:cs typeface="Arial" pitchFamily="34" charset="0"/>
              </a:defRPr>
            </a:lvl1pPr>
            <a:lvl2pPr marL="449263" indent="-182563">
              <a:lnSpc>
                <a:spcPct val="90000"/>
              </a:lnSpc>
              <a:spcBef>
                <a:spcPts val="600"/>
              </a:spcBef>
              <a:buClr>
                <a:schemeClr val="tx2"/>
              </a:buClr>
              <a:buFont typeface="Wingdings" pitchFamily="2" charset="2"/>
              <a:buChar char="§"/>
              <a:tabLst/>
              <a:defRPr sz="1600">
                <a:latin typeface="Arial" pitchFamily="34" charset="0"/>
                <a:cs typeface="Arial" pitchFamily="34" charset="0"/>
              </a:defRPr>
            </a:lvl2pPr>
            <a:lvl3pPr marL="982663" indent="-266700">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First level content</a:t>
            </a:r>
          </a:p>
          <a:p>
            <a:pPr lvl="1"/>
            <a:r>
              <a:rPr lang="en-GB" dirty="0"/>
              <a:t>Second level content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sp>
        <p:nvSpPr>
          <p:cNvPr id="16" name="Title 1"/>
          <p:cNvSpPr>
            <a:spLocks noGrp="1"/>
          </p:cNvSpPr>
          <p:nvPr>
            <p:ph type="title" hasCustomPrompt="1"/>
          </p:nvPr>
        </p:nvSpPr>
        <p:spPr>
          <a:xfrm>
            <a:off x="250826" y="260350"/>
            <a:ext cx="8642348"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030"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031"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032"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with Image Light">
    <p:spTree>
      <p:nvGrpSpPr>
        <p:cNvPr id="1" name=""/>
        <p:cNvGrpSpPr/>
        <p:nvPr/>
      </p:nvGrpSpPr>
      <p:grpSpPr>
        <a:xfrm>
          <a:off x="0" y="0"/>
          <a:ext cx="0" cy="0"/>
          <a:chOff x="0" y="0"/>
          <a:chExt cx="0" cy="0"/>
        </a:xfrm>
      </p:grpSpPr>
      <p:sp>
        <p:nvSpPr>
          <p:cNvPr id="5" name="TextBox 4"/>
          <p:cNvSpPr txBox="1"/>
          <p:nvPr/>
        </p:nvSpPr>
        <p:spPr>
          <a:xfrm>
            <a:off x="0" y="0"/>
            <a:ext cx="9144000" cy="6858000"/>
          </a:xfrm>
          <a:prstGeom prst="rect">
            <a:avLst/>
          </a:prstGeom>
          <a:solidFill>
            <a:schemeClr val="bg1">
              <a:lumMod val="95000"/>
            </a:schemeClr>
          </a:solidFill>
        </p:spPr>
        <p:txBody>
          <a:bodyPr wrap="square" rtlCol="0">
            <a:noAutofit/>
          </a:bodyPr>
          <a:lstStyle/>
          <a:p>
            <a:pPr algn="ctr"/>
            <a:endParaRPr lang="en-GB" sz="5400" spc="600" dirty="0">
              <a:solidFill>
                <a:schemeClr val="bg1">
                  <a:lumMod val="85000"/>
                </a:schemeClr>
              </a:solidFill>
            </a:endParaRPr>
          </a:p>
          <a:p>
            <a:pPr algn="ctr"/>
            <a:endParaRPr lang="en-GB" sz="5400" spc="600" dirty="0">
              <a:solidFill>
                <a:schemeClr val="bg1">
                  <a:lumMod val="85000"/>
                </a:schemeClr>
              </a:solidFill>
            </a:endParaRPr>
          </a:p>
          <a:p>
            <a:pPr algn="ctr"/>
            <a:r>
              <a:rPr lang="en-GB" sz="5400" spc="600" dirty="0">
                <a:solidFill>
                  <a:schemeClr val="bg1">
                    <a:lumMod val="85000"/>
                  </a:schemeClr>
                </a:solidFill>
              </a:rPr>
              <a:t>INSERT</a:t>
            </a:r>
            <a:r>
              <a:rPr lang="en-GB" sz="5400" spc="600" baseline="0" dirty="0">
                <a:solidFill>
                  <a:schemeClr val="bg1">
                    <a:lumMod val="85000"/>
                  </a:schemeClr>
                </a:solidFill>
              </a:rPr>
              <a:t> IMAGE</a:t>
            </a:r>
            <a:endParaRPr lang="en-GB" sz="5400" spc="600" dirty="0">
              <a:solidFill>
                <a:schemeClr val="bg1">
                  <a:lumMod val="85000"/>
                </a:schemeClr>
              </a:solidFill>
            </a:endParaRPr>
          </a:p>
        </p:txBody>
      </p:sp>
      <p:sp>
        <p:nvSpPr>
          <p:cNvPr id="6" name="Title 1"/>
          <p:cNvSpPr>
            <a:spLocks noGrp="1"/>
          </p:cNvSpPr>
          <p:nvPr>
            <p:ph type="ctrTitle" hasCustomPrompt="1"/>
          </p:nvPr>
        </p:nvSpPr>
        <p:spPr>
          <a:xfrm>
            <a:off x="250824" y="3071066"/>
            <a:ext cx="8642350" cy="782504"/>
          </a:xfrm>
          <a:prstGeom prst="rect">
            <a:avLst/>
          </a:prstGeom>
          <a:solidFill>
            <a:schemeClr val="bg2"/>
          </a:solidFill>
        </p:spPr>
        <p:txBody>
          <a:bodyPr tIns="144000" anchor="b">
            <a:spAutoFit/>
          </a:bodyPr>
          <a:lstStyle>
            <a:lvl1pPr algn="l">
              <a:lnSpc>
                <a:spcPct val="80000"/>
              </a:lnSpc>
              <a:spcBef>
                <a:spcPts val="0"/>
              </a:spcBef>
              <a:defRPr sz="4800">
                <a:solidFill>
                  <a:schemeClr val="bg1"/>
                </a:solidFill>
                <a:latin typeface="Arial" pitchFamily="34" charset="0"/>
                <a:cs typeface="Arial" pitchFamily="34" charset="0"/>
              </a:defRPr>
            </a:lvl1pPr>
          </a:lstStyle>
          <a:p>
            <a:r>
              <a:rPr lang="en-GB" dirty="0"/>
              <a:t>Insert title here</a:t>
            </a:r>
            <a:endParaRPr lang="en-US" dirty="0"/>
          </a:p>
        </p:txBody>
      </p:sp>
      <p:sp>
        <p:nvSpPr>
          <p:cNvPr id="7" name="Subtitle 2"/>
          <p:cNvSpPr>
            <a:spLocks noGrp="1"/>
          </p:cNvSpPr>
          <p:nvPr>
            <p:ph type="subTitle" idx="1" hasCustomPrompt="1"/>
          </p:nvPr>
        </p:nvSpPr>
        <p:spPr>
          <a:xfrm>
            <a:off x="250824" y="3903048"/>
            <a:ext cx="8642349" cy="480131"/>
          </a:xfrm>
          <a:prstGeom prst="rect">
            <a:avLst/>
          </a:prstGeom>
          <a:solidFill>
            <a:schemeClr val="tx2"/>
          </a:solidFill>
        </p:spPr>
        <p:txBody>
          <a:bodyPr lIns="90000" tIns="46800">
            <a:spAutoFit/>
          </a:bodyPr>
          <a:lstStyle>
            <a:lvl1pPr marL="0" indent="0" algn="l">
              <a:lnSpc>
                <a:spcPct val="90000"/>
              </a:lnSpc>
              <a:spcBef>
                <a:spcPts val="600"/>
              </a:spcBef>
              <a:buNone/>
              <a:defRPr sz="2800" b="0">
                <a:solidFill>
                  <a:schemeClr val="bg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author/date/description here</a:t>
            </a:r>
            <a:endParaRPr lang="en-US" dirty="0"/>
          </a:p>
        </p:txBody>
      </p:sp>
      <p:grpSp>
        <p:nvGrpSpPr>
          <p:cNvPr id="2" name="Group 5"/>
          <p:cNvGrpSpPr>
            <a:grpSpLocks noChangeAspect="1"/>
          </p:cNvGrpSpPr>
          <p:nvPr/>
        </p:nvGrpSpPr>
        <p:grpSpPr bwMode="auto">
          <a:xfrm>
            <a:off x="250826" y="260350"/>
            <a:ext cx="2656032" cy="684000"/>
            <a:chOff x="158" y="938"/>
            <a:chExt cx="1860" cy="479"/>
          </a:xfrm>
        </p:grpSpPr>
        <p:sp>
          <p:nvSpPr>
            <p:cNvPr id="48"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9"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0"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1"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2"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3"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4"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5"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6"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7"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8"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9"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0"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1"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2"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3"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4"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5"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6"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e Briefing">
    <p:spTree>
      <p:nvGrpSpPr>
        <p:cNvPr id="1" name=""/>
        <p:cNvGrpSpPr/>
        <p:nvPr/>
      </p:nvGrpSpPr>
      <p:grpSpPr>
        <a:xfrm>
          <a:off x="0" y="0"/>
          <a:ext cx="0" cy="0"/>
          <a:chOff x="0" y="0"/>
          <a:chExt cx="0" cy="0"/>
        </a:xfrm>
      </p:grpSpPr>
      <p:sp>
        <p:nvSpPr>
          <p:cNvPr id="17" name="TextBox 16"/>
          <p:cNvSpPr txBox="1"/>
          <p:nvPr userDrawn="1"/>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rgbClr val="35BDB2"/>
                </a:solidFill>
                <a:cs typeface="Arial" pitchFamily="34" charset="0"/>
              </a:rPr>
              <a:pPr algn="r">
                <a:lnSpc>
                  <a:spcPts val="800"/>
                </a:lnSpc>
              </a:pPr>
              <a:t>‹#›</a:t>
            </a:fld>
            <a:endParaRPr lang="en-GB" sz="800" dirty="0">
              <a:solidFill>
                <a:srgbClr val="35BDB2"/>
              </a:solidFill>
              <a:cs typeface="Arial" pitchFamily="34" charset="0"/>
            </a:endParaRPr>
          </a:p>
        </p:txBody>
      </p:sp>
      <p:cxnSp>
        <p:nvCxnSpPr>
          <p:cNvPr id="18" name="Straight Connector 17"/>
          <p:cNvCxnSpPr/>
          <p:nvPr userDrawn="1"/>
        </p:nvCxnSpPr>
        <p:spPr>
          <a:xfrm rot="5400000">
            <a:off x="8330221" y="6547429"/>
            <a:ext cx="619558" cy="1589"/>
          </a:xfrm>
          <a:prstGeom prst="line">
            <a:avLst/>
          </a:prstGeom>
          <a:noFill/>
          <a:ln w="19050" cap="flat" cmpd="sng" algn="ctr">
            <a:solidFill>
              <a:srgbClr val="35BDB2"/>
            </a:solidFill>
            <a:prstDash val="solid"/>
          </a:ln>
          <a:effectLst/>
        </p:spPr>
      </p:cxnSp>
      <p:sp>
        <p:nvSpPr>
          <p:cNvPr id="19"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marL="0" marR="0" lvl="0" indent="0" algn="r" defTabSz="457200" rtl="0" eaLnBrk="1" fontAlgn="auto" latinLnBrk="0" hangingPunct="1">
              <a:lnSpc>
                <a:spcPts val="800"/>
              </a:lnSpc>
              <a:spcBef>
                <a:spcPts val="0"/>
              </a:spcBef>
              <a:spcAft>
                <a:spcPts val="0"/>
              </a:spcAft>
              <a:buClrTx/>
              <a:buSzTx/>
              <a:buFont typeface="Arial"/>
              <a:buNone/>
              <a:tabLst/>
              <a:defRPr/>
            </a:pPr>
            <a:r>
              <a:rPr kumimoji="0" lang="en-GB" sz="800" b="0" i="0" u="none" strike="noStrike" kern="0" cap="none" spc="0" normalizeH="0" baseline="0" noProof="0" dirty="0">
                <a:ln>
                  <a:noFill/>
                </a:ln>
                <a:solidFill>
                  <a:srgbClr val="000000">
                    <a:lumMod val="50000"/>
                    <a:lumOff val="50000"/>
                  </a:srgbClr>
                </a:solidFill>
                <a:effectLst/>
                <a:uLnTx/>
                <a:uFillTx/>
              </a:rPr>
              <a:t>Insert source/photo credit here</a:t>
            </a:r>
          </a:p>
        </p:txBody>
      </p:sp>
      <p:sp>
        <p:nvSpPr>
          <p:cNvPr id="20" name="Title 1"/>
          <p:cNvSpPr>
            <a:spLocks noGrp="1"/>
          </p:cNvSpPr>
          <p:nvPr>
            <p:ph type="title" hasCustomPrompt="1"/>
          </p:nvPr>
        </p:nvSpPr>
        <p:spPr>
          <a:xfrm>
            <a:off x="250827" y="260350"/>
            <a:ext cx="8642348" cy="443198"/>
          </a:xfrm>
          <a:prstGeom prst="rect">
            <a:avLst/>
          </a:prstGeom>
        </p:spPr>
        <p:txBody>
          <a:bodyPr wrap="square" lIns="0" tIns="0" rIns="0" bIns="0" anchor="t">
            <a:spAutoFit/>
          </a:bodyPr>
          <a:lstStyle>
            <a:lvl1pPr algn="l">
              <a:lnSpc>
                <a:spcPct val="90000"/>
              </a:lnSpc>
              <a:defRPr sz="3200">
                <a:solidFill>
                  <a:srgbClr val="35BDB2"/>
                </a:solidFill>
                <a:latin typeface="Arial" pitchFamily="34" charset="0"/>
                <a:cs typeface="Arial" pitchFamily="34" charset="0"/>
              </a:defRPr>
            </a:lvl1pPr>
          </a:lstStyle>
          <a:p>
            <a:pPr marL="0" marR="0" lvl="0" indent="0" algn="l" defTabSz="914400" eaLnBrk="1" fontAlgn="auto" latinLnBrk="0" hangingPunct="1">
              <a:lnSpc>
                <a:spcPct val="9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35BDB2"/>
                </a:solidFill>
                <a:effectLst/>
                <a:uLnTx/>
                <a:uFillTx/>
                <a:latin typeface="Arial" pitchFamily="34" charset="0"/>
                <a:cs typeface="Arial" pitchFamily="34" charset="0"/>
              </a:rPr>
              <a:t>The Briefing</a:t>
            </a:r>
          </a:p>
        </p:txBody>
      </p:sp>
      <p:grpSp>
        <p:nvGrpSpPr>
          <p:cNvPr id="21" name="Group 5"/>
          <p:cNvGrpSpPr>
            <a:grpSpLocks noChangeAspect="1"/>
          </p:cNvGrpSpPr>
          <p:nvPr userDrawn="1"/>
        </p:nvGrpSpPr>
        <p:grpSpPr bwMode="auto">
          <a:xfrm>
            <a:off x="250826" y="6236525"/>
            <a:ext cx="433388" cy="361125"/>
            <a:chOff x="-796" y="1752"/>
            <a:chExt cx="2267" cy="1889"/>
          </a:xfrm>
          <a:solidFill>
            <a:srgbClr val="35BDB2"/>
          </a:solidFill>
        </p:grpSpPr>
        <p:sp>
          <p:nvSpPr>
            <p:cNvPr id="2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000000"/>
                </a:solidFill>
                <a:effectLst/>
                <a:uLnTx/>
                <a:uFillTx/>
              </a:endParaRPr>
            </a:p>
          </p:txBody>
        </p:sp>
        <p:sp>
          <p:nvSpPr>
            <p:cNvPr id="2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000000"/>
                </a:solidFill>
                <a:effectLst/>
                <a:uLnTx/>
                <a:uFillTx/>
              </a:endParaRPr>
            </a:p>
          </p:txBody>
        </p:sp>
        <p:sp>
          <p:nvSpPr>
            <p:cNvPr id="24"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000000"/>
                </a:solidFill>
                <a:effectLst/>
                <a:uLnTx/>
                <a:uFillTx/>
              </a:endParaRPr>
            </a:p>
          </p:txBody>
        </p:sp>
      </p:grpSp>
      <p:sp>
        <p:nvSpPr>
          <p:cNvPr id="26" name="Text Placeholder 25"/>
          <p:cNvSpPr>
            <a:spLocks noGrp="1"/>
          </p:cNvSpPr>
          <p:nvPr>
            <p:ph type="body" sz="quarter" idx="11" hasCustomPrompt="1"/>
          </p:nvPr>
        </p:nvSpPr>
        <p:spPr>
          <a:xfrm>
            <a:off x="250825" y="873125"/>
            <a:ext cx="8642350" cy="5076825"/>
          </a:xfrm>
          <a:prstGeom prst="rect">
            <a:avLst/>
          </a:prstGeom>
        </p:spPr>
        <p:txBody>
          <a:bodyPr>
            <a:noAutofit/>
          </a:bodyPr>
          <a:lstStyle>
            <a:lvl1pPr marL="0" indent="0" algn="ctr">
              <a:buNone/>
              <a:defRPr lang="en-GB" sz="1400" kern="1200" baseline="0" dirty="0">
                <a:solidFill>
                  <a:schemeClr val="tx1">
                    <a:lumMod val="65000"/>
                    <a:lumOff val="35000"/>
                  </a:schemeClr>
                </a:solidFill>
                <a:latin typeface="Arial" pitchFamily="34" charset="0"/>
                <a:ea typeface="+mn-ea"/>
                <a:cs typeface="Arial" pitchFamily="34" charset="0"/>
              </a:defRPr>
            </a:lvl1pPr>
            <a:lvl2pPr>
              <a:defRPr sz="1400">
                <a:solidFill>
                  <a:schemeClr val="tx1"/>
                </a:solidFill>
                <a:latin typeface="Arial" pitchFamily="34" charset="0"/>
                <a:cs typeface="Arial" pitchFamily="34" charset="0"/>
              </a:defRPr>
            </a:lvl2pPr>
            <a:lvl3pPr>
              <a:defRPr sz="1400">
                <a:solidFill>
                  <a:schemeClr val="tx1"/>
                </a:solidFill>
                <a:latin typeface="Arial" pitchFamily="34" charset="0"/>
                <a:cs typeface="Arial" pitchFamily="34" charset="0"/>
              </a:defRPr>
            </a:lvl3pPr>
            <a:lvl4pPr>
              <a:defRPr sz="1400">
                <a:solidFill>
                  <a:schemeClr val="tx1"/>
                </a:solidFill>
                <a:latin typeface="Arial" pitchFamily="34" charset="0"/>
                <a:cs typeface="Arial" pitchFamily="34" charset="0"/>
              </a:defRPr>
            </a:lvl4pPr>
            <a:lvl5pPr>
              <a:defRPr sz="1400">
                <a:solidFill>
                  <a:schemeClr val="tx1"/>
                </a:solidFill>
                <a:latin typeface="Arial" pitchFamily="34" charset="0"/>
                <a:cs typeface="Arial" pitchFamily="34" charset="0"/>
              </a:defRPr>
            </a:lvl5pPr>
          </a:lstStyle>
          <a:p>
            <a:pPr lvl="0"/>
            <a:r>
              <a:rPr lang="en-US" dirty="0"/>
              <a:t>&lt;Insert Briefing text&gt;</a:t>
            </a:r>
            <a:endParaRPr lang="en-GB"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rend Slid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50826" y="1769525"/>
            <a:ext cx="8642348" cy="4359813"/>
          </a:xfrm>
          <a:prstGeom prst="rect">
            <a:avLst/>
          </a:prstGeom>
        </p:spPr>
        <p:txBody>
          <a:bodyPr lIns="0" tIns="0" rIns="0" bIns="0">
            <a:noAutofit/>
          </a:bodyPr>
          <a:lstStyle>
            <a:lvl1pPr marL="449263" indent="-449263">
              <a:lnSpc>
                <a:spcPct val="90000"/>
              </a:lnSpc>
              <a:spcBef>
                <a:spcPts val="600"/>
              </a:spcBef>
              <a:buClr>
                <a:schemeClr val="bg2"/>
              </a:buClr>
              <a:buFontTx/>
              <a:buNone/>
              <a:defRPr sz="1600" baseline="0">
                <a:latin typeface="Arial" pitchFamily="34" charset="0"/>
                <a:cs typeface="Arial" pitchFamily="34" charset="0"/>
              </a:defRPr>
            </a:lvl1pPr>
            <a:lvl2pPr marL="715963" indent="-266700">
              <a:lnSpc>
                <a:spcPct val="90000"/>
              </a:lnSpc>
              <a:spcBef>
                <a:spcPts val="600"/>
              </a:spcBef>
              <a:buClr>
                <a:schemeClr val="tx2"/>
              </a:buClr>
              <a:buFont typeface="Wingdings" pitchFamily="2" charset="2"/>
              <a:buChar char="§"/>
              <a:tabLst/>
              <a:defRPr sz="1600">
                <a:latin typeface="Arial" pitchFamily="34" charset="0"/>
                <a:cs typeface="Arial" pitchFamily="34" charset="0"/>
              </a:defRPr>
            </a:lvl2pPr>
            <a:lvl3pPr marL="982663" indent="-266700">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Insert chart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sp>
        <p:nvSpPr>
          <p:cNvPr id="16" name="Title 1"/>
          <p:cNvSpPr>
            <a:spLocks noGrp="1"/>
          </p:cNvSpPr>
          <p:nvPr>
            <p:ph type="title" hasCustomPrompt="1"/>
          </p:nvPr>
        </p:nvSpPr>
        <p:spPr>
          <a:xfrm>
            <a:off x="250824" y="260350"/>
            <a:ext cx="8642349"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sp>
        <p:nvSpPr>
          <p:cNvPr id="13" name="Text Placeholder 13"/>
          <p:cNvSpPr>
            <a:spLocks noGrp="1"/>
          </p:cNvSpPr>
          <p:nvPr>
            <p:ph type="body" sz="quarter" idx="12" hasCustomPrompt="1"/>
          </p:nvPr>
        </p:nvSpPr>
        <p:spPr>
          <a:xfrm>
            <a:off x="250824" y="1164186"/>
            <a:ext cx="8642349" cy="536622"/>
          </a:xfrm>
          <a:prstGeom prst="rect">
            <a:avLst/>
          </a:prstGeom>
          <a:solidFill>
            <a:schemeClr val="tx1">
              <a:lumMod val="75000"/>
              <a:lumOff val="25000"/>
            </a:schemeClr>
          </a:solidFill>
        </p:spPr>
        <p:txBody>
          <a:bodyPr lIns="90000" tIns="46800">
            <a:spAutoFit/>
          </a:bodyPr>
          <a:lstStyle>
            <a:lvl1pPr marL="0" indent="0" defTabSz="180975">
              <a:lnSpc>
                <a:spcPct val="90000"/>
              </a:lnSpc>
              <a:spcBef>
                <a:spcPts val="0"/>
              </a:spcBef>
              <a:buNone/>
              <a:defRPr sz="1600">
                <a:solidFill>
                  <a:schemeClr val="bg1"/>
                </a:solidFill>
              </a:defRPr>
            </a:lvl1pPr>
          </a:lstStyle>
          <a:p>
            <a:pPr lvl="0"/>
            <a:r>
              <a:rPr lang="en-GB" dirty="0"/>
              <a:t>Description box</a:t>
            </a:r>
          </a:p>
          <a:p>
            <a:pPr lvl="0"/>
            <a:r>
              <a:rPr lang="en-GB" dirty="0"/>
              <a:t>(second line)</a:t>
            </a:r>
            <a:endParaRPr lang="en-GB" dirty="0"/>
          </a:p>
        </p:txBody>
      </p:sp>
      <p:sp>
        <p:nvSpPr>
          <p:cNvPr id="14" name="Text Placeholder 13"/>
          <p:cNvSpPr>
            <a:spLocks noGrp="1"/>
          </p:cNvSpPr>
          <p:nvPr>
            <p:ph type="body" sz="quarter" idx="13" hasCustomPrompt="1"/>
          </p:nvPr>
        </p:nvSpPr>
        <p:spPr>
          <a:xfrm>
            <a:off x="250826" y="873125"/>
            <a:ext cx="8642349" cy="193899"/>
          </a:xfrm>
          <a:prstGeom prst="rect">
            <a:avLst/>
          </a:prstGeom>
          <a:noFill/>
        </p:spPr>
        <p:txBody>
          <a:bodyPr lIns="0" tIns="0" rIns="0" bIns="0">
            <a:spAutoFit/>
          </a:bodyPr>
          <a:lstStyle>
            <a:lvl1pPr marL="0" indent="0" defTabSz="180975">
              <a:lnSpc>
                <a:spcPct val="90000"/>
              </a:lnSpc>
              <a:spcBef>
                <a:spcPts val="0"/>
              </a:spcBef>
              <a:buNone/>
              <a:defRPr sz="1400" baseline="0">
                <a:solidFill>
                  <a:schemeClr val="tx1">
                    <a:lumMod val="65000"/>
                    <a:lumOff val="35000"/>
                  </a:schemeClr>
                </a:solidFill>
              </a:defRPr>
            </a:lvl1pPr>
          </a:lstStyle>
          <a:p>
            <a:pPr lvl="0"/>
            <a:r>
              <a:rPr lang="en-GB" dirty="0"/>
              <a:t>Question wording</a:t>
            </a:r>
            <a:endParaRPr lang="en-GB"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21"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2"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3"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ection Header Numbered">
    <p:spTree>
      <p:nvGrpSpPr>
        <p:cNvPr id="1" name=""/>
        <p:cNvGrpSpPr/>
        <p:nvPr/>
      </p:nvGrpSpPr>
      <p:grpSpPr>
        <a:xfrm>
          <a:off x="0" y="0"/>
          <a:ext cx="0" cy="0"/>
          <a:chOff x="0" y="0"/>
          <a:chExt cx="0" cy="0"/>
        </a:xfrm>
      </p:grpSpPr>
      <p:sp>
        <p:nvSpPr>
          <p:cNvPr id="13" name="Rectangle 12"/>
          <p:cNvSpPr/>
          <p:nvPr/>
        </p:nvSpPr>
        <p:spPr>
          <a:xfrm>
            <a:off x="0" y="0"/>
            <a:ext cx="9144000" cy="6858000"/>
          </a:xfrm>
          <a:prstGeom prst="rect">
            <a:avLst/>
          </a:prstGeom>
          <a:blipFill dpi="0" rotWithShape="1">
            <a:blip r:embed="rId2" cstate="print"/>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cxnSp>
        <p:nvCxnSpPr>
          <p:cNvPr id="19" name="Straight Connector 18"/>
          <p:cNvCxnSpPr/>
          <p:nvPr/>
        </p:nvCxnSpPr>
        <p:spPr>
          <a:xfrm rot="5400000">
            <a:off x="936201" y="2862676"/>
            <a:ext cx="1793057" cy="1588"/>
          </a:xfrm>
          <a:prstGeom prst="line">
            <a:avLst/>
          </a:prstGeom>
          <a:ln w="28575">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Title 1"/>
          <p:cNvSpPr>
            <a:spLocks noGrp="1"/>
          </p:cNvSpPr>
          <p:nvPr>
            <p:ph type="title" hasCustomPrompt="1"/>
          </p:nvPr>
        </p:nvSpPr>
        <p:spPr>
          <a:xfrm>
            <a:off x="2052600" y="1966148"/>
            <a:ext cx="6840573" cy="2062103"/>
          </a:xfrm>
          <a:prstGeom prst="rect">
            <a:avLst/>
          </a:prstGeom>
        </p:spPr>
        <p:txBody>
          <a:bodyPr anchor="t">
            <a:spAutoFit/>
          </a:bodyPr>
          <a:lstStyle>
            <a:lvl1pPr algn="l">
              <a:lnSpc>
                <a:spcPct val="80000"/>
              </a:lnSpc>
              <a:defRPr sz="8000" b="0" cap="none" baseline="0">
                <a:solidFill>
                  <a:schemeClr val="bg1"/>
                </a:solidFill>
                <a:latin typeface="Arial" pitchFamily="34" charset="0"/>
                <a:cs typeface="Arial" pitchFamily="34" charset="0"/>
              </a:defRPr>
            </a:lvl1pPr>
          </a:lstStyle>
          <a:p>
            <a:r>
              <a:rPr lang="en-GB" dirty="0"/>
              <a:t>Section title with number</a:t>
            </a:r>
            <a:endParaRPr lang="en-US" dirty="0"/>
          </a:p>
        </p:txBody>
      </p:sp>
      <p:sp>
        <p:nvSpPr>
          <p:cNvPr id="22" name="Text Placeholder 21"/>
          <p:cNvSpPr>
            <a:spLocks noGrp="1"/>
          </p:cNvSpPr>
          <p:nvPr>
            <p:ph type="body" sz="quarter" idx="11" hasCustomPrompt="1"/>
          </p:nvPr>
        </p:nvSpPr>
        <p:spPr>
          <a:xfrm>
            <a:off x="244471" y="1966940"/>
            <a:ext cx="1589054" cy="2061311"/>
          </a:xfrm>
          <a:prstGeom prst="rect">
            <a:avLst/>
          </a:prstGeom>
        </p:spPr>
        <p:txBody>
          <a:bodyPr wrap="none">
            <a:noAutofit/>
          </a:bodyPr>
          <a:lstStyle>
            <a:lvl1pPr>
              <a:lnSpc>
                <a:spcPct val="80000"/>
              </a:lnSpc>
              <a:spcBef>
                <a:spcPts val="0"/>
              </a:spcBef>
              <a:spcAft>
                <a:spcPts val="0"/>
              </a:spcAft>
              <a:buNone/>
              <a:defRPr lang="en-US" sz="18500" kern="1200" dirty="0">
                <a:solidFill>
                  <a:schemeClr val="bg1"/>
                </a:solidFill>
                <a:latin typeface="Arial" pitchFamily="34" charset="0"/>
                <a:ea typeface="+mj-ea"/>
                <a:cs typeface="Arial" pitchFamily="34" charset="0"/>
              </a:defRPr>
            </a:lvl1pPr>
          </a:lstStyle>
          <a:p>
            <a:pPr marL="0" lvl="0" algn="l" defTabSz="457200" rtl="0" eaLnBrk="1" latinLnBrk="0" hangingPunct="1">
              <a:lnSpc>
                <a:spcPct val="80000"/>
              </a:lnSpc>
              <a:spcBef>
                <a:spcPct val="0"/>
              </a:spcBef>
            </a:pPr>
            <a:r>
              <a:rPr lang="en-US" dirty="0"/>
              <a:t>#</a:t>
            </a:r>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18"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1"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3"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with Half Pattern">
    <p:spTree>
      <p:nvGrpSpPr>
        <p:cNvPr id="1" name=""/>
        <p:cNvGrpSpPr/>
        <p:nvPr/>
      </p:nvGrpSpPr>
      <p:grpSpPr>
        <a:xfrm>
          <a:off x="0" y="0"/>
          <a:ext cx="0" cy="0"/>
          <a:chOff x="0" y="0"/>
          <a:chExt cx="0" cy="0"/>
        </a:xfrm>
      </p:grpSpPr>
      <p:sp>
        <p:nvSpPr>
          <p:cNvPr id="25" name="Rectangle 24"/>
          <p:cNvSpPr/>
          <p:nvPr/>
        </p:nvSpPr>
        <p:spPr>
          <a:xfrm>
            <a:off x="0" y="0"/>
            <a:ext cx="4572000" cy="6858000"/>
          </a:xfrm>
          <a:prstGeom prst="rect">
            <a:avLst/>
          </a:prstGeom>
          <a:blipFill dpi="0" rotWithShape="1">
            <a:blip r:embed="rId2" cstate="print">
              <a:grayscl/>
              <a:lum bright="20000" contrast="4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6" name="Title 1"/>
          <p:cNvSpPr>
            <a:spLocks noGrp="1"/>
          </p:cNvSpPr>
          <p:nvPr>
            <p:ph type="ctrTitle" hasCustomPrompt="1"/>
          </p:nvPr>
        </p:nvSpPr>
        <p:spPr>
          <a:xfrm>
            <a:off x="250826" y="3169555"/>
            <a:ext cx="4033838" cy="684015"/>
          </a:xfrm>
          <a:prstGeom prst="rect">
            <a:avLst/>
          </a:prstGeom>
          <a:noFill/>
        </p:spPr>
        <p:txBody>
          <a:bodyPr wrap="square" tIns="144000" anchor="b">
            <a:spAutoFit/>
          </a:bodyPr>
          <a:lstStyle>
            <a:lvl1pPr algn="l">
              <a:lnSpc>
                <a:spcPct val="80000"/>
              </a:lnSpc>
              <a:spcBef>
                <a:spcPts val="0"/>
              </a:spcBef>
              <a:spcAft>
                <a:spcPts val="0"/>
              </a:spcAft>
              <a:defRPr sz="4000">
                <a:solidFill>
                  <a:schemeClr val="bg2"/>
                </a:solidFill>
                <a:latin typeface="Arial" pitchFamily="34" charset="0"/>
                <a:cs typeface="Arial" pitchFamily="34" charset="0"/>
              </a:defRPr>
            </a:lvl1pPr>
          </a:lstStyle>
          <a:p>
            <a:r>
              <a:rPr lang="en-GB" dirty="0"/>
              <a:t>Insert title</a:t>
            </a:r>
            <a:endParaRPr lang="en-US" dirty="0"/>
          </a:p>
        </p:txBody>
      </p:sp>
      <p:sp>
        <p:nvSpPr>
          <p:cNvPr id="7" name="Subtitle 2"/>
          <p:cNvSpPr>
            <a:spLocks noGrp="1"/>
          </p:cNvSpPr>
          <p:nvPr>
            <p:ph type="subTitle" idx="1" hasCustomPrompt="1"/>
          </p:nvPr>
        </p:nvSpPr>
        <p:spPr>
          <a:xfrm>
            <a:off x="250826" y="3903048"/>
            <a:ext cx="4033838" cy="425822"/>
          </a:xfrm>
          <a:prstGeom prst="rect">
            <a:avLst/>
          </a:prstGeom>
          <a:noFill/>
        </p:spPr>
        <p:txBody>
          <a:bodyPr wrap="square" lIns="90000" tIns="46800">
            <a:spAutoFit/>
          </a:bodyPr>
          <a:lstStyle>
            <a:lvl1pPr marL="0" indent="0" algn="l">
              <a:lnSpc>
                <a:spcPct val="90000"/>
              </a:lnSpc>
              <a:spcBef>
                <a:spcPts val="600"/>
              </a:spcBef>
              <a:spcAft>
                <a:spcPts val="600"/>
              </a:spcAft>
              <a:buNone/>
              <a:defRPr sz="2400" b="0">
                <a:solidFill>
                  <a:schemeClr val="tx2"/>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description</a:t>
            </a:r>
            <a:endParaRPr lang="en-US" dirty="0"/>
          </a:p>
        </p:txBody>
      </p:sp>
      <p:grpSp>
        <p:nvGrpSpPr>
          <p:cNvPr id="2" name="Group 5"/>
          <p:cNvGrpSpPr>
            <a:grpSpLocks noChangeAspect="1"/>
          </p:cNvGrpSpPr>
          <p:nvPr/>
        </p:nvGrpSpPr>
        <p:grpSpPr bwMode="auto">
          <a:xfrm>
            <a:off x="250826" y="260350"/>
            <a:ext cx="2656032" cy="684000"/>
            <a:chOff x="158" y="938"/>
            <a:chExt cx="1860" cy="479"/>
          </a:xfrm>
        </p:grpSpPr>
        <p:sp>
          <p:nvSpPr>
            <p:cNvPr id="49"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0"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1"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2"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3"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4"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5"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6"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7"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8"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9"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0"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1"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2"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3"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4"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5"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6"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7"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attern Light Grey">
    <p:spTree>
      <p:nvGrpSpPr>
        <p:cNvPr id="1" name=""/>
        <p:cNvGrpSpPr/>
        <p:nvPr/>
      </p:nvGrpSpPr>
      <p:grpSpPr>
        <a:xfrm>
          <a:off x="0" y="0"/>
          <a:ext cx="0" cy="0"/>
          <a:chOff x="0" y="0"/>
          <a:chExt cx="0" cy="0"/>
        </a:xfrm>
      </p:grpSpPr>
      <p:sp>
        <p:nvSpPr>
          <p:cNvPr id="13" name="Rectangle 12"/>
          <p:cNvSpPr/>
          <p:nvPr/>
        </p:nvSpPr>
        <p:spPr>
          <a:xfrm>
            <a:off x="0" y="0"/>
            <a:ext cx="9144000" cy="6858000"/>
          </a:xfrm>
          <a:prstGeom prst="rect">
            <a:avLst/>
          </a:prstGeom>
          <a:blipFill dpi="0" rotWithShape="1">
            <a:blip r:embed="rId2" cstate="print">
              <a:grayscl/>
              <a:lum bright="20000" contrast="4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65000"/>
                    <a:lumOff val="35000"/>
                  </a:schemeClr>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Only Cyan">
    <p:spTree>
      <p:nvGrpSpPr>
        <p:cNvPr id="1" name=""/>
        <p:cNvGrpSpPr/>
        <p:nvPr/>
      </p:nvGrpSpPr>
      <p:grpSpPr>
        <a:xfrm>
          <a:off x="0" y="0"/>
          <a:ext cx="0" cy="0"/>
          <a:chOff x="0" y="0"/>
          <a:chExt cx="0" cy="0"/>
        </a:xfrm>
      </p:grpSpPr>
      <p:sp>
        <p:nvSpPr>
          <p:cNvPr id="14" name="Rectangle 13"/>
          <p:cNvSpPr/>
          <p:nvPr/>
        </p:nvSpPr>
        <p:spPr>
          <a:xfrm>
            <a:off x="0" y="0"/>
            <a:ext cx="91440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a:xfrm>
            <a:off x="250825" y="260350"/>
            <a:ext cx="8642349" cy="443198"/>
          </a:xfrm>
          <a:prstGeom prst="rect">
            <a:avLst/>
          </a:prstGeom>
        </p:spPr>
        <p:txBody>
          <a:bodyPr wrap="square" lIns="0" tIns="0" rIns="0" bIns="0" anchor="t">
            <a:spAutoFit/>
          </a:bodyPr>
          <a:lstStyle>
            <a:lvl1pPr algn="l">
              <a:lnSpc>
                <a:spcPct val="90000"/>
              </a:lnSpc>
              <a:defRPr sz="3200">
                <a:solidFill>
                  <a:schemeClr val="bg1"/>
                </a:solidFill>
                <a:latin typeface="Arial" pitchFamily="34" charset="0"/>
                <a:cs typeface="Arial" pitchFamily="34" charset="0"/>
              </a:defRPr>
            </a:lvl1pPr>
          </a:lstStyle>
          <a:p>
            <a:r>
              <a:rPr lang="en-GB" dirty="0"/>
              <a:t>Insert slide title</a:t>
            </a:r>
            <a:endParaRPr lang="en-US" dirty="0"/>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1"/>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0"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Only Dark Grey">
    <p:spTree>
      <p:nvGrpSpPr>
        <p:cNvPr id="1" name=""/>
        <p:cNvGrpSpPr/>
        <p:nvPr/>
      </p:nvGrpSpPr>
      <p:grpSpPr>
        <a:xfrm>
          <a:off x="0" y="0"/>
          <a:ext cx="0" cy="0"/>
          <a:chOff x="0" y="0"/>
          <a:chExt cx="0" cy="0"/>
        </a:xfrm>
      </p:grpSpPr>
      <p:sp>
        <p:nvSpPr>
          <p:cNvPr id="14" name="Rectangle 13"/>
          <p:cNvSpPr/>
          <p:nvPr/>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a:xfrm>
            <a:off x="250825" y="260350"/>
            <a:ext cx="8642349"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2"/>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Only Light Grey">
    <p:spTree>
      <p:nvGrpSpPr>
        <p:cNvPr id="1" name=""/>
        <p:cNvGrpSpPr/>
        <p:nvPr/>
      </p:nvGrpSpPr>
      <p:grpSpPr>
        <a:xfrm>
          <a:off x="0" y="0"/>
          <a:ext cx="0" cy="0"/>
          <a:chOff x="0" y="0"/>
          <a:chExt cx="0" cy="0"/>
        </a:xfrm>
      </p:grpSpPr>
      <p:sp>
        <p:nvSpPr>
          <p:cNvPr id="14" name="Rectangle 13"/>
          <p:cNvSpPr/>
          <p:nvPr/>
        </p:nvSpPr>
        <p:spPr>
          <a:xfrm>
            <a:off x="0" y="0"/>
            <a:ext cx="91440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a:xfrm>
            <a:off x="250827" y="260350"/>
            <a:ext cx="8642348"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2"/>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0"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with Image Dark">
    <p:spTree>
      <p:nvGrpSpPr>
        <p:cNvPr id="1" name=""/>
        <p:cNvGrpSpPr/>
        <p:nvPr/>
      </p:nvGrpSpPr>
      <p:grpSpPr>
        <a:xfrm>
          <a:off x="0" y="0"/>
          <a:ext cx="0" cy="0"/>
          <a:chOff x="0" y="0"/>
          <a:chExt cx="0" cy="0"/>
        </a:xfrm>
      </p:grpSpPr>
      <p:sp>
        <p:nvSpPr>
          <p:cNvPr id="8" name="TextBox 7"/>
          <p:cNvSpPr txBox="1"/>
          <p:nvPr/>
        </p:nvSpPr>
        <p:spPr>
          <a:xfrm>
            <a:off x="0" y="0"/>
            <a:ext cx="9144000" cy="6858000"/>
          </a:xfrm>
          <a:prstGeom prst="rect">
            <a:avLst/>
          </a:prstGeom>
          <a:solidFill>
            <a:schemeClr val="tx1">
              <a:lumMod val="75000"/>
              <a:lumOff val="25000"/>
            </a:schemeClr>
          </a:solidFill>
        </p:spPr>
        <p:txBody>
          <a:bodyPr wrap="square" rtlCol="0">
            <a:noAutofit/>
          </a:bodyPr>
          <a:lstStyle/>
          <a:p>
            <a:pPr algn="ctr"/>
            <a:endParaRPr lang="en-GB" sz="5400" spc="600" dirty="0">
              <a:solidFill>
                <a:schemeClr val="tx1">
                  <a:lumMod val="65000"/>
                  <a:lumOff val="35000"/>
                </a:schemeClr>
              </a:solidFill>
            </a:endParaRPr>
          </a:p>
          <a:p>
            <a:pPr algn="ctr"/>
            <a:endParaRPr lang="en-GB" sz="5400" spc="600" dirty="0">
              <a:solidFill>
                <a:schemeClr val="tx1">
                  <a:lumMod val="65000"/>
                  <a:lumOff val="35000"/>
                </a:schemeClr>
              </a:solidFill>
            </a:endParaRPr>
          </a:p>
          <a:p>
            <a:pPr algn="ctr"/>
            <a:r>
              <a:rPr lang="en-GB" sz="5400" spc="600" dirty="0">
                <a:solidFill>
                  <a:schemeClr val="tx1">
                    <a:lumMod val="65000"/>
                    <a:lumOff val="35000"/>
                  </a:schemeClr>
                </a:solidFill>
              </a:rPr>
              <a:t>INSERT</a:t>
            </a:r>
            <a:r>
              <a:rPr lang="en-GB" sz="5400" spc="600" baseline="0" dirty="0">
                <a:solidFill>
                  <a:schemeClr val="tx1">
                    <a:lumMod val="65000"/>
                    <a:lumOff val="35000"/>
                  </a:schemeClr>
                </a:solidFill>
              </a:rPr>
              <a:t> IMAGE</a:t>
            </a:r>
            <a:endParaRPr lang="en-GB" sz="5400" spc="600" dirty="0">
              <a:solidFill>
                <a:schemeClr val="tx1">
                  <a:lumMod val="65000"/>
                  <a:lumOff val="35000"/>
                </a:schemeClr>
              </a:solidFill>
            </a:endParaRPr>
          </a:p>
        </p:txBody>
      </p:sp>
      <p:sp>
        <p:nvSpPr>
          <p:cNvPr id="6" name="Title 1"/>
          <p:cNvSpPr>
            <a:spLocks noGrp="1"/>
          </p:cNvSpPr>
          <p:nvPr>
            <p:ph type="ctrTitle" hasCustomPrompt="1"/>
          </p:nvPr>
        </p:nvSpPr>
        <p:spPr>
          <a:xfrm>
            <a:off x="250825" y="3071066"/>
            <a:ext cx="8642350" cy="782504"/>
          </a:xfrm>
          <a:prstGeom prst="rect">
            <a:avLst/>
          </a:prstGeom>
          <a:solidFill>
            <a:schemeClr val="bg2"/>
          </a:solidFill>
        </p:spPr>
        <p:txBody>
          <a:bodyPr wrap="square" tIns="144000" anchor="b">
            <a:spAutoFit/>
          </a:bodyPr>
          <a:lstStyle>
            <a:lvl1pPr algn="l">
              <a:lnSpc>
                <a:spcPct val="80000"/>
              </a:lnSpc>
              <a:spcBef>
                <a:spcPts val="0"/>
              </a:spcBef>
              <a:spcAft>
                <a:spcPts val="0"/>
              </a:spcAft>
              <a:defRPr sz="4800">
                <a:solidFill>
                  <a:schemeClr val="bg1"/>
                </a:solidFill>
                <a:latin typeface="Arial" pitchFamily="34" charset="0"/>
                <a:cs typeface="Arial" pitchFamily="34" charset="0"/>
              </a:defRPr>
            </a:lvl1pPr>
          </a:lstStyle>
          <a:p>
            <a:r>
              <a:rPr lang="en-GB" dirty="0"/>
              <a:t>Insert title here</a:t>
            </a:r>
            <a:endParaRPr lang="en-US" dirty="0"/>
          </a:p>
        </p:txBody>
      </p:sp>
      <p:sp>
        <p:nvSpPr>
          <p:cNvPr id="7" name="Subtitle 2"/>
          <p:cNvSpPr>
            <a:spLocks noGrp="1"/>
          </p:cNvSpPr>
          <p:nvPr>
            <p:ph type="subTitle" idx="1" hasCustomPrompt="1"/>
          </p:nvPr>
        </p:nvSpPr>
        <p:spPr>
          <a:xfrm>
            <a:off x="250826" y="3903048"/>
            <a:ext cx="8642349" cy="481222"/>
          </a:xfrm>
          <a:prstGeom prst="rect">
            <a:avLst/>
          </a:prstGeom>
          <a:solidFill>
            <a:schemeClr val="tx2"/>
          </a:solidFill>
        </p:spPr>
        <p:txBody>
          <a:bodyPr lIns="90000" tIns="46800">
            <a:spAutoFit/>
          </a:bodyPr>
          <a:lstStyle>
            <a:lvl1pPr marL="0" indent="0" algn="l">
              <a:lnSpc>
                <a:spcPct val="90000"/>
              </a:lnSpc>
              <a:spcBef>
                <a:spcPts val="600"/>
              </a:spcBef>
              <a:spcAft>
                <a:spcPts val="600"/>
              </a:spcAft>
              <a:buNone/>
              <a:defRPr sz="2800" b="0">
                <a:solidFill>
                  <a:schemeClr val="bg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author/date/description here</a:t>
            </a:r>
            <a:endParaRPr lang="en-US" dirty="0"/>
          </a:p>
        </p:txBody>
      </p:sp>
      <p:grpSp>
        <p:nvGrpSpPr>
          <p:cNvPr id="2" name="Group 5"/>
          <p:cNvGrpSpPr>
            <a:grpSpLocks noChangeAspect="1"/>
          </p:cNvGrpSpPr>
          <p:nvPr/>
        </p:nvGrpSpPr>
        <p:grpSpPr bwMode="auto">
          <a:xfrm>
            <a:off x="250826" y="260350"/>
            <a:ext cx="2656032" cy="684000"/>
            <a:chOff x="158" y="938"/>
            <a:chExt cx="1860" cy="479"/>
          </a:xfrm>
          <a:solidFill>
            <a:schemeClr val="bg1"/>
          </a:solidFill>
        </p:grpSpPr>
        <p:sp>
          <p:nvSpPr>
            <p:cNvPr id="27"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8"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0"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1"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2"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4"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6"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8"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9"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0"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4"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5"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0826" y="260350"/>
            <a:ext cx="8642349"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2"/>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Global differences">
    <p:spTree>
      <p:nvGrpSpPr>
        <p:cNvPr id="1" name=""/>
        <p:cNvGrpSpPr/>
        <p:nvPr/>
      </p:nvGrpSpPr>
      <p:grpSpPr>
        <a:xfrm>
          <a:off x="0" y="0"/>
          <a:ext cx="0" cy="0"/>
          <a:chOff x="0" y="0"/>
          <a:chExt cx="0" cy="0"/>
        </a:xfrm>
      </p:grpSpPr>
      <p:sp>
        <p:nvSpPr>
          <p:cNvPr id="7" name="TextBox 6"/>
          <p:cNvSpPr txBox="1"/>
          <p:nvPr userDrawn="1"/>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rgbClr val="35BDB2"/>
                </a:solidFill>
                <a:cs typeface="Arial" pitchFamily="34" charset="0"/>
              </a:rPr>
              <a:pPr algn="r">
                <a:lnSpc>
                  <a:spcPts val="800"/>
                </a:lnSpc>
              </a:pPr>
              <a:t>‹#›</a:t>
            </a:fld>
            <a:endParaRPr lang="en-GB" sz="800" dirty="0">
              <a:solidFill>
                <a:srgbClr val="35BDB2"/>
              </a:solidFill>
              <a:cs typeface="Arial" pitchFamily="34" charset="0"/>
            </a:endParaRPr>
          </a:p>
        </p:txBody>
      </p:sp>
      <p:cxnSp>
        <p:nvCxnSpPr>
          <p:cNvPr id="8" name="Straight Connector 7"/>
          <p:cNvCxnSpPr/>
          <p:nvPr userDrawn="1"/>
        </p:nvCxnSpPr>
        <p:spPr>
          <a:xfrm rot="5400000">
            <a:off x="8330221" y="6547429"/>
            <a:ext cx="619558" cy="1589"/>
          </a:xfrm>
          <a:prstGeom prst="line">
            <a:avLst/>
          </a:prstGeom>
          <a:noFill/>
          <a:ln w="19050" cap="flat" cmpd="sng" algn="ctr">
            <a:solidFill>
              <a:srgbClr val="35BDB2"/>
            </a:solidFill>
            <a:prstDash val="solid"/>
          </a:ln>
          <a:effectLst/>
        </p:spPr>
      </p:cxnSp>
      <p:sp>
        <p:nvSpPr>
          <p:cNvPr id="9"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marL="0" marR="0" lvl="0" indent="0" algn="r" defTabSz="457200" rtl="0" eaLnBrk="1" fontAlgn="auto" latinLnBrk="0" hangingPunct="1">
              <a:lnSpc>
                <a:spcPts val="800"/>
              </a:lnSpc>
              <a:spcBef>
                <a:spcPts val="0"/>
              </a:spcBef>
              <a:spcAft>
                <a:spcPts val="0"/>
              </a:spcAft>
              <a:buClrTx/>
              <a:buSzTx/>
              <a:buFont typeface="Arial"/>
              <a:buNone/>
              <a:tabLst/>
              <a:defRPr/>
            </a:pPr>
            <a:r>
              <a:rPr kumimoji="0" lang="en-GB" sz="800" b="0" i="0" u="none" strike="noStrike" kern="0" cap="none" spc="0" normalizeH="0" baseline="0" noProof="0" dirty="0">
                <a:ln>
                  <a:noFill/>
                </a:ln>
                <a:solidFill>
                  <a:srgbClr val="000000">
                    <a:lumMod val="50000"/>
                    <a:lumOff val="50000"/>
                  </a:srgbClr>
                </a:solidFill>
                <a:effectLst/>
                <a:uLnTx/>
                <a:uFillTx/>
              </a:rPr>
              <a:t>Insert source/photo credit here</a:t>
            </a:r>
          </a:p>
        </p:txBody>
      </p:sp>
      <p:sp>
        <p:nvSpPr>
          <p:cNvPr id="10" name="Title 1"/>
          <p:cNvSpPr>
            <a:spLocks noGrp="1"/>
          </p:cNvSpPr>
          <p:nvPr>
            <p:ph type="title" hasCustomPrompt="1"/>
          </p:nvPr>
        </p:nvSpPr>
        <p:spPr>
          <a:xfrm>
            <a:off x="250826" y="260350"/>
            <a:ext cx="8642348" cy="443198"/>
          </a:xfrm>
          <a:prstGeom prst="rect">
            <a:avLst/>
          </a:prstGeom>
        </p:spPr>
        <p:txBody>
          <a:bodyPr wrap="square" lIns="0" tIns="0" rIns="0" bIns="0" anchor="t">
            <a:spAutoFit/>
          </a:bodyPr>
          <a:lstStyle>
            <a:lvl1pPr algn="l">
              <a:lnSpc>
                <a:spcPct val="90000"/>
              </a:lnSpc>
              <a:defRPr sz="3200">
                <a:solidFill>
                  <a:srgbClr val="35BDB2"/>
                </a:solidFill>
                <a:latin typeface="Arial" pitchFamily="34" charset="0"/>
                <a:cs typeface="Arial" pitchFamily="34" charset="0"/>
              </a:defRPr>
            </a:lvl1pPr>
          </a:lstStyle>
          <a:p>
            <a:pPr marL="0" marR="0" lvl="0" indent="0" algn="l" defTabSz="914400" eaLnBrk="1" fontAlgn="auto" latinLnBrk="0" hangingPunct="1">
              <a:lnSpc>
                <a:spcPct val="90000"/>
              </a:lnSpc>
              <a:spcBef>
                <a:spcPts val="0"/>
              </a:spcBef>
              <a:spcAft>
                <a:spcPts val="0"/>
              </a:spcAft>
              <a:buClrTx/>
              <a:buSzTx/>
              <a:buFontTx/>
              <a:buNone/>
              <a:tabLst/>
              <a:defRPr/>
            </a:pPr>
            <a:r>
              <a:rPr kumimoji="0" lang="en-US" sz="3200" b="0" i="0" u="none" strike="noStrike" kern="0" cap="none" spc="0" normalizeH="0" baseline="0" noProof="0" dirty="0">
                <a:ln>
                  <a:noFill/>
                </a:ln>
                <a:solidFill>
                  <a:srgbClr val="35BDB2"/>
                </a:solidFill>
                <a:effectLst/>
                <a:uLnTx/>
                <a:uFillTx/>
                <a:latin typeface="Arial" pitchFamily="34" charset="0"/>
                <a:cs typeface="Arial" pitchFamily="34" charset="0"/>
              </a:rPr>
              <a:t>Global differences</a:t>
            </a:r>
          </a:p>
        </p:txBody>
      </p:sp>
      <p:grpSp>
        <p:nvGrpSpPr>
          <p:cNvPr id="11" name="Group 5"/>
          <p:cNvGrpSpPr>
            <a:grpSpLocks noChangeAspect="1"/>
          </p:cNvGrpSpPr>
          <p:nvPr userDrawn="1"/>
        </p:nvGrpSpPr>
        <p:grpSpPr bwMode="auto">
          <a:xfrm>
            <a:off x="250826" y="6236525"/>
            <a:ext cx="433388" cy="361125"/>
            <a:chOff x="-796" y="1752"/>
            <a:chExt cx="2267" cy="1889"/>
          </a:xfrm>
          <a:solidFill>
            <a:srgbClr val="35BDB2"/>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14"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grpSp>
      <p:sp>
        <p:nvSpPr>
          <p:cNvPr id="15" name="Text Placeholder 25"/>
          <p:cNvSpPr>
            <a:spLocks noGrp="1"/>
          </p:cNvSpPr>
          <p:nvPr>
            <p:ph type="body" sz="quarter" idx="11" hasCustomPrompt="1"/>
          </p:nvPr>
        </p:nvSpPr>
        <p:spPr>
          <a:xfrm>
            <a:off x="260794" y="836712"/>
            <a:ext cx="8642350" cy="5076825"/>
          </a:xfrm>
          <a:prstGeom prst="rect">
            <a:avLst/>
          </a:prstGeom>
        </p:spPr>
        <p:txBody>
          <a:bodyPr>
            <a:normAutofit/>
          </a:bodyPr>
          <a:lstStyle>
            <a:lvl1pPr marL="0" indent="0" algn="ctr">
              <a:spcAft>
                <a:spcPts val="600"/>
              </a:spcAft>
              <a:buNone/>
              <a:defRPr lang="en-GB" sz="1800" kern="1200" baseline="0" dirty="0">
                <a:solidFill>
                  <a:schemeClr val="tx1">
                    <a:lumMod val="65000"/>
                    <a:lumOff val="35000"/>
                  </a:schemeClr>
                </a:solidFill>
                <a:latin typeface="Arial" pitchFamily="34" charset="0"/>
                <a:ea typeface="+mn-ea"/>
                <a:cs typeface="Arial" pitchFamily="34" charset="0"/>
              </a:defRPr>
            </a:lvl1pPr>
            <a:lvl2pPr>
              <a:defRPr sz="1800">
                <a:solidFill>
                  <a:schemeClr val="tx1"/>
                </a:solidFill>
                <a:latin typeface="Arial" pitchFamily="34" charset="0"/>
                <a:cs typeface="Arial" pitchFamily="34" charset="0"/>
              </a:defRPr>
            </a:lvl2pPr>
            <a:lvl3pPr>
              <a:defRPr sz="1800">
                <a:solidFill>
                  <a:schemeClr val="tx1"/>
                </a:solidFill>
                <a:latin typeface="Arial" pitchFamily="34" charset="0"/>
                <a:cs typeface="Arial" pitchFamily="34" charset="0"/>
              </a:defRPr>
            </a:lvl3pPr>
            <a:lvl4pPr>
              <a:defRPr sz="1800">
                <a:solidFill>
                  <a:schemeClr val="tx1"/>
                </a:solidFill>
                <a:latin typeface="Arial" pitchFamily="34" charset="0"/>
                <a:cs typeface="Arial" pitchFamily="34" charset="0"/>
              </a:defRPr>
            </a:lvl4pPr>
            <a:lvl5pPr>
              <a:defRPr sz="1800">
                <a:solidFill>
                  <a:schemeClr val="tx1"/>
                </a:solidFill>
                <a:latin typeface="Arial" pitchFamily="34" charset="0"/>
                <a:cs typeface="Arial" pitchFamily="34" charset="0"/>
              </a:defRPr>
            </a:lvl5pPr>
          </a:lstStyle>
          <a:p>
            <a:pPr marL="0" indent="0" algn="ctr">
              <a:spcAft>
                <a:spcPts val="600"/>
              </a:spcAft>
              <a:buNone/>
            </a:pPr>
            <a:r>
              <a:rPr lang="en-GB" sz="1800" dirty="0"/>
              <a:t>&lt;GLOBAL DIFFERENCES TEXT HERE – IE TEXT THAT APPEARS BELOW THE MAP ON THE </a:t>
            </a:r>
            <a:r>
              <a:rPr lang="en-GB" sz="1800" b="1" dirty="0"/>
              <a:t>EU </a:t>
            </a:r>
            <a:r>
              <a:rPr lang="en-GB" sz="1800" dirty="0"/>
              <a:t>AND </a:t>
            </a:r>
            <a:r>
              <a:rPr lang="en-GB" sz="1800" b="1" dirty="0"/>
              <a:t>GLOBAL </a:t>
            </a:r>
            <a:r>
              <a:rPr lang="en-GB" sz="1800" dirty="0"/>
              <a:t>SYSTEMS ONLY&gt;</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and Content Cyan">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bIns="0" rtlCol="0" anchor="ctr"/>
          <a:lstStyle/>
          <a:p>
            <a:pPr algn="ctr"/>
            <a:endParaRPr lang="en-GB"/>
          </a:p>
        </p:txBody>
      </p:sp>
      <p:sp>
        <p:nvSpPr>
          <p:cNvPr id="3" name="Content Placeholder 2"/>
          <p:cNvSpPr>
            <a:spLocks noGrp="1"/>
          </p:cNvSpPr>
          <p:nvPr>
            <p:ph idx="1" hasCustomPrompt="1"/>
          </p:nvPr>
        </p:nvSpPr>
        <p:spPr>
          <a:xfrm>
            <a:off x="250826" y="873126"/>
            <a:ext cx="8642348" cy="5256214"/>
          </a:xfrm>
          <a:prstGeom prst="rect">
            <a:avLst/>
          </a:prstGeom>
        </p:spPr>
        <p:txBody>
          <a:bodyPr lIns="0" tIns="0" rIns="0" bIns="0">
            <a:noAutofit/>
          </a:bodyPr>
          <a:lstStyle>
            <a:lvl1pPr marL="266700" indent="-266700">
              <a:lnSpc>
                <a:spcPct val="90000"/>
              </a:lnSpc>
              <a:spcBef>
                <a:spcPts val="600"/>
              </a:spcBef>
              <a:buClr>
                <a:schemeClr val="bg2"/>
              </a:buClr>
              <a:buFontTx/>
              <a:buBlip>
                <a:blip r:embed="rId2"/>
              </a:buBlip>
              <a:defRPr sz="1600" baseline="0">
                <a:solidFill>
                  <a:schemeClr val="bg1"/>
                </a:solidFill>
                <a:latin typeface="Arial" pitchFamily="34" charset="0"/>
                <a:cs typeface="Arial" pitchFamily="34" charset="0"/>
              </a:defRPr>
            </a:lvl1pPr>
            <a:lvl2pPr marL="449263" indent="-182563">
              <a:lnSpc>
                <a:spcPct val="90000"/>
              </a:lnSpc>
              <a:spcBef>
                <a:spcPts val="600"/>
              </a:spcBef>
              <a:buClrTx/>
              <a:buFont typeface="Wingdings" pitchFamily="2" charset="2"/>
              <a:buChar char="§"/>
              <a:tabLst/>
              <a:defRPr sz="1600">
                <a:solidFill>
                  <a:schemeClr val="bg1"/>
                </a:solidFill>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First level content</a:t>
            </a:r>
          </a:p>
          <a:p>
            <a:pPr lvl="1"/>
            <a:r>
              <a:rPr lang="en-GB" dirty="0"/>
              <a:t>Second level content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sp>
        <p:nvSpPr>
          <p:cNvPr id="16" name="Title 1"/>
          <p:cNvSpPr>
            <a:spLocks noGrp="1"/>
          </p:cNvSpPr>
          <p:nvPr>
            <p:ph type="title" hasCustomPrompt="1"/>
          </p:nvPr>
        </p:nvSpPr>
        <p:spPr>
          <a:xfrm>
            <a:off x="250825" y="260350"/>
            <a:ext cx="8642349" cy="443198"/>
          </a:xfrm>
          <a:prstGeom prst="rect">
            <a:avLst/>
          </a:prstGeom>
        </p:spPr>
        <p:txBody>
          <a:bodyPr wrap="square" lIns="0" tIns="0" rIns="0" bIns="0" anchor="t">
            <a:spAutoFit/>
          </a:bodyPr>
          <a:lstStyle>
            <a:lvl1pPr algn="l">
              <a:lnSpc>
                <a:spcPct val="90000"/>
              </a:lnSpc>
              <a:defRPr sz="3200">
                <a:solidFill>
                  <a:schemeClr val="bg1"/>
                </a:solidFill>
                <a:latin typeface="Arial" pitchFamily="34" charset="0"/>
                <a:cs typeface="Arial" pitchFamily="34" charset="0"/>
              </a:defRPr>
            </a:lvl1pPr>
          </a:lstStyle>
          <a:p>
            <a:r>
              <a:rPr lang="en-GB" dirty="0"/>
              <a:t>Insert slide title</a:t>
            </a:r>
            <a:endParaRPr lang="en-US" dirty="0"/>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13"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lank Light Grey">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65000"/>
                    <a:lumOff val="35000"/>
                  </a:schemeClr>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Dark Grey">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6"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15" name="Rectangle 14"/>
          <p:cNvSpPr/>
          <p:nvPr/>
        </p:nvSpPr>
        <p:spPr>
          <a:xfrm>
            <a:off x="0" y="0"/>
            <a:ext cx="9144000" cy="6858000"/>
          </a:xfrm>
          <a:prstGeom prst="rect">
            <a:avLst/>
          </a:prstGeom>
          <a:blipFill dpi="0" rotWithShape="1">
            <a:blip r:embed="rId2" cstate="print"/>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a:xfrm>
            <a:off x="684212" y="2458591"/>
            <a:ext cx="7775575" cy="1077218"/>
          </a:xfrm>
          <a:prstGeom prst="rect">
            <a:avLst/>
          </a:prstGeom>
        </p:spPr>
        <p:txBody>
          <a:bodyPr anchor="ctr">
            <a:spAutoFit/>
          </a:bodyPr>
          <a:lstStyle>
            <a:lvl1pPr algn="ctr">
              <a:lnSpc>
                <a:spcPct val="80000"/>
              </a:lnSpc>
              <a:defRPr sz="8000" b="0" cap="none" baseline="0">
                <a:solidFill>
                  <a:schemeClr val="bg1"/>
                </a:solidFill>
                <a:latin typeface="Arial" pitchFamily="34" charset="0"/>
                <a:cs typeface="Arial" pitchFamily="34" charset="0"/>
              </a:defRPr>
            </a:lvl1pPr>
          </a:lstStyle>
          <a:p>
            <a:r>
              <a:rPr lang="en-GB" dirty="0"/>
              <a:t>Section title</a:t>
            </a:r>
            <a:endParaRPr lang="en-US" dirty="0"/>
          </a:p>
        </p:txBody>
      </p:sp>
      <p:sp>
        <p:nvSpPr>
          <p:cNvPr id="5" name="TextBox 4"/>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6" name="Straight Connector 5"/>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1"/>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Image Slide Light">
    <p:spTree>
      <p:nvGrpSpPr>
        <p:cNvPr id="1" name=""/>
        <p:cNvGrpSpPr/>
        <p:nvPr/>
      </p:nvGrpSpPr>
      <p:grpSpPr>
        <a:xfrm>
          <a:off x="0" y="0"/>
          <a:ext cx="0" cy="0"/>
          <a:chOff x="0" y="0"/>
          <a:chExt cx="0" cy="0"/>
        </a:xfrm>
      </p:grpSpPr>
      <p:sp>
        <p:nvSpPr>
          <p:cNvPr id="16" name="TextBox 15"/>
          <p:cNvSpPr txBox="1"/>
          <p:nvPr/>
        </p:nvSpPr>
        <p:spPr>
          <a:xfrm>
            <a:off x="0" y="0"/>
            <a:ext cx="9144000" cy="6858000"/>
          </a:xfrm>
          <a:prstGeom prst="rect">
            <a:avLst/>
          </a:prstGeom>
          <a:solidFill>
            <a:schemeClr val="bg1">
              <a:lumMod val="85000"/>
            </a:schemeClr>
          </a:solidFill>
        </p:spPr>
        <p:txBody>
          <a:bodyPr wrap="square" rtlCol="0">
            <a:noAutofit/>
          </a:bodyPr>
          <a:lstStyle/>
          <a:p>
            <a:pPr algn="ctr"/>
            <a:endParaRPr lang="en-GB" sz="5400" spc="600" dirty="0">
              <a:solidFill>
                <a:schemeClr val="bg1">
                  <a:lumMod val="75000"/>
                </a:schemeClr>
              </a:solidFill>
            </a:endParaRPr>
          </a:p>
          <a:p>
            <a:pPr algn="ctr"/>
            <a:endParaRPr lang="en-GB" sz="5400" spc="600" dirty="0">
              <a:solidFill>
                <a:schemeClr val="bg1">
                  <a:lumMod val="75000"/>
                </a:schemeClr>
              </a:solidFill>
            </a:endParaRPr>
          </a:p>
          <a:p>
            <a:pPr algn="ctr"/>
            <a:r>
              <a:rPr lang="en-GB" sz="5400" spc="600" dirty="0">
                <a:solidFill>
                  <a:schemeClr val="bg1">
                    <a:lumMod val="75000"/>
                  </a:schemeClr>
                </a:solidFill>
              </a:rPr>
              <a:t>INSERT</a:t>
            </a:r>
            <a:r>
              <a:rPr lang="en-GB" sz="5400" spc="600" baseline="0" dirty="0">
                <a:solidFill>
                  <a:schemeClr val="bg1">
                    <a:lumMod val="75000"/>
                  </a:schemeClr>
                </a:solidFill>
              </a:rPr>
              <a:t> IMAGE</a:t>
            </a:r>
            <a:endParaRPr lang="en-GB" sz="5400" spc="600" dirty="0">
              <a:solidFill>
                <a:schemeClr val="bg1">
                  <a:lumMod val="75000"/>
                </a:schemeClr>
              </a:solidFill>
            </a:endParaRP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65000"/>
                    <a:lumOff val="35000"/>
                  </a:schemeClr>
                </a:solidFill>
              </a:defRPr>
            </a:lvl1pPr>
          </a:lstStyle>
          <a:p>
            <a:pPr lvl="0"/>
            <a:r>
              <a:rPr lang="en-GB" dirty="0"/>
              <a:t>Insert source/photo credit here</a:t>
            </a:r>
          </a:p>
        </p:txBody>
      </p:sp>
      <p:sp>
        <p:nvSpPr>
          <p:cNvPr id="18" name="Text Placeholder 17"/>
          <p:cNvSpPr>
            <a:spLocks noGrp="1"/>
          </p:cNvSpPr>
          <p:nvPr>
            <p:ph type="body" sz="quarter" idx="11" hasCustomPrompt="1"/>
          </p:nvPr>
        </p:nvSpPr>
        <p:spPr>
          <a:xfrm>
            <a:off x="250823" y="258466"/>
            <a:ext cx="8642351" cy="585866"/>
          </a:xfrm>
          <a:prstGeom prst="rect">
            <a:avLst/>
          </a:prstGeom>
          <a:solidFill>
            <a:schemeClr val="bg2"/>
          </a:solidFill>
        </p:spPr>
        <p:txBody>
          <a:bodyPr wrap="square" lIns="90000" tIns="46800" anchor="ctr" anchorCtr="0">
            <a:spAutoFit/>
          </a:bodyPr>
          <a:lstStyle>
            <a:lvl1pPr>
              <a:buNone/>
              <a:defRPr kumimoji="0" lang="en-GB" sz="3200" b="0" i="0" u="none" strike="noStrike" kern="1200" cap="none" spc="0" normalizeH="0" baseline="0" noProof="0" dirty="0">
                <a:ln>
                  <a:noFill/>
                </a:ln>
                <a:solidFill>
                  <a:schemeClr val="bg1"/>
                </a:solidFill>
                <a:effectLst/>
                <a:uLnTx/>
                <a:uFillTx/>
                <a:latin typeface="Arial" pitchFamily="34" charset="0"/>
                <a:ea typeface="+mj-ea"/>
                <a:cs typeface="Arial" pitchFamily="34" charset="0"/>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GB" dirty="0"/>
              <a:t>Insert slide title</a:t>
            </a:r>
            <a:endParaRPr lang="en-GB" dirty="0"/>
          </a:p>
        </p:txBody>
      </p:sp>
      <p:sp>
        <p:nvSpPr>
          <p:cNvPr id="19" name="Text Placeholder 17"/>
          <p:cNvSpPr>
            <a:spLocks noGrp="1"/>
          </p:cNvSpPr>
          <p:nvPr>
            <p:ph type="body" sz="quarter" idx="12" hasCustomPrompt="1"/>
          </p:nvPr>
        </p:nvSpPr>
        <p:spPr>
          <a:xfrm>
            <a:off x="250823" y="917733"/>
            <a:ext cx="8642351" cy="315023"/>
          </a:xfrm>
          <a:prstGeom prst="rect">
            <a:avLst/>
          </a:prstGeom>
          <a:solidFill>
            <a:schemeClr val="tx2"/>
          </a:solidFill>
        </p:spPr>
        <p:txBody>
          <a:bodyPr wrap="square" lIns="90000" tIns="46800" anchor="t" anchorCtr="0">
            <a:spAutoFit/>
          </a:bodyPr>
          <a:lstStyle>
            <a:lvl1pPr marL="0" marR="0" indent="0" algn="l" defTabSz="457200" rtl="0" eaLnBrk="1" fontAlgn="auto" latinLnBrk="0" hangingPunct="1">
              <a:lnSpc>
                <a:spcPct val="90000"/>
              </a:lnSpc>
              <a:spcBef>
                <a:spcPts val="600"/>
              </a:spcBef>
              <a:spcAft>
                <a:spcPts val="0"/>
              </a:spcAft>
              <a:buClrTx/>
              <a:buSzTx/>
              <a:buFont typeface="Arial"/>
              <a:buNone/>
              <a:tabLst/>
              <a:defRPr kumimoji="0" lang="en-GB" sz="1600" b="0" i="0" u="none" strike="noStrike" kern="1200" cap="none" spc="0" normalizeH="0" baseline="0" noProof="0" dirty="0">
                <a:ln>
                  <a:noFill/>
                </a:ln>
                <a:solidFill>
                  <a:schemeClr val="bg1"/>
                </a:solidFill>
                <a:effectLst/>
                <a:uLnTx/>
                <a:uFillTx/>
                <a:latin typeface="Arial" pitchFamily="34" charset="0"/>
                <a:ea typeface="+mn-ea"/>
                <a:cs typeface="Arial" pitchFamily="34" charset="0"/>
              </a:defRPr>
            </a:lvl1pPr>
          </a:lstStyle>
          <a:p>
            <a:pPr marL="0" marR="0" lvl="0" indent="0" algn="l" defTabSz="457200" rtl="0" eaLnBrk="1" fontAlgn="auto" latinLnBrk="0" hangingPunct="1">
              <a:lnSpc>
                <a:spcPct val="90000"/>
              </a:lnSpc>
              <a:spcBef>
                <a:spcPts val="600"/>
              </a:spcBef>
              <a:spcAft>
                <a:spcPts val="0"/>
              </a:spcAft>
              <a:buClrTx/>
              <a:buSzTx/>
              <a:buFont typeface="Arial"/>
              <a:buNone/>
              <a:tabLst/>
              <a:defRPr/>
            </a:pPr>
            <a:r>
              <a:rPr kumimoji="0" lang="en-GB" sz="1600" b="0" i="0" u="none" strike="noStrike" kern="1200" cap="none" spc="0" normalizeH="0" baseline="0" noProof="0" dirty="0">
                <a:ln>
                  <a:noFill/>
                </a:ln>
                <a:solidFill>
                  <a:srgbClr val="FFFFFF"/>
                </a:solidFill>
                <a:effectLst/>
                <a:uLnTx/>
                <a:uFillTx/>
                <a:latin typeface="Arial" pitchFamily="34" charset="0"/>
                <a:ea typeface="+mn-ea"/>
                <a:cs typeface="Arial" pitchFamily="34" charset="0"/>
              </a:rPr>
              <a:t>Further descriptive text</a:t>
            </a:r>
            <a:endParaRPr kumimoji="0" lang="en-GB" sz="1600" b="0" i="0" u="none" strike="noStrike" kern="1200" cap="none" spc="0" normalizeH="0" baseline="0" noProof="0" dirty="0">
              <a:ln>
                <a:noFill/>
              </a:ln>
              <a:solidFill>
                <a:srgbClr val="FFFFFF"/>
              </a:solidFill>
              <a:effectLst/>
              <a:uLnTx/>
              <a:uFillTx/>
              <a:latin typeface="Arial" pitchFamily="34" charset="0"/>
              <a:ea typeface="+mn-ea"/>
              <a:cs typeface="Arial" pitchFamily="34" charset="0"/>
            </a:endParaRP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20"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1"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2"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lank Cyan">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Image Slide Dark">
    <p:spTree>
      <p:nvGrpSpPr>
        <p:cNvPr id="1" name=""/>
        <p:cNvGrpSpPr/>
        <p:nvPr/>
      </p:nvGrpSpPr>
      <p:grpSpPr>
        <a:xfrm>
          <a:off x="0" y="0"/>
          <a:ext cx="0" cy="0"/>
          <a:chOff x="0" y="0"/>
          <a:chExt cx="0" cy="0"/>
        </a:xfrm>
      </p:grpSpPr>
      <p:sp>
        <p:nvSpPr>
          <p:cNvPr id="17" name="TextBox 16"/>
          <p:cNvSpPr txBox="1"/>
          <p:nvPr/>
        </p:nvSpPr>
        <p:spPr>
          <a:xfrm>
            <a:off x="0" y="0"/>
            <a:ext cx="9144000" cy="6858000"/>
          </a:xfrm>
          <a:prstGeom prst="rect">
            <a:avLst/>
          </a:prstGeom>
          <a:solidFill>
            <a:schemeClr val="tx1">
              <a:lumMod val="75000"/>
              <a:lumOff val="25000"/>
            </a:schemeClr>
          </a:solidFill>
        </p:spPr>
        <p:txBody>
          <a:bodyPr wrap="square" rtlCol="0">
            <a:noAutofit/>
          </a:bodyPr>
          <a:lstStyle/>
          <a:p>
            <a:pPr algn="ctr"/>
            <a:endParaRPr lang="en-GB" sz="5400" spc="600" dirty="0">
              <a:solidFill>
                <a:schemeClr val="tx1">
                  <a:lumMod val="65000"/>
                  <a:lumOff val="35000"/>
                </a:schemeClr>
              </a:solidFill>
            </a:endParaRPr>
          </a:p>
          <a:p>
            <a:pPr algn="ctr"/>
            <a:endParaRPr lang="en-GB" sz="5400" spc="600" dirty="0">
              <a:solidFill>
                <a:schemeClr val="tx1">
                  <a:lumMod val="65000"/>
                  <a:lumOff val="35000"/>
                </a:schemeClr>
              </a:solidFill>
            </a:endParaRPr>
          </a:p>
          <a:p>
            <a:pPr algn="ctr"/>
            <a:r>
              <a:rPr lang="en-GB" sz="5400" spc="600" dirty="0">
                <a:solidFill>
                  <a:schemeClr val="tx1">
                    <a:lumMod val="65000"/>
                    <a:lumOff val="35000"/>
                  </a:schemeClr>
                </a:solidFill>
              </a:rPr>
              <a:t>INSERT</a:t>
            </a:r>
            <a:r>
              <a:rPr lang="en-GB" sz="5400" spc="600" baseline="0" dirty="0">
                <a:solidFill>
                  <a:schemeClr val="tx1">
                    <a:lumMod val="65000"/>
                    <a:lumOff val="35000"/>
                  </a:schemeClr>
                </a:solidFill>
              </a:rPr>
              <a:t> IMAGE</a:t>
            </a:r>
            <a:endParaRPr lang="en-GB" sz="5400" spc="600" dirty="0">
              <a:solidFill>
                <a:schemeClr val="tx1">
                  <a:lumMod val="65000"/>
                  <a:lumOff val="35000"/>
                </a:schemeClr>
              </a:solidFill>
            </a:endParaRP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dirty="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sp>
        <p:nvSpPr>
          <p:cNvPr id="18" name="Text Placeholder 17"/>
          <p:cNvSpPr>
            <a:spLocks noGrp="1"/>
          </p:cNvSpPr>
          <p:nvPr>
            <p:ph type="body" sz="quarter" idx="11" hasCustomPrompt="1"/>
          </p:nvPr>
        </p:nvSpPr>
        <p:spPr>
          <a:xfrm>
            <a:off x="250826" y="260350"/>
            <a:ext cx="8642351" cy="585866"/>
          </a:xfrm>
          <a:prstGeom prst="rect">
            <a:avLst/>
          </a:prstGeom>
          <a:solidFill>
            <a:schemeClr val="bg2"/>
          </a:solidFill>
        </p:spPr>
        <p:txBody>
          <a:bodyPr wrap="square" lIns="90000" tIns="46800" anchor="ctr" anchorCtr="0">
            <a:spAutoFit/>
          </a:bodyPr>
          <a:lstStyle>
            <a:lvl1pPr>
              <a:buNone/>
              <a:defRPr kumimoji="0" lang="en-GB" sz="3200" b="0" i="0" u="none" strike="noStrike" kern="1200" cap="none" spc="0" normalizeH="0" baseline="0" noProof="0" dirty="0">
                <a:ln>
                  <a:noFill/>
                </a:ln>
                <a:solidFill>
                  <a:schemeClr val="bg1"/>
                </a:solidFill>
                <a:effectLst/>
                <a:uLnTx/>
                <a:uFillTx/>
                <a:latin typeface="Arial" pitchFamily="34" charset="0"/>
                <a:ea typeface="+mj-ea"/>
                <a:cs typeface="Arial" pitchFamily="34" charset="0"/>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GB" dirty="0"/>
              <a:t>Insert slide title</a:t>
            </a:r>
            <a:endParaRPr lang="en-GB" dirty="0"/>
          </a:p>
        </p:txBody>
      </p:sp>
      <p:sp>
        <p:nvSpPr>
          <p:cNvPr id="16" name="Text Placeholder 17"/>
          <p:cNvSpPr>
            <a:spLocks noGrp="1"/>
          </p:cNvSpPr>
          <p:nvPr>
            <p:ph type="body" sz="quarter" idx="12" hasCustomPrompt="1"/>
          </p:nvPr>
        </p:nvSpPr>
        <p:spPr>
          <a:xfrm>
            <a:off x="250823" y="917733"/>
            <a:ext cx="8642351" cy="315023"/>
          </a:xfrm>
          <a:prstGeom prst="rect">
            <a:avLst/>
          </a:prstGeom>
          <a:solidFill>
            <a:schemeClr val="tx2"/>
          </a:solidFill>
        </p:spPr>
        <p:txBody>
          <a:bodyPr wrap="square" lIns="90000" tIns="46800" anchor="t" anchorCtr="0">
            <a:spAutoFit/>
          </a:bodyPr>
          <a:lstStyle>
            <a:lvl1pPr marL="0" marR="0" indent="0" algn="l" defTabSz="457200" rtl="0" eaLnBrk="1" fontAlgn="auto" latinLnBrk="0" hangingPunct="1">
              <a:lnSpc>
                <a:spcPct val="90000"/>
              </a:lnSpc>
              <a:spcBef>
                <a:spcPts val="600"/>
              </a:spcBef>
              <a:spcAft>
                <a:spcPts val="0"/>
              </a:spcAft>
              <a:buClrTx/>
              <a:buSzTx/>
              <a:buFont typeface="Arial"/>
              <a:buNone/>
              <a:tabLst/>
              <a:defRPr kumimoji="0" lang="en-GB" sz="1600" b="0" i="0" u="none" strike="noStrike" kern="1200" cap="none" spc="0" normalizeH="0" baseline="0" noProof="0" dirty="0">
                <a:ln>
                  <a:noFill/>
                </a:ln>
                <a:solidFill>
                  <a:schemeClr val="bg1"/>
                </a:solidFill>
                <a:effectLst/>
                <a:uLnTx/>
                <a:uFillTx/>
                <a:latin typeface="Arial" pitchFamily="34" charset="0"/>
                <a:ea typeface="+mn-ea"/>
                <a:cs typeface="Arial" pitchFamily="34" charset="0"/>
              </a:defRPr>
            </a:lvl1pPr>
          </a:lstStyle>
          <a:p>
            <a:pPr marL="0" marR="0" lvl="0" indent="0" algn="l" defTabSz="457200" rtl="0" eaLnBrk="1" fontAlgn="auto" latinLnBrk="0" hangingPunct="1">
              <a:lnSpc>
                <a:spcPct val="90000"/>
              </a:lnSpc>
              <a:spcBef>
                <a:spcPts val="600"/>
              </a:spcBef>
              <a:spcAft>
                <a:spcPts val="0"/>
              </a:spcAft>
              <a:buClrTx/>
              <a:buSzTx/>
              <a:buFont typeface="Arial"/>
              <a:buNone/>
              <a:tabLst/>
              <a:defRPr/>
            </a:pPr>
            <a:r>
              <a:rPr kumimoji="0" lang="en-GB" sz="1600" b="0" i="0" u="none" strike="noStrike" kern="1200" cap="none" spc="0" normalizeH="0" baseline="0" noProof="0" dirty="0">
                <a:ln>
                  <a:noFill/>
                </a:ln>
                <a:solidFill>
                  <a:srgbClr val="FFFFFF"/>
                </a:solidFill>
                <a:effectLst/>
                <a:uLnTx/>
                <a:uFillTx/>
                <a:latin typeface="Arial" pitchFamily="34" charset="0"/>
                <a:ea typeface="+mn-ea"/>
                <a:cs typeface="Arial" pitchFamily="34" charset="0"/>
              </a:rPr>
              <a:t>Further descriptive text</a:t>
            </a:r>
            <a:endParaRPr kumimoji="0" lang="en-GB" sz="1600" b="0" i="0" u="none" strike="noStrike" kern="1200" cap="none" spc="0" normalizeH="0" baseline="0" noProof="0" dirty="0">
              <a:ln>
                <a:noFill/>
              </a:ln>
              <a:solidFill>
                <a:srgbClr val="FFFFFF"/>
              </a:solidFill>
              <a:effectLst/>
              <a:uLnTx/>
              <a:uFillTx/>
              <a:latin typeface="Arial" pitchFamily="34" charset="0"/>
              <a:ea typeface="+mn-ea"/>
              <a:cs typeface="Arial" pitchFamily="34" charset="0"/>
            </a:endParaRPr>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24"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5"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6"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End Slide">
    <p:spTree>
      <p:nvGrpSpPr>
        <p:cNvPr id="1" name=""/>
        <p:cNvGrpSpPr/>
        <p:nvPr/>
      </p:nvGrpSpPr>
      <p:grpSpPr>
        <a:xfrm>
          <a:off x="0" y="0"/>
          <a:ext cx="0" cy="0"/>
          <a:chOff x="0" y="0"/>
          <a:chExt cx="0" cy="0"/>
        </a:xfrm>
      </p:grpSpPr>
      <p:sp>
        <p:nvSpPr>
          <p:cNvPr id="25" name="Rectangle 24"/>
          <p:cNvSpPr/>
          <p:nvPr/>
        </p:nvSpPr>
        <p:spPr>
          <a:xfrm>
            <a:off x="0" y="0"/>
            <a:ext cx="9144000" cy="6858000"/>
          </a:xfrm>
          <a:prstGeom prst="rect">
            <a:avLst/>
          </a:prstGeom>
          <a:blipFill dpi="0" rotWithShape="1">
            <a:blip r:embed="rId2" cstate="print">
              <a:grayscl/>
              <a:lum bright="20000" contrast="4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nvGrpSpPr>
          <p:cNvPr id="2" name="Group 46"/>
          <p:cNvGrpSpPr/>
          <p:nvPr/>
        </p:nvGrpSpPr>
        <p:grpSpPr>
          <a:xfrm>
            <a:off x="2647254" y="2282465"/>
            <a:ext cx="3843553" cy="1426685"/>
            <a:chOff x="2625309" y="2282465"/>
            <a:chExt cx="3843553" cy="1426685"/>
          </a:xfrm>
        </p:grpSpPr>
        <p:grpSp>
          <p:nvGrpSpPr>
            <p:cNvPr id="3" name="Group 5"/>
            <p:cNvGrpSpPr>
              <a:grpSpLocks noChangeAspect="1"/>
            </p:cNvGrpSpPr>
            <p:nvPr userDrawn="1"/>
          </p:nvGrpSpPr>
          <p:grpSpPr bwMode="auto">
            <a:xfrm>
              <a:off x="2743995" y="2282465"/>
              <a:ext cx="3578400" cy="921535"/>
              <a:chOff x="158" y="938"/>
              <a:chExt cx="1860" cy="479"/>
            </a:xfrm>
          </p:grpSpPr>
          <p:sp>
            <p:nvSpPr>
              <p:cNvPr id="28"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0"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1"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2"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4"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6"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8"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9"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0"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4"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5"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6"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
          <p:nvSpPr>
            <p:cNvPr id="4" name="TextBox 3"/>
            <p:cNvSpPr txBox="1"/>
            <p:nvPr userDrawn="1"/>
          </p:nvSpPr>
          <p:spPr>
            <a:xfrm>
              <a:off x="2625309" y="3401373"/>
              <a:ext cx="3843553" cy="307777"/>
            </a:xfrm>
            <a:prstGeom prst="rect">
              <a:avLst/>
            </a:prstGeom>
            <a:noFill/>
          </p:spPr>
          <p:txBody>
            <a:bodyPr wrap="none" rtlCol="0">
              <a:spAutoFit/>
            </a:bodyPr>
            <a:lstStyle/>
            <a:p>
              <a:pPr algn="ctr"/>
              <a:r>
                <a:rPr lang="en-US" sz="1400" spc="130" dirty="0">
                  <a:latin typeface="+mj-lt"/>
                  <a:cs typeface="Cabin Regular"/>
                </a:rPr>
                <a:t>LONDON</a:t>
              </a:r>
              <a:r>
                <a:rPr lang="en-US" sz="1400" spc="130" dirty="0">
                  <a:solidFill>
                    <a:schemeClr val="bg2"/>
                  </a:solidFill>
                  <a:latin typeface="+mj-lt"/>
                  <a:cs typeface="Cabin Regular"/>
                </a:rPr>
                <a:t> </a:t>
              </a:r>
              <a:r>
                <a:rPr lang="en-US" sz="1400" b="1" spc="130" dirty="0">
                  <a:solidFill>
                    <a:schemeClr val="bg2"/>
                  </a:solidFill>
                  <a:latin typeface="+mj-lt"/>
                  <a:cs typeface="Cabin Regular"/>
                </a:rPr>
                <a:t>|</a:t>
              </a:r>
              <a:r>
                <a:rPr lang="en-US" sz="1400" spc="130" dirty="0">
                  <a:solidFill>
                    <a:schemeClr val="bg2"/>
                  </a:solidFill>
                  <a:latin typeface="+mj-lt"/>
                  <a:cs typeface="Cabin Regular"/>
                </a:rPr>
                <a:t> </a:t>
              </a:r>
              <a:r>
                <a:rPr lang="en-US" sz="1400" spc="130" dirty="0">
                  <a:latin typeface="+mj-lt"/>
                  <a:cs typeface="Cabin Regular"/>
                </a:rPr>
                <a:t>NEW YORK</a:t>
              </a:r>
              <a:r>
                <a:rPr lang="en-US" sz="1400" spc="130" dirty="0">
                  <a:solidFill>
                    <a:schemeClr val="bg2"/>
                  </a:solidFill>
                  <a:latin typeface="+mj-lt"/>
                  <a:cs typeface="Cabin Regular"/>
                </a:rPr>
                <a:t> </a:t>
              </a:r>
              <a:r>
                <a:rPr lang="en-US" sz="1400" b="1" spc="130" dirty="0">
                  <a:solidFill>
                    <a:schemeClr val="bg2"/>
                  </a:solidFill>
                  <a:latin typeface="+mj-lt"/>
                  <a:cs typeface="Cabin Regular"/>
                </a:rPr>
                <a:t>|</a:t>
              </a:r>
              <a:r>
                <a:rPr lang="en-US" sz="1400" spc="130" dirty="0">
                  <a:solidFill>
                    <a:schemeClr val="bg2"/>
                  </a:solidFill>
                  <a:latin typeface="+mj-lt"/>
                  <a:cs typeface="Cabin Regular"/>
                </a:rPr>
                <a:t> </a:t>
              </a:r>
              <a:r>
                <a:rPr lang="en-US" sz="1400" spc="130" dirty="0">
                  <a:latin typeface="+mj-lt"/>
                  <a:cs typeface="Cabin Regular"/>
                </a:rPr>
                <a:t>STOCKHOLM</a:t>
              </a:r>
              <a:endParaRPr lang="en-US" sz="1400" spc="130" dirty="0">
                <a:latin typeface="+mj-lt"/>
                <a:cs typeface="Cabin Regular"/>
              </a:endParaRPr>
            </a:p>
          </p:txBody>
        </p:sp>
      </p:grpSp>
    </p:spTree>
  </p:cSld>
  <p:clrMapOvr>
    <a:masterClrMapping/>
  </p:clrMapOvr>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Image Slide Light">
    <p:spTree>
      <p:nvGrpSpPr>
        <p:cNvPr id="1" name=""/>
        <p:cNvGrpSpPr/>
        <p:nvPr/>
      </p:nvGrpSpPr>
      <p:grpSpPr>
        <a:xfrm>
          <a:off x="0" y="0"/>
          <a:ext cx="0" cy="0"/>
          <a:chOff x="0" y="0"/>
          <a:chExt cx="0" cy="0"/>
        </a:xfrm>
      </p:grpSpPr>
      <p:sp>
        <p:nvSpPr>
          <p:cNvPr id="16" name="TextBox 15"/>
          <p:cNvSpPr txBox="1"/>
          <p:nvPr/>
        </p:nvSpPr>
        <p:spPr>
          <a:xfrm>
            <a:off x="0" y="0"/>
            <a:ext cx="9144000" cy="6858000"/>
          </a:xfrm>
          <a:prstGeom prst="rect">
            <a:avLst/>
          </a:prstGeom>
          <a:solidFill>
            <a:schemeClr val="bg1">
              <a:lumMod val="85000"/>
            </a:schemeClr>
          </a:solidFill>
        </p:spPr>
        <p:txBody>
          <a:bodyPr wrap="square" rtlCol="0">
            <a:noAutofit/>
          </a:bodyPr>
          <a:lstStyle/>
          <a:p>
            <a:pPr algn="ctr"/>
            <a:endParaRPr lang="en-GB" sz="5400" spc="600" dirty="0">
              <a:solidFill>
                <a:schemeClr val="bg1">
                  <a:lumMod val="75000"/>
                </a:schemeClr>
              </a:solidFill>
            </a:endParaRPr>
          </a:p>
          <a:p>
            <a:pPr algn="ctr"/>
            <a:endParaRPr lang="en-GB" sz="5400" spc="600" dirty="0">
              <a:solidFill>
                <a:schemeClr val="bg1">
                  <a:lumMod val="75000"/>
                </a:schemeClr>
              </a:solidFill>
            </a:endParaRPr>
          </a:p>
          <a:p>
            <a:pPr algn="ctr"/>
            <a:r>
              <a:rPr lang="en-GB" sz="5400" spc="600" dirty="0">
                <a:solidFill>
                  <a:schemeClr val="bg1">
                    <a:lumMod val="75000"/>
                  </a:schemeClr>
                </a:solidFill>
              </a:rPr>
              <a:t>INSERT</a:t>
            </a:r>
            <a:r>
              <a:rPr lang="en-GB" sz="5400" spc="600" baseline="0" dirty="0">
                <a:solidFill>
                  <a:schemeClr val="bg1">
                    <a:lumMod val="75000"/>
                  </a:schemeClr>
                </a:solidFill>
              </a:rPr>
              <a:t> IMAGE</a:t>
            </a:r>
            <a:endParaRPr lang="en-GB" sz="5400" spc="600" dirty="0">
              <a:solidFill>
                <a:schemeClr val="bg1">
                  <a:lumMod val="75000"/>
                </a:schemeClr>
              </a:solidFill>
            </a:endParaRP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65000"/>
                    <a:lumOff val="35000"/>
                  </a:schemeClr>
                </a:solidFill>
              </a:defRPr>
            </a:lvl1pPr>
          </a:lstStyle>
          <a:p>
            <a:pPr lvl="0"/>
            <a:r>
              <a:rPr lang="en-GB" dirty="0"/>
              <a:t>Insert source/photo credit here</a:t>
            </a:r>
          </a:p>
        </p:txBody>
      </p:sp>
      <p:sp>
        <p:nvSpPr>
          <p:cNvPr id="18" name="Text Placeholder 17"/>
          <p:cNvSpPr>
            <a:spLocks noGrp="1"/>
          </p:cNvSpPr>
          <p:nvPr>
            <p:ph type="body" sz="quarter" idx="11" hasCustomPrompt="1"/>
          </p:nvPr>
        </p:nvSpPr>
        <p:spPr>
          <a:xfrm>
            <a:off x="250823" y="258466"/>
            <a:ext cx="8642351" cy="585866"/>
          </a:xfrm>
          <a:prstGeom prst="rect">
            <a:avLst/>
          </a:prstGeom>
          <a:solidFill>
            <a:schemeClr val="bg2"/>
          </a:solidFill>
        </p:spPr>
        <p:txBody>
          <a:bodyPr wrap="square" lIns="90000" tIns="46800" anchor="ctr" anchorCtr="0">
            <a:spAutoFit/>
          </a:bodyPr>
          <a:lstStyle>
            <a:lvl1pPr>
              <a:buNone/>
              <a:defRPr kumimoji="0" lang="en-GB" sz="3200" b="0" i="0" u="none" strike="noStrike" kern="1200" cap="none" spc="0" normalizeH="0" baseline="0" noProof="0" dirty="0">
                <a:ln>
                  <a:noFill/>
                </a:ln>
                <a:solidFill>
                  <a:schemeClr val="bg1"/>
                </a:solidFill>
                <a:effectLst/>
                <a:uLnTx/>
                <a:uFillTx/>
                <a:latin typeface="Arial" pitchFamily="34" charset="0"/>
                <a:ea typeface="+mj-ea"/>
                <a:cs typeface="Arial" pitchFamily="34" charset="0"/>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GB" dirty="0"/>
              <a:t>Insert slide title</a:t>
            </a:r>
            <a:endParaRPr lang="en-GB" dirty="0"/>
          </a:p>
        </p:txBody>
      </p:sp>
      <p:sp>
        <p:nvSpPr>
          <p:cNvPr id="19" name="Text Placeholder 17"/>
          <p:cNvSpPr>
            <a:spLocks noGrp="1"/>
          </p:cNvSpPr>
          <p:nvPr>
            <p:ph type="body" sz="quarter" idx="12" hasCustomPrompt="1"/>
          </p:nvPr>
        </p:nvSpPr>
        <p:spPr>
          <a:xfrm>
            <a:off x="250823" y="917733"/>
            <a:ext cx="8642351" cy="315023"/>
          </a:xfrm>
          <a:prstGeom prst="rect">
            <a:avLst/>
          </a:prstGeom>
          <a:solidFill>
            <a:schemeClr val="tx2"/>
          </a:solidFill>
        </p:spPr>
        <p:txBody>
          <a:bodyPr wrap="square" lIns="90000" tIns="46800" anchor="t" anchorCtr="0">
            <a:spAutoFit/>
          </a:bodyPr>
          <a:lstStyle>
            <a:lvl1pPr marL="0" marR="0" indent="0" algn="l" defTabSz="457200" rtl="0" eaLnBrk="1" fontAlgn="auto" latinLnBrk="0" hangingPunct="1">
              <a:lnSpc>
                <a:spcPct val="90000"/>
              </a:lnSpc>
              <a:spcBef>
                <a:spcPts val="600"/>
              </a:spcBef>
              <a:spcAft>
                <a:spcPts val="0"/>
              </a:spcAft>
              <a:buClrTx/>
              <a:buSzTx/>
              <a:buFont typeface="Arial"/>
              <a:buNone/>
              <a:tabLst/>
              <a:defRPr kumimoji="0" lang="en-GB" sz="1600" b="0" i="0" u="none" strike="noStrike" kern="1200" cap="none" spc="0" normalizeH="0" baseline="0" noProof="0" dirty="0">
                <a:ln>
                  <a:noFill/>
                </a:ln>
                <a:solidFill>
                  <a:schemeClr val="bg1"/>
                </a:solidFill>
                <a:effectLst/>
                <a:uLnTx/>
                <a:uFillTx/>
                <a:latin typeface="Arial" pitchFamily="34" charset="0"/>
                <a:ea typeface="+mn-ea"/>
                <a:cs typeface="Arial" pitchFamily="34" charset="0"/>
              </a:defRPr>
            </a:lvl1pPr>
          </a:lstStyle>
          <a:p>
            <a:pPr marL="0" marR="0" lvl="0" indent="0" algn="l" defTabSz="457200" rtl="0" eaLnBrk="1" fontAlgn="auto" latinLnBrk="0" hangingPunct="1">
              <a:lnSpc>
                <a:spcPct val="90000"/>
              </a:lnSpc>
              <a:spcBef>
                <a:spcPts val="600"/>
              </a:spcBef>
              <a:spcAft>
                <a:spcPts val="0"/>
              </a:spcAft>
              <a:buClrTx/>
              <a:buSzTx/>
              <a:buFont typeface="Arial"/>
              <a:buNone/>
              <a:tabLst/>
              <a:defRPr/>
            </a:pPr>
            <a:r>
              <a:rPr kumimoji="0" lang="en-GB" sz="1600" b="0" i="0" u="none" strike="noStrike" kern="1200" cap="none" spc="0" normalizeH="0" baseline="0" noProof="0" dirty="0">
                <a:ln>
                  <a:noFill/>
                </a:ln>
                <a:solidFill>
                  <a:srgbClr val="FFFFFF"/>
                </a:solidFill>
                <a:effectLst/>
                <a:uLnTx/>
                <a:uFillTx/>
                <a:latin typeface="Arial" pitchFamily="34" charset="0"/>
                <a:ea typeface="+mn-ea"/>
                <a:cs typeface="Arial" pitchFamily="34" charset="0"/>
              </a:rPr>
              <a:t>Further descriptive text</a:t>
            </a:r>
            <a:endParaRPr kumimoji="0" lang="en-GB" sz="1600" b="0" i="0" u="none" strike="noStrike" kern="1200" cap="none" spc="0" normalizeH="0" baseline="0" noProof="0" dirty="0">
              <a:ln>
                <a:noFill/>
              </a:ln>
              <a:solidFill>
                <a:srgbClr val="FFFFFF"/>
              </a:solidFill>
              <a:effectLst/>
              <a:uLnTx/>
              <a:uFillTx/>
              <a:latin typeface="Arial" pitchFamily="34" charset="0"/>
              <a:ea typeface="+mn-ea"/>
              <a:cs typeface="Arial" pitchFamily="34" charset="0"/>
            </a:endParaRP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20"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1"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2"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Blank Cyan">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uropean differences">
    <p:spTree>
      <p:nvGrpSpPr>
        <p:cNvPr id="1" name=""/>
        <p:cNvGrpSpPr/>
        <p:nvPr/>
      </p:nvGrpSpPr>
      <p:grpSpPr>
        <a:xfrm>
          <a:off x="0" y="0"/>
          <a:ext cx="0" cy="0"/>
          <a:chOff x="0" y="0"/>
          <a:chExt cx="0" cy="0"/>
        </a:xfrm>
      </p:grpSpPr>
      <p:sp>
        <p:nvSpPr>
          <p:cNvPr id="7" name="TextBox 6"/>
          <p:cNvSpPr txBox="1"/>
          <p:nvPr userDrawn="1"/>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rgbClr val="35BDB2"/>
                </a:solidFill>
                <a:cs typeface="Arial" pitchFamily="34" charset="0"/>
              </a:rPr>
              <a:pPr algn="r">
                <a:lnSpc>
                  <a:spcPts val="800"/>
                </a:lnSpc>
              </a:pPr>
              <a:t>‹#›</a:t>
            </a:fld>
            <a:endParaRPr lang="en-GB" sz="800" dirty="0">
              <a:solidFill>
                <a:srgbClr val="35BDB2"/>
              </a:solidFill>
              <a:cs typeface="Arial" pitchFamily="34" charset="0"/>
            </a:endParaRPr>
          </a:p>
        </p:txBody>
      </p:sp>
      <p:cxnSp>
        <p:nvCxnSpPr>
          <p:cNvPr id="8" name="Straight Connector 7"/>
          <p:cNvCxnSpPr/>
          <p:nvPr userDrawn="1"/>
        </p:nvCxnSpPr>
        <p:spPr>
          <a:xfrm rot="5400000">
            <a:off x="8330221" y="6547429"/>
            <a:ext cx="619558" cy="1589"/>
          </a:xfrm>
          <a:prstGeom prst="line">
            <a:avLst/>
          </a:prstGeom>
          <a:noFill/>
          <a:ln w="19050" cap="flat" cmpd="sng" algn="ctr">
            <a:solidFill>
              <a:srgbClr val="35BDB2"/>
            </a:solidFill>
            <a:prstDash val="solid"/>
          </a:ln>
          <a:effectLst/>
        </p:spPr>
      </p:cxnSp>
      <p:sp>
        <p:nvSpPr>
          <p:cNvPr id="9"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marL="0" marR="0" lvl="0" indent="0" algn="r" defTabSz="457200" rtl="0" eaLnBrk="1" fontAlgn="auto" latinLnBrk="0" hangingPunct="1">
              <a:lnSpc>
                <a:spcPts val="800"/>
              </a:lnSpc>
              <a:spcBef>
                <a:spcPts val="0"/>
              </a:spcBef>
              <a:spcAft>
                <a:spcPts val="0"/>
              </a:spcAft>
              <a:buClrTx/>
              <a:buSzTx/>
              <a:buFont typeface="Arial"/>
              <a:buNone/>
              <a:tabLst/>
              <a:defRPr/>
            </a:pPr>
            <a:r>
              <a:rPr kumimoji="0" lang="en-GB" sz="800" b="0" i="0" u="none" strike="noStrike" kern="0" cap="none" spc="0" normalizeH="0" baseline="0" noProof="0" dirty="0">
                <a:ln>
                  <a:noFill/>
                </a:ln>
                <a:solidFill>
                  <a:srgbClr val="000000">
                    <a:lumMod val="50000"/>
                    <a:lumOff val="50000"/>
                  </a:srgbClr>
                </a:solidFill>
                <a:effectLst/>
                <a:uLnTx/>
                <a:uFillTx/>
              </a:rPr>
              <a:t>Insert source/photo credit here</a:t>
            </a:r>
          </a:p>
        </p:txBody>
      </p:sp>
      <p:sp>
        <p:nvSpPr>
          <p:cNvPr id="10" name="Title 1"/>
          <p:cNvSpPr>
            <a:spLocks noGrp="1"/>
          </p:cNvSpPr>
          <p:nvPr>
            <p:ph type="title" hasCustomPrompt="1"/>
          </p:nvPr>
        </p:nvSpPr>
        <p:spPr>
          <a:xfrm>
            <a:off x="250826" y="260350"/>
            <a:ext cx="8642348" cy="443198"/>
          </a:xfrm>
          <a:prstGeom prst="rect">
            <a:avLst/>
          </a:prstGeom>
        </p:spPr>
        <p:txBody>
          <a:bodyPr wrap="square" lIns="0" tIns="0" rIns="0" bIns="0" anchor="t">
            <a:spAutoFit/>
          </a:bodyPr>
          <a:lstStyle>
            <a:lvl1pPr algn="l">
              <a:lnSpc>
                <a:spcPct val="90000"/>
              </a:lnSpc>
              <a:defRPr sz="3200">
                <a:solidFill>
                  <a:srgbClr val="35BDB2"/>
                </a:solidFill>
                <a:latin typeface="Arial" pitchFamily="34" charset="0"/>
                <a:cs typeface="Arial" pitchFamily="34" charset="0"/>
              </a:defRPr>
            </a:lvl1pPr>
          </a:lstStyle>
          <a:p>
            <a:pPr marL="0" marR="0" lvl="0" indent="0" algn="l" defTabSz="914400" eaLnBrk="1" fontAlgn="auto" latinLnBrk="0" hangingPunct="1">
              <a:lnSpc>
                <a:spcPct val="90000"/>
              </a:lnSpc>
              <a:spcBef>
                <a:spcPts val="0"/>
              </a:spcBef>
              <a:spcAft>
                <a:spcPts val="0"/>
              </a:spcAft>
              <a:buClrTx/>
              <a:buSzTx/>
              <a:buFontTx/>
              <a:buNone/>
              <a:tabLst/>
              <a:defRPr/>
            </a:pPr>
            <a:r>
              <a:rPr kumimoji="0" lang="en-GB" sz="3200" b="0" i="0" u="none" strike="noStrike" kern="0" cap="none" spc="0" normalizeH="0" baseline="0" noProof="0" dirty="0">
                <a:ln>
                  <a:noFill/>
                </a:ln>
                <a:solidFill>
                  <a:srgbClr val="35BDB2"/>
                </a:solidFill>
                <a:effectLst/>
                <a:uLnTx/>
                <a:uFillTx/>
                <a:latin typeface="Arial" pitchFamily="34" charset="0"/>
                <a:cs typeface="Arial" pitchFamily="34" charset="0"/>
              </a:rPr>
              <a:t>European differences</a:t>
            </a:r>
            <a:endParaRPr kumimoji="0" lang="en-US" sz="3200" b="0" i="0" u="none" strike="noStrike" kern="0" cap="none" spc="0" normalizeH="0" baseline="0" noProof="0" dirty="0">
              <a:ln>
                <a:noFill/>
              </a:ln>
              <a:solidFill>
                <a:srgbClr val="35BDB2"/>
              </a:solidFill>
              <a:effectLst/>
              <a:uLnTx/>
              <a:uFillTx/>
              <a:latin typeface="Arial" pitchFamily="34" charset="0"/>
              <a:cs typeface="Arial" pitchFamily="34" charset="0"/>
            </a:endParaRPr>
          </a:p>
        </p:txBody>
      </p:sp>
      <p:grpSp>
        <p:nvGrpSpPr>
          <p:cNvPr id="2" name="Group 5"/>
          <p:cNvGrpSpPr>
            <a:grpSpLocks noChangeAspect="1"/>
          </p:cNvGrpSpPr>
          <p:nvPr userDrawn="1"/>
        </p:nvGrpSpPr>
        <p:grpSpPr bwMode="auto">
          <a:xfrm>
            <a:off x="250826" y="6236525"/>
            <a:ext cx="433388" cy="361125"/>
            <a:chOff x="-796" y="1752"/>
            <a:chExt cx="2267" cy="1889"/>
          </a:xfrm>
          <a:solidFill>
            <a:srgbClr val="35BDB2"/>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14"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grpSp>
      <p:sp>
        <p:nvSpPr>
          <p:cNvPr id="15" name="Text Placeholder 25"/>
          <p:cNvSpPr>
            <a:spLocks noGrp="1"/>
          </p:cNvSpPr>
          <p:nvPr>
            <p:ph type="body" sz="quarter" idx="11" hasCustomPrompt="1"/>
          </p:nvPr>
        </p:nvSpPr>
        <p:spPr>
          <a:xfrm>
            <a:off x="250825" y="873125"/>
            <a:ext cx="8642350" cy="5076825"/>
          </a:xfrm>
          <a:prstGeom prst="rect">
            <a:avLst/>
          </a:prstGeom>
        </p:spPr>
        <p:txBody>
          <a:bodyPr>
            <a:normAutofit/>
          </a:bodyPr>
          <a:lstStyle>
            <a:lvl1pPr marL="0" indent="0" algn="ctr">
              <a:spcAft>
                <a:spcPts val="600"/>
              </a:spcAft>
              <a:buNone/>
              <a:defRPr lang="en-GB" sz="1800" kern="1200" baseline="0" dirty="0">
                <a:solidFill>
                  <a:schemeClr val="tx1">
                    <a:lumMod val="65000"/>
                    <a:lumOff val="35000"/>
                  </a:schemeClr>
                </a:solidFill>
                <a:latin typeface="Arial" pitchFamily="34" charset="0"/>
                <a:ea typeface="+mn-ea"/>
                <a:cs typeface="Arial" pitchFamily="34" charset="0"/>
              </a:defRPr>
            </a:lvl1pPr>
            <a:lvl2pPr>
              <a:defRPr sz="1800">
                <a:solidFill>
                  <a:schemeClr val="tx1"/>
                </a:solidFill>
                <a:latin typeface="Arial" pitchFamily="34" charset="0"/>
                <a:cs typeface="Arial" pitchFamily="34" charset="0"/>
              </a:defRPr>
            </a:lvl2pPr>
            <a:lvl3pPr>
              <a:defRPr sz="1800">
                <a:solidFill>
                  <a:schemeClr val="tx1"/>
                </a:solidFill>
                <a:latin typeface="Arial" pitchFamily="34" charset="0"/>
                <a:cs typeface="Arial" pitchFamily="34" charset="0"/>
              </a:defRPr>
            </a:lvl3pPr>
            <a:lvl4pPr>
              <a:defRPr sz="1800">
                <a:solidFill>
                  <a:schemeClr val="tx1"/>
                </a:solidFill>
                <a:latin typeface="Arial" pitchFamily="34" charset="0"/>
                <a:cs typeface="Arial" pitchFamily="34" charset="0"/>
              </a:defRPr>
            </a:lvl4pPr>
            <a:lvl5pPr>
              <a:defRPr sz="1800">
                <a:solidFill>
                  <a:schemeClr val="tx1"/>
                </a:solidFill>
                <a:latin typeface="Arial" pitchFamily="34" charset="0"/>
                <a:cs typeface="Arial" pitchFamily="34" charset="0"/>
              </a:defRPr>
            </a:lvl5pPr>
          </a:lstStyle>
          <a:p>
            <a:pPr marL="0" indent="0" algn="ctr">
              <a:spcAft>
                <a:spcPts val="600"/>
              </a:spcAft>
              <a:buNone/>
            </a:pPr>
            <a:r>
              <a:rPr lang="en-GB" sz="1800" dirty="0"/>
              <a:t>&lt;GLOBAL DIFFERENCES TEXT HERE – IE TEXT THAT APPEARS BELOW THE MAP ON THE </a:t>
            </a:r>
            <a:r>
              <a:rPr lang="en-GB" sz="1800" b="1" dirty="0"/>
              <a:t>EU </a:t>
            </a:r>
            <a:r>
              <a:rPr lang="en-GB" sz="1800" dirty="0"/>
              <a:t>AND </a:t>
            </a:r>
            <a:r>
              <a:rPr lang="en-GB" sz="1800" b="1" dirty="0"/>
              <a:t>GLOBAL </a:t>
            </a:r>
            <a:r>
              <a:rPr lang="en-GB" sz="1800" dirty="0"/>
              <a:t>SYSTEMS ONLY&gt;</a:t>
            </a: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Blank Dark Grey">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6"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Blank Light Grey">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65000"/>
                    <a:lumOff val="35000"/>
                  </a:schemeClr>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Intelligence Slid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50824" y="1592758"/>
            <a:ext cx="8642348" cy="4536580"/>
          </a:xfrm>
          <a:prstGeom prst="rect">
            <a:avLst/>
          </a:prstGeom>
        </p:spPr>
        <p:txBody>
          <a:bodyPr lIns="0" tIns="0" rIns="0" bIns="0">
            <a:noAutofit/>
          </a:bodyPr>
          <a:lstStyle>
            <a:lvl1pPr marL="449263" indent="-449263">
              <a:lnSpc>
                <a:spcPct val="90000"/>
              </a:lnSpc>
              <a:spcBef>
                <a:spcPts val="600"/>
              </a:spcBef>
              <a:buClr>
                <a:schemeClr val="bg2"/>
              </a:buClr>
              <a:buFontTx/>
              <a:buNone/>
              <a:defRPr sz="1600" baseline="0">
                <a:latin typeface="Arial" pitchFamily="34" charset="0"/>
                <a:cs typeface="Arial" pitchFamily="34" charset="0"/>
              </a:defRPr>
            </a:lvl1pPr>
            <a:lvl2pPr marL="715963" indent="-266700">
              <a:lnSpc>
                <a:spcPct val="90000"/>
              </a:lnSpc>
              <a:spcBef>
                <a:spcPts val="600"/>
              </a:spcBef>
              <a:buClr>
                <a:schemeClr val="tx2"/>
              </a:buClr>
              <a:buFont typeface="Wingdings" pitchFamily="2" charset="2"/>
              <a:buChar char="§"/>
              <a:tabLst/>
              <a:defRPr sz="2400">
                <a:latin typeface="Arial" pitchFamily="34" charset="0"/>
                <a:cs typeface="Arial" pitchFamily="34" charset="0"/>
              </a:defRPr>
            </a:lvl2pPr>
            <a:lvl3pPr marL="982663" indent="-266700">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Insert chart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sp>
        <p:nvSpPr>
          <p:cNvPr id="16" name="Title 1"/>
          <p:cNvSpPr>
            <a:spLocks noGrp="1"/>
          </p:cNvSpPr>
          <p:nvPr>
            <p:ph type="title" hasCustomPrompt="1"/>
          </p:nvPr>
        </p:nvSpPr>
        <p:spPr>
          <a:xfrm>
            <a:off x="250824" y="260350"/>
            <a:ext cx="8642349" cy="886397"/>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br>
              <a:rPr lang="en-GB" dirty="0"/>
            </a:br>
            <a:r>
              <a:rPr lang="en-GB" dirty="0"/>
              <a:t>(second line)</a:t>
            </a:r>
            <a:endParaRPr lang="en-US" dirty="0"/>
          </a:p>
        </p:txBody>
      </p:sp>
      <p:sp>
        <p:nvSpPr>
          <p:cNvPr id="14" name="Text Placeholder 13"/>
          <p:cNvSpPr>
            <a:spLocks noGrp="1"/>
          </p:cNvSpPr>
          <p:nvPr>
            <p:ph type="body" sz="quarter" idx="11" hasCustomPrompt="1"/>
          </p:nvPr>
        </p:nvSpPr>
        <p:spPr>
          <a:xfrm>
            <a:off x="250824" y="1268760"/>
            <a:ext cx="8642349" cy="221599"/>
          </a:xfrm>
          <a:prstGeom prst="rect">
            <a:avLst/>
          </a:prstGeom>
        </p:spPr>
        <p:txBody>
          <a:bodyPr lIns="0" tIns="0" rIns="0" bIns="0">
            <a:spAutoFit/>
          </a:bodyPr>
          <a:lstStyle>
            <a:lvl1pPr marL="0" indent="0">
              <a:lnSpc>
                <a:spcPct val="90000"/>
              </a:lnSpc>
              <a:spcBef>
                <a:spcPts val="0"/>
              </a:spcBef>
              <a:buNone/>
              <a:defRPr sz="1600"/>
            </a:lvl1pPr>
          </a:lstStyle>
          <a:p>
            <a:pPr lvl="0"/>
            <a:r>
              <a:rPr lang="en-GB" dirty="0"/>
              <a:t>Question wording</a:t>
            </a:r>
            <a:endParaRPr lang="en-GB"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3"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1"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Image Slide Dark">
    <p:spTree>
      <p:nvGrpSpPr>
        <p:cNvPr id="1" name=""/>
        <p:cNvGrpSpPr/>
        <p:nvPr/>
      </p:nvGrpSpPr>
      <p:grpSpPr>
        <a:xfrm>
          <a:off x="0" y="0"/>
          <a:ext cx="0" cy="0"/>
          <a:chOff x="0" y="0"/>
          <a:chExt cx="0" cy="0"/>
        </a:xfrm>
      </p:grpSpPr>
      <p:sp>
        <p:nvSpPr>
          <p:cNvPr id="17" name="TextBox 16"/>
          <p:cNvSpPr txBox="1"/>
          <p:nvPr/>
        </p:nvSpPr>
        <p:spPr>
          <a:xfrm>
            <a:off x="0" y="0"/>
            <a:ext cx="9144000" cy="6858000"/>
          </a:xfrm>
          <a:prstGeom prst="rect">
            <a:avLst/>
          </a:prstGeom>
          <a:solidFill>
            <a:schemeClr val="tx1">
              <a:lumMod val="75000"/>
              <a:lumOff val="25000"/>
            </a:schemeClr>
          </a:solidFill>
        </p:spPr>
        <p:txBody>
          <a:bodyPr wrap="square" rtlCol="0">
            <a:noAutofit/>
          </a:bodyPr>
          <a:lstStyle/>
          <a:p>
            <a:pPr algn="ctr"/>
            <a:endParaRPr lang="en-GB" sz="5400" spc="600" dirty="0">
              <a:solidFill>
                <a:schemeClr val="tx1">
                  <a:lumMod val="65000"/>
                  <a:lumOff val="35000"/>
                </a:schemeClr>
              </a:solidFill>
            </a:endParaRPr>
          </a:p>
          <a:p>
            <a:pPr algn="ctr"/>
            <a:endParaRPr lang="en-GB" sz="5400" spc="600" dirty="0">
              <a:solidFill>
                <a:schemeClr val="tx1">
                  <a:lumMod val="65000"/>
                  <a:lumOff val="35000"/>
                </a:schemeClr>
              </a:solidFill>
            </a:endParaRPr>
          </a:p>
          <a:p>
            <a:pPr algn="ctr"/>
            <a:r>
              <a:rPr lang="en-GB" sz="5400" spc="600" dirty="0">
                <a:solidFill>
                  <a:schemeClr val="tx1">
                    <a:lumMod val="65000"/>
                    <a:lumOff val="35000"/>
                  </a:schemeClr>
                </a:solidFill>
              </a:rPr>
              <a:t>INSERT</a:t>
            </a:r>
            <a:r>
              <a:rPr lang="en-GB" sz="5400" spc="600" baseline="0" dirty="0">
                <a:solidFill>
                  <a:schemeClr val="tx1">
                    <a:lumMod val="65000"/>
                    <a:lumOff val="35000"/>
                  </a:schemeClr>
                </a:solidFill>
              </a:rPr>
              <a:t> IMAGE</a:t>
            </a:r>
            <a:endParaRPr lang="en-GB" sz="5400" spc="600" dirty="0">
              <a:solidFill>
                <a:schemeClr val="tx1">
                  <a:lumMod val="65000"/>
                  <a:lumOff val="35000"/>
                </a:schemeClr>
              </a:solidFill>
            </a:endParaRP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dirty="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sp>
        <p:nvSpPr>
          <p:cNvPr id="18" name="Text Placeholder 17"/>
          <p:cNvSpPr>
            <a:spLocks noGrp="1"/>
          </p:cNvSpPr>
          <p:nvPr>
            <p:ph type="body" sz="quarter" idx="11" hasCustomPrompt="1"/>
          </p:nvPr>
        </p:nvSpPr>
        <p:spPr>
          <a:xfrm>
            <a:off x="250826" y="260350"/>
            <a:ext cx="8642351" cy="585866"/>
          </a:xfrm>
          <a:prstGeom prst="rect">
            <a:avLst/>
          </a:prstGeom>
          <a:solidFill>
            <a:schemeClr val="bg2"/>
          </a:solidFill>
        </p:spPr>
        <p:txBody>
          <a:bodyPr wrap="square" lIns="90000" tIns="46800" anchor="ctr" anchorCtr="0">
            <a:spAutoFit/>
          </a:bodyPr>
          <a:lstStyle>
            <a:lvl1pPr>
              <a:buNone/>
              <a:defRPr kumimoji="0" lang="en-GB" sz="3200" b="0" i="0" u="none" strike="noStrike" kern="1200" cap="none" spc="0" normalizeH="0" baseline="0" noProof="0" dirty="0">
                <a:ln>
                  <a:noFill/>
                </a:ln>
                <a:solidFill>
                  <a:schemeClr val="bg1"/>
                </a:solidFill>
                <a:effectLst/>
                <a:uLnTx/>
                <a:uFillTx/>
                <a:latin typeface="Arial" pitchFamily="34" charset="0"/>
                <a:ea typeface="+mj-ea"/>
                <a:cs typeface="Arial" pitchFamily="34" charset="0"/>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GB" dirty="0"/>
              <a:t>Insert slide title</a:t>
            </a:r>
            <a:endParaRPr lang="en-GB" dirty="0"/>
          </a:p>
        </p:txBody>
      </p:sp>
      <p:sp>
        <p:nvSpPr>
          <p:cNvPr id="16" name="Text Placeholder 17"/>
          <p:cNvSpPr>
            <a:spLocks noGrp="1"/>
          </p:cNvSpPr>
          <p:nvPr>
            <p:ph type="body" sz="quarter" idx="12" hasCustomPrompt="1"/>
          </p:nvPr>
        </p:nvSpPr>
        <p:spPr>
          <a:xfrm>
            <a:off x="250823" y="917733"/>
            <a:ext cx="8642351" cy="315023"/>
          </a:xfrm>
          <a:prstGeom prst="rect">
            <a:avLst/>
          </a:prstGeom>
          <a:solidFill>
            <a:schemeClr val="tx2"/>
          </a:solidFill>
        </p:spPr>
        <p:txBody>
          <a:bodyPr wrap="square" lIns="90000" tIns="46800" anchor="t" anchorCtr="0">
            <a:spAutoFit/>
          </a:bodyPr>
          <a:lstStyle>
            <a:lvl1pPr marL="0" marR="0" indent="0" algn="l" defTabSz="457200" rtl="0" eaLnBrk="1" fontAlgn="auto" latinLnBrk="0" hangingPunct="1">
              <a:lnSpc>
                <a:spcPct val="90000"/>
              </a:lnSpc>
              <a:spcBef>
                <a:spcPts val="600"/>
              </a:spcBef>
              <a:spcAft>
                <a:spcPts val="0"/>
              </a:spcAft>
              <a:buClrTx/>
              <a:buSzTx/>
              <a:buFont typeface="Arial"/>
              <a:buNone/>
              <a:tabLst/>
              <a:defRPr kumimoji="0" lang="en-GB" sz="1600" b="0" i="0" u="none" strike="noStrike" kern="1200" cap="none" spc="0" normalizeH="0" baseline="0" noProof="0" dirty="0">
                <a:ln>
                  <a:noFill/>
                </a:ln>
                <a:solidFill>
                  <a:schemeClr val="bg1"/>
                </a:solidFill>
                <a:effectLst/>
                <a:uLnTx/>
                <a:uFillTx/>
                <a:latin typeface="Arial" pitchFamily="34" charset="0"/>
                <a:ea typeface="+mn-ea"/>
                <a:cs typeface="Arial" pitchFamily="34" charset="0"/>
              </a:defRPr>
            </a:lvl1pPr>
          </a:lstStyle>
          <a:p>
            <a:pPr marL="0" marR="0" lvl="0" indent="0" algn="l" defTabSz="457200" rtl="0" eaLnBrk="1" fontAlgn="auto" latinLnBrk="0" hangingPunct="1">
              <a:lnSpc>
                <a:spcPct val="90000"/>
              </a:lnSpc>
              <a:spcBef>
                <a:spcPts val="600"/>
              </a:spcBef>
              <a:spcAft>
                <a:spcPts val="0"/>
              </a:spcAft>
              <a:buClrTx/>
              <a:buSzTx/>
              <a:buFont typeface="Arial"/>
              <a:buNone/>
              <a:tabLst/>
              <a:defRPr/>
            </a:pPr>
            <a:r>
              <a:rPr kumimoji="0" lang="en-GB" sz="1600" b="0" i="0" u="none" strike="noStrike" kern="1200" cap="none" spc="0" normalizeH="0" baseline="0" noProof="0" dirty="0">
                <a:ln>
                  <a:noFill/>
                </a:ln>
                <a:solidFill>
                  <a:srgbClr val="FFFFFF"/>
                </a:solidFill>
                <a:effectLst/>
                <a:uLnTx/>
                <a:uFillTx/>
                <a:latin typeface="Arial" pitchFamily="34" charset="0"/>
                <a:ea typeface="+mn-ea"/>
                <a:cs typeface="Arial" pitchFamily="34" charset="0"/>
              </a:rPr>
              <a:t>Further descriptive text</a:t>
            </a:r>
            <a:endParaRPr kumimoji="0" lang="en-GB" sz="1600" b="0" i="0" u="none" strike="noStrike" kern="1200" cap="none" spc="0" normalizeH="0" baseline="0" noProof="0" dirty="0">
              <a:ln>
                <a:noFill/>
              </a:ln>
              <a:solidFill>
                <a:srgbClr val="FFFFFF"/>
              </a:solidFill>
              <a:effectLst/>
              <a:uLnTx/>
              <a:uFillTx/>
              <a:latin typeface="Arial" pitchFamily="34" charset="0"/>
              <a:ea typeface="+mn-ea"/>
              <a:cs typeface="Arial" pitchFamily="34" charset="0"/>
            </a:endParaRPr>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24"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5"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6"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15" name="Rectangle 14"/>
          <p:cNvSpPr/>
          <p:nvPr/>
        </p:nvSpPr>
        <p:spPr>
          <a:xfrm>
            <a:off x="0" y="0"/>
            <a:ext cx="9144000" cy="6858000"/>
          </a:xfrm>
          <a:prstGeom prst="rect">
            <a:avLst/>
          </a:prstGeom>
          <a:blipFill dpi="0" rotWithShape="1">
            <a:blip r:embed="rId2" cstate="print"/>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a:xfrm>
            <a:off x="684212" y="2458591"/>
            <a:ext cx="7775575" cy="1077218"/>
          </a:xfrm>
          <a:prstGeom prst="rect">
            <a:avLst/>
          </a:prstGeom>
        </p:spPr>
        <p:txBody>
          <a:bodyPr anchor="ctr">
            <a:spAutoFit/>
          </a:bodyPr>
          <a:lstStyle>
            <a:lvl1pPr algn="ctr">
              <a:lnSpc>
                <a:spcPct val="80000"/>
              </a:lnSpc>
              <a:defRPr sz="8000" b="0" cap="none" baseline="0">
                <a:solidFill>
                  <a:schemeClr val="bg1"/>
                </a:solidFill>
                <a:latin typeface="Arial" pitchFamily="34" charset="0"/>
                <a:cs typeface="Arial" pitchFamily="34" charset="0"/>
              </a:defRPr>
            </a:lvl1pPr>
          </a:lstStyle>
          <a:p>
            <a:r>
              <a:rPr lang="en-GB" dirty="0"/>
              <a:t>Section title</a:t>
            </a:r>
            <a:endParaRPr lang="en-US" dirty="0"/>
          </a:p>
        </p:txBody>
      </p:sp>
      <p:sp>
        <p:nvSpPr>
          <p:cNvPr id="5" name="TextBox 4"/>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6" name="Straight Connector 5"/>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1"/>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itle: FF Icon (Dark)">
    <p:spTree>
      <p:nvGrpSpPr>
        <p:cNvPr id="1" name=""/>
        <p:cNvGrpSpPr/>
        <p:nvPr/>
      </p:nvGrpSpPr>
      <p:grpSpPr>
        <a:xfrm>
          <a:off x="0" y="0"/>
          <a:ext cx="0" cy="0"/>
          <a:chOff x="0" y="0"/>
          <a:chExt cx="0" cy="0"/>
        </a:xfrm>
      </p:grpSpPr>
      <p:sp>
        <p:nvSpPr>
          <p:cNvPr id="22" name="TextBox 21"/>
          <p:cNvSpPr txBox="1"/>
          <p:nvPr userDrawn="1"/>
        </p:nvSpPr>
        <p:spPr>
          <a:xfrm>
            <a:off x="0" y="0"/>
            <a:ext cx="9144000" cy="6858000"/>
          </a:xfrm>
          <a:prstGeom prst="rect">
            <a:avLst/>
          </a:prstGeom>
          <a:solidFill>
            <a:schemeClr val="tx1">
              <a:lumMod val="75000"/>
              <a:lumOff val="25000"/>
            </a:schemeClr>
          </a:solidFill>
        </p:spPr>
        <p:txBody>
          <a:bodyPr wrap="square" rtlCol="0">
            <a:noAutofit/>
          </a:bodyPr>
          <a:lstStyle/>
          <a:p>
            <a:pPr algn="ctr"/>
            <a:endParaRPr lang="en-GB" sz="5400" spc="600" dirty="0">
              <a:solidFill>
                <a:schemeClr val="tx1">
                  <a:lumMod val="65000"/>
                  <a:lumOff val="35000"/>
                </a:schemeClr>
              </a:solidFill>
            </a:endParaRPr>
          </a:p>
          <a:p>
            <a:pPr algn="ctr"/>
            <a:endParaRPr lang="en-GB" sz="5400" spc="600" dirty="0">
              <a:solidFill>
                <a:schemeClr val="tx1">
                  <a:lumMod val="65000"/>
                  <a:lumOff val="35000"/>
                </a:schemeClr>
              </a:solidFill>
            </a:endParaRPr>
          </a:p>
        </p:txBody>
      </p:sp>
      <p:grpSp>
        <p:nvGrpSpPr>
          <p:cNvPr id="2" name="Group 17"/>
          <p:cNvGrpSpPr/>
          <p:nvPr userDrawn="1"/>
        </p:nvGrpSpPr>
        <p:grpSpPr>
          <a:xfrm>
            <a:off x="-3175" y="4095836"/>
            <a:ext cx="9144000" cy="2762164"/>
            <a:chOff x="-3175" y="3107255"/>
            <a:chExt cx="9144000" cy="2762164"/>
          </a:xfrm>
        </p:grpSpPr>
        <p:sp>
          <p:nvSpPr>
            <p:cNvPr id="15" name="Freeform 6"/>
            <p:cNvSpPr>
              <a:spLocks noChangeAspect="1"/>
            </p:cNvSpPr>
            <p:nvPr/>
          </p:nvSpPr>
          <p:spPr bwMode="auto">
            <a:xfrm>
              <a:off x="-3175" y="3107255"/>
              <a:ext cx="9144000" cy="321745"/>
            </a:xfrm>
            <a:custGeom>
              <a:avLst/>
              <a:gdLst/>
              <a:ahLst/>
              <a:cxnLst>
                <a:cxn ang="0">
                  <a:pos x="4533" y="319"/>
                </a:cxn>
                <a:cxn ang="0">
                  <a:pos x="0" y="0"/>
                </a:cxn>
                <a:cxn ang="0">
                  <a:pos x="0" y="319"/>
                </a:cxn>
                <a:cxn ang="0">
                  <a:pos x="9066" y="319"/>
                </a:cxn>
                <a:cxn ang="0">
                  <a:pos x="9066" y="0"/>
                </a:cxn>
                <a:cxn ang="0">
                  <a:pos x="4533" y="319"/>
                </a:cxn>
              </a:cxnLst>
              <a:rect l="0" t="0" r="r" b="b"/>
              <a:pathLst>
                <a:path w="9066" h="319">
                  <a:moveTo>
                    <a:pt x="4533" y="319"/>
                  </a:moveTo>
                  <a:lnTo>
                    <a:pt x="0" y="0"/>
                  </a:lnTo>
                  <a:lnTo>
                    <a:pt x="0" y="319"/>
                  </a:lnTo>
                  <a:lnTo>
                    <a:pt x="9066" y="319"/>
                  </a:lnTo>
                  <a:lnTo>
                    <a:pt x="9066" y="0"/>
                  </a:lnTo>
                  <a:lnTo>
                    <a:pt x="4533" y="319"/>
                  </a:lnTo>
                  <a:close/>
                </a:path>
              </a:pathLst>
            </a:custGeom>
            <a:solidFill>
              <a:srgbClr val="37BDB3"/>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6" name="Rectangle 15"/>
            <p:cNvSpPr/>
            <p:nvPr/>
          </p:nvSpPr>
          <p:spPr>
            <a:xfrm>
              <a:off x="-3175" y="3428999"/>
              <a:ext cx="9144000" cy="244042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sp>
        <p:nvSpPr>
          <p:cNvPr id="6" name="Title 1"/>
          <p:cNvSpPr>
            <a:spLocks noGrp="1"/>
          </p:cNvSpPr>
          <p:nvPr>
            <p:ph type="ctrTitle" hasCustomPrompt="1"/>
          </p:nvPr>
        </p:nvSpPr>
        <p:spPr>
          <a:xfrm>
            <a:off x="250824" y="4774388"/>
            <a:ext cx="8642350" cy="541687"/>
          </a:xfrm>
          <a:prstGeom prst="rect">
            <a:avLst/>
          </a:prstGeom>
          <a:noFill/>
        </p:spPr>
        <p:txBody>
          <a:bodyPr lIns="0" tIns="0" rIns="0" bIns="0" anchor="b">
            <a:spAutoFit/>
          </a:bodyPr>
          <a:lstStyle>
            <a:lvl1pPr algn="ctr">
              <a:lnSpc>
                <a:spcPct val="80000"/>
              </a:lnSpc>
              <a:spcBef>
                <a:spcPts val="0"/>
              </a:spcBef>
              <a:defRPr sz="4400">
                <a:solidFill>
                  <a:schemeClr val="bg1"/>
                </a:solidFill>
                <a:latin typeface="Arial" pitchFamily="34" charset="0"/>
                <a:cs typeface="Arial" pitchFamily="34" charset="0"/>
              </a:defRPr>
            </a:lvl1pPr>
          </a:lstStyle>
          <a:p>
            <a:r>
              <a:rPr lang="en-GB" dirty="0"/>
              <a:t>Insert title here</a:t>
            </a:r>
            <a:endParaRPr lang="en-US" dirty="0"/>
          </a:p>
        </p:txBody>
      </p:sp>
      <p:sp>
        <p:nvSpPr>
          <p:cNvPr id="7" name="Subtitle 2"/>
          <p:cNvSpPr>
            <a:spLocks noGrp="1"/>
          </p:cNvSpPr>
          <p:nvPr>
            <p:ph type="subTitle" idx="1" hasCustomPrompt="1"/>
          </p:nvPr>
        </p:nvSpPr>
        <p:spPr>
          <a:xfrm>
            <a:off x="250824" y="5372868"/>
            <a:ext cx="8642349" cy="332399"/>
          </a:xfrm>
          <a:prstGeom prst="rect">
            <a:avLst/>
          </a:prstGeom>
          <a:noFill/>
        </p:spPr>
        <p:txBody>
          <a:bodyPr lIns="0" tIns="0" rIns="0" bIns="0">
            <a:spAutoFit/>
          </a:bodyPr>
          <a:lstStyle>
            <a:lvl1pPr marL="0" indent="0" algn="ctr">
              <a:lnSpc>
                <a:spcPct val="90000"/>
              </a:lnSpc>
              <a:spcBef>
                <a:spcPts val="600"/>
              </a:spcBef>
              <a:buNone/>
              <a:defRPr sz="2400" b="0">
                <a:solidFill>
                  <a:schemeClr val="bg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author/subtitle here</a:t>
            </a:r>
            <a:endParaRPr lang="en-US" dirty="0"/>
          </a:p>
        </p:txBody>
      </p:sp>
      <p:sp>
        <p:nvSpPr>
          <p:cNvPr id="21" name="Text Placeholder 20"/>
          <p:cNvSpPr>
            <a:spLocks noGrp="1"/>
          </p:cNvSpPr>
          <p:nvPr>
            <p:ph type="body" sz="quarter" idx="10" hasCustomPrompt="1"/>
          </p:nvPr>
        </p:nvSpPr>
        <p:spPr>
          <a:xfrm>
            <a:off x="250825" y="5843997"/>
            <a:ext cx="8642350" cy="249299"/>
          </a:xfrm>
          <a:prstGeom prst="rect">
            <a:avLst/>
          </a:prstGeom>
        </p:spPr>
        <p:txBody>
          <a:bodyPr lIns="0" tIns="0" rIns="0" bIns="0">
            <a:spAutoFit/>
          </a:bodyPr>
          <a:lstStyle>
            <a:lvl1pPr marL="0" marR="0" indent="0" algn="ctr" defTabSz="457200" rtl="0" eaLnBrk="1" fontAlgn="auto" latinLnBrk="0" hangingPunct="1">
              <a:lnSpc>
                <a:spcPct val="90000"/>
              </a:lnSpc>
              <a:spcBef>
                <a:spcPts val="600"/>
              </a:spcBef>
              <a:spcAft>
                <a:spcPts val="0"/>
              </a:spcAft>
              <a:buClrTx/>
              <a:buSzTx/>
              <a:buFontTx/>
              <a:buNone/>
              <a:tabLst/>
              <a:defRPr sz="1800">
                <a:solidFill>
                  <a:schemeClr val="bg1"/>
                </a:solidFill>
              </a:defRPr>
            </a:lvl1pPr>
          </a:lstStyle>
          <a:p>
            <a:pPr marL="0" marR="0" lvl="0" indent="0" algn="ctr" defTabSz="457200" rtl="0" eaLnBrk="1" fontAlgn="auto" latinLnBrk="0" hangingPunct="1">
              <a:lnSpc>
                <a:spcPct val="90000"/>
              </a:lnSpc>
              <a:spcBef>
                <a:spcPts val="600"/>
              </a:spcBef>
              <a:spcAft>
                <a:spcPts val="0"/>
              </a:spcAft>
              <a:buClrTx/>
              <a:buSzTx/>
              <a:buFontTx/>
              <a:buNone/>
              <a:tabLst/>
              <a:defRPr/>
            </a:pPr>
            <a:r>
              <a:rPr kumimoji="0" lang="en-GB" sz="1800" b="0" i="0" u="none" strike="noStrike" kern="1200" cap="none" spc="0" normalizeH="0" baseline="0" noProof="0" dirty="0">
                <a:ln>
                  <a:noFill/>
                </a:ln>
                <a:solidFill>
                  <a:schemeClr val="bg1"/>
                </a:solidFill>
                <a:effectLst/>
                <a:uLnTx/>
                <a:uFillTx/>
                <a:latin typeface="Arial" pitchFamily="34" charset="0"/>
                <a:ea typeface="+mn-ea"/>
                <a:cs typeface="Arial" pitchFamily="34" charset="0"/>
              </a:rPr>
              <a:t>Insert further descriptive text here</a:t>
            </a:r>
            <a:endParaRPr lang="en-GB" dirty="0"/>
          </a:p>
        </p:txBody>
      </p:sp>
      <p:grpSp>
        <p:nvGrpSpPr>
          <p:cNvPr id="3" name="Group 12"/>
          <p:cNvGrpSpPr/>
          <p:nvPr userDrawn="1"/>
        </p:nvGrpSpPr>
        <p:grpSpPr>
          <a:xfrm>
            <a:off x="250825" y="260350"/>
            <a:ext cx="647896" cy="540000"/>
            <a:chOff x="250825" y="260350"/>
            <a:chExt cx="647896" cy="540000"/>
          </a:xfrm>
        </p:grpSpPr>
        <p:sp>
          <p:nvSpPr>
            <p:cNvPr id="17" name="Freeform 23"/>
            <p:cNvSpPr>
              <a:spLocks/>
            </p:cNvSpPr>
            <p:nvPr/>
          </p:nvSpPr>
          <p:spPr bwMode="auto">
            <a:xfrm>
              <a:off x="375463" y="260350"/>
              <a:ext cx="523258" cy="540000"/>
            </a:xfrm>
            <a:custGeom>
              <a:avLst/>
              <a:gdLst/>
              <a:ahLst/>
              <a:cxnLst>
                <a:cxn ang="0">
                  <a:pos x="5582" y="0"/>
                </a:cxn>
                <a:cxn ang="0">
                  <a:pos x="5582" y="5807"/>
                </a:cxn>
                <a:cxn ang="0">
                  <a:pos x="0" y="5807"/>
                </a:cxn>
                <a:cxn ang="0">
                  <a:pos x="0" y="7257"/>
                </a:cxn>
                <a:cxn ang="0">
                  <a:pos x="7032" y="7257"/>
                </a:cxn>
                <a:cxn ang="0">
                  <a:pos x="7032" y="0"/>
                </a:cxn>
                <a:cxn ang="0">
                  <a:pos x="5582" y="0"/>
                </a:cxn>
              </a:cxnLst>
              <a:rect l="0" t="0" r="r" b="b"/>
              <a:pathLst>
                <a:path w="7032" h="7257">
                  <a:moveTo>
                    <a:pt x="5582" y="0"/>
                  </a:moveTo>
                  <a:lnTo>
                    <a:pt x="5582" y="5807"/>
                  </a:lnTo>
                  <a:lnTo>
                    <a:pt x="0" y="5807"/>
                  </a:lnTo>
                  <a:lnTo>
                    <a:pt x="0" y="7257"/>
                  </a:lnTo>
                  <a:lnTo>
                    <a:pt x="7032" y="7257"/>
                  </a:lnTo>
                  <a:lnTo>
                    <a:pt x="7032" y="0"/>
                  </a:lnTo>
                  <a:lnTo>
                    <a:pt x="5582"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24"/>
            <p:cNvSpPr>
              <a:spLocks/>
            </p:cNvSpPr>
            <p:nvPr/>
          </p:nvSpPr>
          <p:spPr bwMode="auto">
            <a:xfrm>
              <a:off x="250825" y="260350"/>
              <a:ext cx="523481" cy="540000"/>
            </a:xfrm>
            <a:custGeom>
              <a:avLst/>
              <a:gdLst/>
              <a:ahLst/>
              <a:cxnLst>
                <a:cxn ang="0">
                  <a:pos x="7035" y="1450"/>
                </a:cxn>
                <a:cxn ang="0">
                  <a:pos x="7035" y="0"/>
                </a:cxn>
                <a:cxn ang="0">
                  <a:pos x="0" y="0"/>
                </a:cxn>
                <a:cxn ang="0">
                  <a:pos x="0" y="7257"/>
                </a:cxn>
                <a:cxn ang="0">
                  <a:pos x="1450" y="7257"/>
                </a:cxn>
                <a:cxn ang="0">
                  <a:pos x="1450" y="1450"/>
                </a:cxn>
                <a:cxn ang="0">
                  <a:pos x="7035" y="1450"/>
                </a:cxn>
              </a:cxnLst>
              <a:rect l="0" t="0" r="r" b="b"/>
              <a:pathLst>
                <a:path w="7035" h="7257">
                  <a:moveTo>
                    <a:pt x="7035" y="1450"/>
                  </a:moveTo>
                  <a:lnTo>
                    <a:pt x="7035" y="0"/>
                  </a:lnTo>
                  <a:lnTo>
                    <a:pt x="0" y="0"/>
                  </a:lnTo>
                  <a:lnTo>
                    <a:pt x="0" y="7257"/>
                  </a:lnTo>
                  <a:lnTo>
                    <a:pt x="1450" y="7257"/>
                  </a:lnTo>
                  <a:lnTo>
                    <a:pt x="1450" y="1450"/>
                  </a:lnTo>
                  <a:lnTo>
                    <a:pt x="7035" y="145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25"/>
            <p:cNvSpPr>
              <a:spLocks noChangeArrowheads="1"/>
            </p:cNvSpPr>
            <p:nvPr/>
          </p:nvSpPr>
          <p:spPr bwMode="auto">
            <a:xfrm>
              <a:off x="466840" y="476365"/>
              <a:ext cx="216015" cy="107970"/>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rend Slid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50826" y="1769525"/>
            <a:ext cx="8642348" cy="4359813"/>
          </a:xfrm>
          <a:prstGeom prst="rect">
            <a:avLst/>
          </a:prstGeom>
        </p:spPr>
        <p:txBody>
          <a:bodyPr lIns="0" tIns="0" rIns="0" bIns="0">
            <a:noAutofit/>
          </a:bodyPr>
          <a:lstStyle>
            <a:lvl1pPr marL="449263" indent="-449263">
              <a:lnSpc>
                <a:spcPct val="90000"/>
              </a:lnSpc>
              <a:spcBef>
                <a:spcPts val="600"/>
              </a:spcBef>
              <a:buClr>
                <a:schemeClr val="bg2"/>
              </a:buClr>
              <a:buFontTx/>
              <a:buNone/>
              <a:defRPr sz="1600" baseline="0">
                <a:latin typeface="Arial" pitchFamily="34" charset="0"/>
                <a:cs typeface="Arial" pitchFamily="34" charset="0"/>
              </a:defRPr>
            </a:lvl1pPr>
            <a:lvl2pPr marL="715963" indent="-266700">
              <a:lnSpc>
                <a:spcPct val="90000"/>
              </a:lnSpc>
              <a:spcBef>
                <a:spcPts val="600"/>
              </a:spcBef>
              <a:buClr>
                <a:schemeClr val="tx2"/>
              </a:buClr>
              <a:buFont typeface="Wingdings" pitchFamily="2" charset="2"/>
              <a:buChar char="§"/>
              <a:tabLst/>
              <a:defRPr sz="1600">
                <a:latin typeface="Arial" pitchFamily="34" charset="0"/>
                <a:cs typeface="Arial" pitchFamily="34" charset="0"/>
              </a:defRPr>
            </a:lvl2pPr>
            <a:lvl3pPr marL="982663" indent="-266700">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Insert chart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sp>
        <p:nvSpPr>
          <p:cNvPr id="16" name="Title 1"/>
          <p:cNvSpPr>
            <a:spLocks noGrp="1"/>
          </p:cNvSpPr>
          <p:nvPr>
            <p:ph type="title" hasCustomPrompt="1"/>
          </p:nvPr>
        </p:nvSpPr>
        <p:spPr>
          <a:xfrm>
            <a:off x="250824" y="260350"/>
            <a:ext cx="8642349"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sp>
        <p:nvSpPr>
          <p:cNvPr id="13" name="Text Placeholder 13"/>
          <p:cNvSpPr>
            <a:spLocks noGrp="1"/>
          </p:cNvSpPr>
          <p:nvPr>
            <p:ph type="body" sz="quarter" idx="12" hasCustomPrompt="1"/>
          </p:nvPr>
        </p:nvSpPr>
        <p:spPr>
          <a:xfrm>
            <a:off x="250824" y="1164186"/>
            <a:ext cx="8642349" cy="536622"/>
          </a:xfrm>
          <a:prstGeom prst="rect">
            <a:avLst/>
          </a:prstGeom>
          <a:solidFill>
            <a:schemeClr val="tx1">
              <a:lumMod val="75000"/>
              <a:lumOff val="25000"/>
            </a:schemeClr>
          </a:solidFill>
        </p:spPr>
        <p:txBody>
          <a:bodyPr lIns="90000" tIns="46800">
            <a:spAutoFit/>
          </a:bodyPr>
          <a:lstStyle>
            <a:lvl1pPr marL="0" indent="0" defTabSz="180975">
              <a:lnSpc>
                <a:spcPct val="90000"/>
              </a:lnSpc>
              <a:spcBef>
                <a:spcPts val="0"/>
              </a:spcBef>
              <a:buNone/>
              <a:defRPr sz="1600">
                <a:solidFill>
                  <a:schemeClr val="bg1"/>
                </a:solidFill>
              </a:defRPr>
            </a:lvl1pPr>
          </a:lstStyle>
          <a:p>
            <a:pPr lvl="0"/>
            <a:r>
              <a:rPr lang="en-GB" dirty="0"/>
              <a:t>Description box</a:t>
            </a:r>
          </a:p>
          <a:p>
            <a:pPr lvl="0"/>
            <a:r>
              <a:rPr lang="en-GB" dirty="0"/>
              <a:t>(second line)</a:t>
            </a:r>
            <a:endParaRPr lang="en-GB" dirty="0"/>
          </a:p>
        </p:txBody>
      </p:sp>
      <p:sp>
        <p:nvSpPr>
          <p:cNvPr id="14" name="Text Placeholder 13"/>
          <p:cNvSpPr>
            <a:spLocks noGrp="1"/>
          </p:cNvSpPr>
          <p:nvPr>
            <p:ph type="body" sz="quarter" idx="13" hasCustomPrompt="1"/>
          </p:nvPr>
        </p:nvSpPr>
        <p:spPr>
          <a:xfrm>
            <a:off x="250826" y="873125"/>
            <a:ext cx="8642349" cy="193899"/>
          </a:xfrm>
          <a:prstGeom prst="rect">
            <a:avLst/>
          </a:prstGeom>
          <a:noFill/>
        </p:spPr>
        <p:txBody>
          <a:bodyPr lIns="0" tIns="0" rIns="0" bIns="0">
            <a:spAutoFit/>
          </a:bodyPr>
          <a:lstStyle>
            <a:lvl1pPr marL="0" indent="0" defTabSz="180975">
              <a:lnSpc>
                <a:spcPct val="90000"/>
              </a:lnSpc>
              <a:spcBef>
                <a:spcPts val="0"/>
              </a:spcBef>
              <a:buNone/>
              <a:defRPr sz="1400" baseline="0">
                <a:solidFill>
                  <a:schemeClr val="tx1">
                    <a:lumMod val="65000"/>
                    <a:lumOff val="35000"/>
                  </a:schemeClr>
                </a:solidFill>
              </a:defRPr>
            </a:lvl1pPr>
          </a:lstStyle>
          <a:p>
            <a:pPr lvl="0"/>
            <a:r>
              <a:rPr lang="en-GB" dirty="0"/>
              <a:t>Question wording</a:t>
            </a:r>
            <a:endParaRPr lang="en-GB"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21"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2"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3"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Pattern Cyan">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blipFill dpi="0" rotWithShape="1">
            <a:blip r:embed="rId2" cstate="print"/>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dirty="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Pattern Black">
    <p:spTree>
      <p:nvGrpSpPr>
        <p:cNvPr id="1" name=""/>
        <p:cNvGrpSpPr/>
        <p:nvPr/>
      </p:nvGrpSpPr>
      <p:grpSpPr>
        <a:xfrm>
          <a:off x="0" y="0"/>
          <a:ext cx="0" cy="0"/>
          <a:chOff x="0" y="0"/>
          <a:chExt cx="0" cy="0"/>
        </a:xfrm>
      </p:grpSpPr>
      <p:sp>
        <p:nvSpPr>
          <p:cNvPr id="13" name="Rectangle 12"/>
          <p:cNvSpPr/>
          <p:nvPr/>
        </p:nvSpPr>
        <p:spPr>
          <a:xfrm>
            <a:off x="0" y="3"/>
            <a:ext cx="9144000" cy="6858000"/>
          </a:xfrm>
          <a:prstGeom prst="rect">
            <a:avLst/>
          </a:prstGeom>
          <a:blipFill dpi="0" rotWithShape="1">
            <a:blip r:embed="rId2" cstate="print">
              <a:grayscl/>
              <a:lum bright="-40000" contrast="2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Pattern Light Grey">
    <p:spTree>
      <p:nvGrpSpPr>
        <p:cNvPr id="1" name=""/>
        <p:cNvGrpSpPr/>
        <p:nvPr/>
      </p:nvGrpSpPr>
      <p:grpSpPr>
        <a:xfrm>
          <a:off x="0" y="0"/>
          <a:ext cx="0" cy="0"/>
          <a:chOff x="0" y="0"/>
          <a:chExt cx="0" cy="0"/>
        </a:xfrm>
      </p:grpSpPr>
      <p:sp>
        <p:nvSpPr>
          <p:cNvPr id="13" name="Rectangle 12"/>
          <p:cNvSpPr/>
          <p:nvPr/>
        </p:nvSpPr>
        <p:spPr>
          <a:xfrm>
            <a:off x="0" y="0"/>
            <a:ext cx="9144000" cy="6858000"/>
          </a:xfrm>
          <a:prstGeom prst="rect">
            <a:avLst/>
          </a:prstGeom>
          <a:blipFill dpi="0" rotWithShape="1">
            <a:blip r:embed="rId2" cstate="print">
              <a:grayscl/>
              <a:lum bright="20000" contrast="4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65000"/>
                    <a:lumOff val="35000"/>
                  </a:schemeClr>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hat to do">
    <p:spTree>
      <p:nvGrpSpPr>
        <p:cNvPr id="1" name=""/>
        <p:cNvGrpSpPr/>
        <p:nvPr/>
      </p:nvGrpSpPr>
      <p:grpSpPr>
        <a:xfrm>
          <a:off x="0" y="0"/>
          <a:ext cx="0" cy="0"/>
          <a:chOff x="0" y="0"/>
          <a:chExt cx="0" cy="0"/>
        </a:xfrm>
      </p:grpSpPr>
      <p:sp>
        <p:nvSpPr>
          <p:cNvPr id="18" name="Rectangle 17"/>
          <p:cNvSpPr/>
          <p:nvPr userDrawn="1"/>
        </p:nvSpPr>
        <p:spPr>
          <a:xfrm>
            <a:off x="0" y="0"/>
            <a:ext cx="9144000" cy="6858000"/>
          </a:xfrm>
          <a:prstGeom prst="rect">
            <a:avLst/>
          </a:prstGeom>
          <a:solidFill>
            <a:srgbClr val="35BDB2"/>
          </a:solidFill>
          <a:ln w="9525" cap="flat" cmpd="sng" algn="ctr">
            <a:noFill/>
            <a:prstDash val="solid"/>
          </a:ln>
          <a:effectLst/>
        </p:spPr>
        <p:txBody>
          <a:bodyPr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FFFFFF"/>
              </a:solidFill>
              <a:effectLst/>
              <a:uLnTx/>
              <a:uFillTx/>
              <a:latin typeface="Arial"/>
              <a:ea typeface="+mn-ea"/>
              <a:cs typeface="+mn-cs"/>
            </a:endParaRPr>
          </a:p>
        </p:txBody>
      </p:sp>
      <p:sp>
        <p:nvSpPr>
          <p:cNvPr id="20" name="TextBox 19"/>
          <p:cNvSpPr txBox="1"/>
          <p:nvPr userDrawn="1"/>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rgbClr val="FFFFFF"/>
                </a:solidFill>
                <a:cs typeface="Arial" pitchFamily="34" charset="0"/>
              </a:rPr>
              <a:pPr algn="r">
                <a:lnSpc>
                  <a:spcPts val="800"/>
                </a:lnSpc>
              </a:pPr>
              <a:t>‹#›</a:t>
            </a:fld>
            <a:endParaRPr lang="en-GB" sz="800" dirty="0">
              <a:solidFill>
                <a:srgbClr val="FFFFFF"/>
              </a:solidFill>
              <a:cs typeface="Arial" pitchFamily="34" charset="0"/>
            </a:endParaRPr>
          </a:p>
        </p:txBody>
      </p:sp>
      <p:cxnSp>
        <p:nvCxnSpPr>
          <p:cNvPr id="21" name="Straight Connector 20"/>
          <p:cNvCxnSpPr/>
          <p:nvPr userDrawn="1"/>
        </p:nvCxnSpPr>
        <p:spPr>
          <a:xfrm rot="5400000">
            <a:off x="8330221" y="6547429"/>
            <a:ext cx="619558" cy="1589"/>
          </a:xfrm>
          <a:prstGeom prst="line">
            <a:avLst/>
          </a:prstGeom>
          <a:noFill/>
          <a:ln w="19050" cap="flat" cmpd="sng" algn="ctr">
            <a:solidFill>
              <a:srgbClr val="FFFFFF"/>
            </a:solidFill>
            <a:prstDash val="solid"/>
          </a:ln>
          <a:effectLst/>
        </p:spPr>
      </p:cxnSp>
      <p:sp>
        <p:nvSpPr>
          <p:cNvPr id="22"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marL="0" marR="0" lvl="0" indent="0" algn="r" defTabSz="457200" rtl="0" eaLnBrk="1" fontAlgn="auto" latinLnBrk="0" hangingPunct="1">
              <a:lnSpc>
                <a:spcPts val="800"/>
              </a:lnSpc>
              <a:spcBef>
                <a:spcPts val="0"/>
              </a:spcBef>
              <a:spcAft>
                <a:spcPts val="0"/>
              </a:spcAft>
              <a:buClrTx/>
              <a:buSzTx/>
              <a:buFont typeface="Arial"/>
              <a:buNone/>
              <a:tabLst/>
              <a:defRPr/>
            </a:pPr>
            <a:r>
              <a:rPr kumimoji="0" lang="en-GB" sz="800" b="0" i="0" u="none" strike="noStrike" kern="0" cap="none" spc="0" normalizeH="0" baseline="0" noProof="0" dirty="0">
                <a:ln>
                  <a:noFill/>
                </a:ln>
                <a:solidFill>
                  <a:srgbClr val="FFFFFF"/>
                </a:solidFill>
                <a:effectLst/>
                <a:uLnTx/>
                <a:uFillTx/>
              </a:rPr>
              <a:t>Insert source/photo credit here</a:t>
            </a:r>
          </a:p>
        </p:txBody>
      </p:sp>
      <p:sp>
        <p:nvSpPr>
          <p:cNvPr id="23" name="Title 1"/>
          <p:cNvSpPr>
            <a:spLocks noGrp="1"/>
          </p:cNvSpPr>
          <p:nvPr>
            <p:ph type="title" hasCustomPrompt="1"/>
          </p:nvPr>
        </p:nvSpPr>
        <p:spPr>
          <a:xfrm>
            <a:off x="250825" y="260350"/>
            <a:ext cx="8642349" cy="443198"/>
          </a:xfrm>
          <a:prstGeom prst="rect">
            <a:avLst/>
          </a:prstGeom>
        </p:spPr>
        <p:txBody>
          <a:bodyPr wrap="square" lIns="0" tIns="0" rIns="0" bIns="0" anchor="t">
            <a:spAutoFit/>
          </a:bodyPr>
          <a:lstStyle>
            <a:lvl1pPr algn="l">
              <a:lnSpc>
                <a:spcPct val="90000"/>
              </a:lnSpc>
              <a:defRPr sz="3200">
                <a:solidFill>
                  <a:schemeClr val="bg1"/>
                </a:solidFill>
                <a:latin typeface="Arial" pitchFamily="34" charset="0"/>
                <a:cs typeface="Arial" pitchFamily="34" charset="0"/>
              </a:defRPr>
            </a:lvl1pPr>
          </a:lstStyle>
          <a:p>
            <a:pPr marL="0" marR="0" lvl="0" indent="0" algn="l" defTabSz="914400" eaLnBrk="1" fontAlgn="auto" latinLnBrk="0" hangingPunct="1">
              <a:lnSpc>
                <a:spcPct val="90000"/>
              </a:lnSpc>
              <a:spcBef>
                <a:spcPts val="0"/>
              </a:spcBef>
              <a:spcAft>
                <a:spcPts val="0"/>
              </a:spcAft>
              <a:buClrTx/>
              <a:buSzTx/>
              <a:buFontTx/>
              <a:buNone/>
              <a:tabLst/>
              <a:defRPr/>
            </a:pPr>
            <a:r>
              <a:rPr kumimoji="0" lang="en-GB" sz="3200" b="0" i="0" u="none" strike="noStrike" kern="0" cap="none" spc="0" normalizeH="0" baseline="0" noProof="0" dirty="0">
                <a:ln>
                  <a:noFill/>
                </a:ln>
                <a:solidFill>
                  <a:srgbClr val="FFFFFF"/>
                </a:solidFill>
                <a:effectLst/>
                <a:uLnTx/>
                <a:uFillTx/>
                <a:latin typeface="Arial" pitchFamily="34" charset="0"/>
                <a:cs typeface="Arial" pitchFamily="34" charset="0"/>
              </a:rPr>
              <a:t>What to do…</a:t>
            </a:r>
            <a:endParaRPr kumimoji="0" lang="en-US" sz="3200" b="0" i="0" u="none" strike="noStrike" kern="0" cap="none" spc="0" normalizeH="0" baseline="0" noProof="0" dirty="0">
              <a:ln>
                <a:noFill/>
              </a:ln>
              <a:solidFill>
                <a:srgbClr val="FFFFFF"/>
              </a:solidFill>
              <a:effectLst/>
              <a:uLnTx/>
              <a:uFillTx/>
              <a:latin typeface="Arial" pitchFamily="34" charset="0"/>
              <a:cs typeface="Arial" pitchFamily="34" charset="0"/>
            </a:endParaRPr>
          </a:p>
        </p:txBody>
      </p:sp>
      <p:grpSp>
        <p:nvGrpSpPr>
          <p:cNvPr id="24" name="Group 5"/>
          <p:cNvGrpSpPr>
            <a:grpSpLocks noChangeAspect="1"/>
          </p:cNvGrpSpPr>
          <p:nvPr userDrawn="1"/>
        </p:nvGrpSpPr>
        <p:grpSpPr bwMode="auto">
          <a:xfrm>
            <a:off x="250826" y="6236525"/>
            <a:ext cx="433388" cy="361125"/>
            <a:chOff x="-796" y="1752"/>
            <a:chExt cx="2267" cy="1889"/>
          </a:xfrm>
          <a:solidFill>
            <a:srgbClr val="FFFFFF"/>
          </a:solidFill>
        </p:grpSpPr>
        <p:sp>
          <p:nvSpPr>
            <p:cNvPr id="25"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6"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7"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grpSp>
      <p:sp>
        <p:nvSpPr>
          <p:cNvPr id="29" name="Text Placeholder 29"/>
          <p:cNvSpPr>
            <a:spLocks noGrp="1"/>
          </p:cNvSpPr>
          <p:nvPr>
            <p:ph type="body" sz="quarter" idx="11" hasCustomPrompt="1"/>
          </p:nvPr>
        </p:nvSpPr>
        <p:spPr>
          <a:xfrm>
            <a:off x="251520" y="1088740"/>
            <a:ext cx="8642350" cy="396453"/>
          </a:xfrm>
          <a:prstGeom prst="rect">
            <a:avLst/>
          </a:prstGeom>
        </p:spPr>
        <p:txBody>
          <a:bodyPr lIns="0" tIns="0" rIns="0" bIns="0" anchor="b" anchorCtr="0">
            <a:normAutofit/>
          </a:bodyPr>
          <a:lstStyle>
            <a:lvl1pPr algn="ctr">
              <a:buFontTx/>
              <a:buNone/>
              <a:defRPr sz="2400">
                <a:solidFill>
                  <a:schemeClr val="bg1"/>
                </a:solidFill>
                <a:latin typeface="Arial" pitchFamily="34" charset="0"/>
                <a:cs typeface="Arial" pitchFamily="34" charset="0"/>
              </a:defRPr>
            </a:lvl1pPr>
            <a:lvl2pPr>
              <a:defRPr sz="3600">
                <a:solidFill>
                  <a:schemeClr val="bg1"/>
                </a:solidFill>
                <a:latin typeface="Arial" pitchFamily="34" charset="0"/>
                <a:cs typeface="Arial" pitchFamily="34" charset="0"/>
              </a:defRPr>
            </a:lvl2pPr>
            <a:lvl3pPr>
              <a:defRPr sz="3600">
                <a:solidFill>
                  <a:schemeClr val="bg1"/>
                </a:solidFill>
                <a:latin typeface="Arial" pitchFamily="34" charset="0"/>
                <a:cs typeface="Arial" pitchFamily="34" charset="0"/>
              </a:defRPr>
            </a:lvl3pPr>
            <a:lvl4pPr>
              <a:defRPr sz="3600">
                <a:solidFill>
                  <a:schemeClr val="bg1"/>
                </a:solidFill>
                <a:latin typeface="Arial" pitchFamily="34" charset="0"/>
                <a:cs typeface="Arial" pitchFamily="34" charset="0"/>
              </a:defRPr>
            </a:lvl4pPr>
            <a:lvl5pPr>
              <a:defRPr sz="3600">
                <a:solidFill>
                  <a:schemeClr val="bg1"/>
                </a:solidFill>
                <a:latin typeface="Arial" pitchFamily="34" charset="0"/>
                <a:cs typeface="Arial" pitchFamily="34" charset="0"/>
              </a:defRPr>
            </a:lvl5pPr>
          </a:lstStyle>
          <a:p>
            <a:pPr lvl="0"/>
            <a:r>
              <a:rPr lang="en-US" dirty="0"/>
              <a:t>&lt;TITLE&gt;</a:t>
            </a:r>
            <a:endParaRPr lang="en-GB" dirty="0"/>
          </a:p>
        </p:txBody>
      </p:sp>
      <p:sp>
        <p:nvSpPr>
          <p:cNvPr id="13" name="Text Placeholder 29"/>
          <p:cNvSpPr>
            <a:spLocks noGrp="1"/>
          </p:cNvSpPr>
          <p:nvPr>
            <p:ph type="body" sz="quarter" idx="13" hasCustomPrompt="1"/>
          </p:nvPr>
        </p:nvSpPr>
        <p:spPr>
          <a:xfrm>
            <a:off x="250825" y="2707344"/>
            <a:ext cx="8642350" cy="396453"/>
          </a:xfrm>
          <a:prstGeom prst="rect">
            <a:avLst/>
          </a:prstGeom>
        </p:spPr>
        <p:txBody>
          <a:bodyPr lIns="0" tIns="0" rIns="0" bIns="0" anchor="b" anchorCtr="0">
            <a:normAutofit/>
          </a:bodyPr>
          <a:lstStyle>
            <a:lvl1pPr algn="ctr">
              <a:buFontTx/>
              <a:buNone/>
              <a:defRPr sz="2400">
                <a:solidFill>
                  <a:schemeClr val="bg1"/>
                </a:solidFill>
                <a:latin typeface="Arial" pitchFamily="34" charset="0"/>
                <a:cs typeface="Arial" pitchFamily="34" charset="0"/>
              </a:defRPr>
            </a:lvl1pPr>
            <a:lvl2pPr>
              <a:defRPr sz="3600">
                <a:solidFill>
                  <a:schemeClr val="bg1"/>
                </a:solidFill>
                <a:latin typeface="Arial" pitchFamily="34" charset="0"/>
                <a:cs typeface="Arial" pitchFamily="34" charset="0"/>
              </a:defRPr>
            </a:lvl2pPr>
            <a:lvl3pPr>
              <a:defRPr sz="3600">
                <a:solidFill>
                  <a:schemeClr val="bg1"/>
                </a:solidFill>
                <a:latin typeface="Arial" pitchFamily="34" charset="0"/>
                <a:cs typeface="Arial" pitchFamily="34" charset="0"/>
              </a:defRPr>
            </a:lvl3pPr>
            <a:lvl4pPr>
              <a:defRPr sz="3600">
                <a:solidFill>
                  <a:schemeClr val="bg1"/>
                </a:solidFill>
                <a:latin typeface="Arial" pitchFamily="34" charset="0"/>
                <a:cs typeface="Arial" pitchFamily="34" charset="0"/>
              </a:defRPr>
            </a:lvl4pPr>
            <a:lvl5pPr>
              <a:defRPr sz="3600">
                <a:solidFill>
                  <a:schemeClr val="bg1"/>
                </a:solidFill>
                <a:latin typeface="Arial" pitchFamily="34" charset="0"/>
                <a:cs typeface="Arial" pitchFamily="34" charset="0"/>
              </a:defRPr>
            </a:lvl5pPr>
          </a:lstStyle>
          <a:p>
            <a:pPr lvl="0"/>
            <a:r>
              <a:rPr lang="en-US" dirty="0"/>
              <a:t>&lt;TITLE&gt;</a:t>
            </a:r>
            <a:endParaRPr lang="en-GB" dirty="0"/>
          </a:p>
        </p:txBody>
      </p:sp>
      <p:sp>
        <p:nvSpPr>
          <p:cNvPr id="17" name="Text Placeholder 29"/>
          <p:cNvSpPr>
            <a:spLocks noGrp="1"/>
          </p:cNvSpPr>
          <p:nvPr>
            <p:ph type="body" sz="quarter" idx="15" hasCustomPrompt="1"/>
          </p:nvPr>
        </p:nvSpPr>
        <p:spPr>
          <a:xfrm>
            <a:off x="250825" y="4329100"/>
            <a:ext cx="8642350" cy="396453"/>
          </a:xfrm>
          <a:prstGeom prst="rect">
            <a:avLst/>
          </a:prstGeom>
        </p:spPr>
        <p:txBody>
          <a:bodyPr lIns="0" tIns="0" rIns="0" bIns="0" anchor="b" anchorCtr="0">
            <a:normAutofit/>
          </a:bodyPr>
          <a:lstStyle>
            <a:lvl1pPr algn="ctr">
              <a:buFontTx/>
              <a:buNone/>
              <a:defRPr sz="2400">
                <a:solidFill>
                  <a:schemeClr val="bg1"/>
                </a:solidFill>
                <a:latin typeface="Arial" pitchFamily="34" charset="0"/>
                <a:cs typeface="Arial" pitchFamily="34" charset="0"/>
              </a:defRPr>
            </a:lvl1pPr>
            <a:lvl2pPr>
              <a:defRPr sz="3600">
                <a:solidFill>
                  <a:schemeClr val="bg1"/>
                </a:solidFill>
                <a:latin typeface="Arial" pitchFamily="34" charset="0"/>
                <a:cs typeface="Arial" pitchFamily="34" charset="0"/>
              </a:defRPr>
            </a:lvl2pPr>
            <a:lvl3pPr>
              <a:defRPr sz="3600">
                <a:solidFill>
                  <a:schemeClr val="bg1"/>
                </a:solidFill>
                <a:latin typeface="Arial" pitchFamily="34" charset="0"/>
                <a:cs typeface="Arial" pitchFamily="34" charset="0"/>
              </a:defRPr>
            </a:lvl3pPr>
            <a:lvl4pPr>
              <a:defRPr sz="3600">
                <a:solidFill>
                  <a:schemeClr val="bg1"/>
                </a:solidFill>
                <a:latin typeface="Arial" pitchFamily="34" charset="0"/>
                <a:cs typeface="Arial" pitchFamily="34" charset="0"/>
              </a:defRPr>
            </a:lvl4pPr>
            <a:lvl5pPr>
              <a:defRPr sz="3600">
                <a:solidFill>
                  <a:schemeClr val="bg1"/>
                </a:solidFill>
                <a:latin typeface="Arial" pitchFamily="34" charset="0"/>
                <a:cs typeface="Arial" pitchFamily="34" charset="0"/>
              </a:defRPr>
            </a:lvl5pPr>
          </a:lstStyle>
          <a:p>
            <a:pPr lvl="0"/>
            <a:r>
              <a:rPr lang="en-US" dirty="0"/>
              <a:t>&lt;TITLE&gt;</a:t>
            </a:r>
            <a:endParaRPr lang="en-GB" dirty="0"/>
          </a:p>
        </p:txBody>
      </p:sp>
      <p:sp>
        <p:nvSpPr>
          <p:cNvPr id="28" name="Text Placeholder 25"/>
          <p:cNvSpPr>
            <a:spLocks noGrp="1"/>
          </p:cNvSpPr>
          <p:nvPr>
            <p:ph type="body" sz="quarter" idx="17" hasCustomPrompt="1"/>
          </p:nvPr>
        </p:nvSpPr>
        <p:spPr>
          <a:xfrm>
            <a:off x="250824" y="1543563"/>
            <a:ext cx="8642350" cy="1099905"/>
          </a:xfrm>
          <a:prstGeom prst="rect">
            <a:avLst/>
          </a:prstGeom>
        </p:spPr>
        <p:txBody>
          <a:bodyPr>
            <a:noAutofit/>
          </a:bodyPr>
          <a:lstStyle>
            <a:lvl1pPr marL="0" indent="0" algn="ctr">
              <a:spcAft>
                <a:spcPts val="600"/>
              </a:spcAft>
              <a:buNone/>
              <a:defRPr lang="en-GB" sz="1400" kern="1200" baseline="0" dirty="0">
                <a:solidFill>
                  <a:schemeClr val="bg1"/>
                </a:solidFill>
                <a:latin typeface="Arial" pitchFamily="34" charset="0"/>
                <a:ea typeface="+mn-ea"/>
                <a:cs typeface="Arial" pitchFamily="34" charset="0"/>
              </a:defRPr>
            </a:lvl1pPr>
            <a:lvl2pPr>
              <a:defRPr sz="1800">
                <a:solidFill>
                  <a:schemeClr val="tx1"/>
                </a:solidFill>
                <a:latin typeface="Arial" pitchFamily="34" charset="0"/>
                <a:cs typeface="Arial" pitchFamily="34" charset="0"/>
              </a:defRPr>
            </a:lvl2pPr>
            <a:lvl3pPr>
              <a:defRPr sz="1800">
                <a:solidFill>
                  <a:schemeClr val="tx1"/>
                </a:solidFill>
                <a:latin typeface="Arial" pitchFamily="34" charset="0"/>
                <a:cs typeface="Arial" pitchFamily="34" charset="0"/>
              </a:defRPr>
            </a:lvl3pPr>
            <a:lvl4pPr>
              <a:defRPr sz="1800">
                <a:solidFill>
                  <a:schemeClr val="tx1"/>
                </a:solidFill>
                <a:latin typeface="Arial" pitchFamily="34" charset="0"/>
                <a:cs typeface="Arial" pitchFamily="34" charset="0"/>
              </a:defRPr>
            </a:lvl4pPr>
            <a:lvl5pPr>
              <a:defRPr sz="1800">
                <a:solidFill>
                  <a:schemeClr val="tx1"/>
                </a:solidFill>
                <a:latin typeface="Arial" pitchFamily="34" charset="0"/>
                <a:cs typeface="Arial" pitchFamily="34" charset="0"/>
              </a:defRPr>
            </a:lvl5pPr>
          </a:lstStyle>
          <a:p>
            <a:pPr lvl="0"/>
            <a:r>
              <a:rPr lang="en-US" dirty="0"/>
              <a:t>&lt;Text&gt;</a:t>
            </a:r>
            <a:endParaRPr lang="en-GB" dirty="0"/>
          </a:p>
        </p:txBody>
      </p:sp>
      <p:sp>
        <p:nvSpPr>
          <p:cNvPr id="5" name="Text Placeholder 4"/>
          <p:cNvSpPr>
            <a:spLocks noGrp="1"/>
          </p:cNvSpPr>
          <p:nvPr>
            <p:ph type="body" sz="quarter" idx="18" hasCustomPrompt="1"/>
          </p:nvPr>
        </p:nvSpPr>
        <p:spPr>
          <a:xfrm>
            <a:off x="250825" y="3174988"/>
            <a:ext cx="8642350" cy="1090236"/>
          </a:xfrm>
          <a:prstGeom prst="rect">
            <a:avLst/>
          </a:prstGeom>
        </p:spPr>
        <p:txBody>
          <a:bodyPr>
            <a:noAutofit/>
          </a:bodyP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400">
                <a:solidFill>
                  <a:schemeClr val="bg1"/>
                </a:solidFill>
                <a:latin typeface="Arial" panose="020B0604020202020204" pitchFamily="34" charset="0"/>
                <a:cs typeface="Arial" panose="020B0604020202020204" pitchFamily="34" charset="0"/>
              </a:defRPr>
            </a:lvl1pPr>
            <a:lvl5pPr>
              <a:defRPr/>
            </a:lvl5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dirty="0"/>
              <a:t>&lt;Text&gt;</a:t>
            </a:r>
            <a:endParaRPr lang="en-GB" dirty="0"/>
          </a:p>
        </p:txBody>
      </p:sp>
      <p:sp>
        <p:nvSpPr>
          <p:cNvPr id="7" name="Text Placeholder 6"/>
          <p:cNvSpPr>
            <a:spLocks noGrp="1"/>
          </p:cNvSpPr>
          <p:nvPr>
            <p:ph type="body" sz="quarter" idx="19" hasCustomPrompt="1"/>
          </p:nvPr>
        </p:nvSpPr>
        <p:spPr>
          <a:xfrm>
            <a:off x="250825" y="4761148"/>
            <a:ext cx="8642350" cy="1411501"/>
          </a:xfrm>
          <a:prstGeom prst="rect">
            <a:avLst/>
          </a:prstGeom>
        </p:spPr>
        <p:txBody>
          <a:bodyPr>
            <a:noAutofit/>
          </a:bodyPr>
          <a:lstStyle>
            <a:lvl1pPr marL="0" marR="0" indent="0" algn="ctr" defTabSz="914400" rtl="0" eaLnBrk="1" fontAlgn="auto" latinLnBrk="0" hangingPunct="1">
              <a:lnSpc>
                <a:spcPct val="100000"/>
              </a:lnSpc>
              <a:spcBef>
                <a:spcPct val="20000"/>
              </a:spcBef>
              <a:spcAft>
                <a:spcPts val="0"/>
              </a:spcAft>
              <a:buClrTx/>
              <a:buSzTx/>
              <a:buFont typeface="Arial" pitchFamily="34" charset="0"/>
              <a:buNone/>
              <a:tabLst/>
              <a:defRPr sz="1400">
                <a:solidFill>
                  <a:schemeClr val="bg1"/>
                </a:solidFill>
                <a:latin typeface="Arial" panose="020B0604020202020204" pitchFamily="34" charset="0"/>
                <a:cs typeface="Arial" panose="020B0604020202020204" pitchFamily="34" charset="0"/>
              </a:defRPr>
            </a:lvl1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dirty="0"/>
              <a:t>&lt;Text&gt;</a:t>
            </a:r>
            <a:endParaRPr lang="en-GB" dirty="0"/>
          </a:p>
          <a:p>
            <a:pPr lvl="0"/>
            <a:endParaRPr lang="en-GB" dirty="0"/>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Header Numbered">
    <p:spTree>
      <p:nvGrpSpPr>
        <p:cNvPr id="1" name=""/>
        <p:cNvGrpSpPr/>
        <p:nvPr/>
      </p:nvGrpSpPr>
      <p:grpSpPr>
        <a:xfrm>
          <a:off x="0" y="0"/>
          <a:ext cx="0" cy="0"/>
          <a:chOff x="0" y="0"/>
          <a:chExt cx="0" cy="0"/>
        </a:xfrm>
      </p:grpSpPr>
      <p:sp>
        <p:nvSpPr>
          <p:cNvPr id="13" name="Rectangle 12"/>
          <p:cNvSpPr/>
          <p:nvPr/>
        </p:nvSpPr>
        <p:spPr>
          <a:xfrm>
            <a:off x="0" y="0"/>
            <a:ext cx="9144000" cy="6858000"/>
          </a:xfrm>
          <a:prstGeom prst="rect">
            <a:avLst/>
          </a:prstGeom>
          <a:blipFill dpi="0" rotWithShape="1">
            <a:blip r:embed="rId2" cstate="print"/>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cxnSp>
        <p:nvCxnSpPr>
          <p:cNvPr id="19" name="Straight Connector 18"/>
          <p:cNvCxnSpPr/>
          <p:nvPr/>
        </p:nvCxnSpPr>
        <p:spPr>
          <a:xfrm rot="5400000">
            <a:off x="936201" y="2862676"/>
            <a:ext cx="1793057" cy="1588"/>
          </a:xfrm>
          <a:prstGeom prst="line">
            <a:avLst/>
          </a:prstGeom>
          <a:ln w="28575">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Title 1"/>
          <p:cNvSpPr>
            <a:spLocks noGrp="1"/>
          </p:cNvSpPr>
          <p:nvPr>
            <p:ph type="title" hasCustomPrompt="1"/>
          </p:nvPr>
        </p:nvSpPr>
        <p:spPr>
          <a:xfrm>
            <a:off x="2052600" y="1966148"/>
            <a:ext cx="6840573" cy="2062103"/>
          </a:xfrm>
          <a:prstGeom prst="rect">
            <a:avLst/>
          </a:prstGeom>
        </p:spPr>
        <p:txBody>
          <a:bodyPr anchor="t">
            <a:spAutoFit/>
          </a:bodyPr>
          <a:lstStyle>
            <a:lvl1pPr algn="l">
              <a:lnSpc>
                <a:spcPct val="80000"/>
              </a:lnSpc>
              <a:defRPr sz="8000" b="0" cap="none" baseline="0">
                <a:solidFill>
                  <a:schemeClr val="bg1"/>
                </a:solidFill>
                <a:latin typeface="Arial" pitchFamily="34" charset="0"/>
                <a:cs typeface="Arial" pitchFamily="34" charset="0"/>
              </a:defRPr>
            </a:lvl1pPr>
          </a:lstStyle>
          <a:p>
            <a:r>
              <a:rPr lang="en-GB" dirty="0"/>
              <a:t>Section title with number</a:t>
            </a:r>
            <a:endParaRPr lang="en-US" dirty="0"/>
          </a:p>
        </p:txBody>
      </p:sp>
      <p:sp>
        <p:nvSpPr>
          <p:cNvPr id="22" name="Text Placeholder 21"/>
          <p:cNvSpPr>
            <a:spLocks noGrp="1"/>
          </p:cNvSpPr>
          <p:nvPr>
            <p:ph type="body" sz="quarter" idx="11" hasCustomPrompt="1"/>
          </p:nvPr>
        </p:nvSpPr>
        <p:spPr>
          <a:xfrm>
            <a:off x="244471" y="1966940"/>
            <a:ext cx="1589054" cy="2061311"/>
          </a:xfrm>
          <a:prstGeom prst="rect">
            <a:avLst/>
          </a:prstGeom>
        </p:spPr>
        <p:txBody>
          <a:bodyPr wrap="none">
            <a:noAutofit/>
          </a:bodyPr>
          <a:lstStyle>
            <a:lvl1pPr>
              <a:lnSpc>
                <a:spcPct val="80000"/>
              </a:lnSpc>
              <a:spcBef>
                <a:spcPts val="0"/>
              </a:spcBef>
              <a:spcAft>
                <a:spcPts val="0"/>
              </a:spcAft>
              <a:buNone/>
              <a:defRPr lang="en-US" sz="18500" kern="1200" dirty="0">
                <a:solidFill>
                  <a:schemeClr val="bg1"/>
                </a:solidFill>
                <a:latin typeface="Arial" pitchFamily="34" charset="0"/>
                <a:ea typeface="+mj-ea"/>
                <a:cs typeface="Arial" pitchFamily="34" charset="0"/>
              </a:defRPr>
            </a:lvl1pPr>
          </a:lstStyle>
          <a:p>
            <a:pPr marL="0" lvl="0" algn="l" defTabSz="457200" rtl="0" eaLnBrk="1" latinLnBrk="0" hangingPunct="1">
              <a:lnSpc>
                <a:spcPct val="80000"/>
              </a:lnSpc>
              <a:spcBef>
                <a:spcPct val="0"/>
              </a:spcBef>
            </a:pPr>
            <a:r>
              <a:rPr lang="en-US" dirty="0"/>
              <a:t>#</a:t>
            </a:r>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18"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1"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3"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Only Cyan">
    <p:spTree>
      <p:nvGrpSpPr>
        <p:cNvPr id="1" name=""/>
        <p:cNvGrpSpPr/>
        <p:nvPr/>
      </p:nvGrpSpPr>
      <p:grpSpPr>
        <a:xfrm>
          <a:off x="0" y="0"/>
          <a:ext cx="0" cy="0"/>
          <a:chOff x="0" y="0"/>
          <a:chExt cx="0" cy="0"/>
        </a:xfrm>
      </p:grpSpPr>
      <p:sp>
        <p:nvSpPr>
          <p:cNvPr id="14" name="Rectangle 13"/>
          <p:cNvSpPr/>
          <p:nvPr/>
        </p:nvSpPr>
        <p:spPr>
          <a:xfrm>
            <a:off x="0" y="0"/>
            <a:ext cx="91440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a:xfrm>
            <a:off x="250825" y="260350"/>
            <a:ext cx="8642349" cy="443198"/>
          </a:xfrm>
          <a:prstGeom prst="rect">
            <a:avLst/>
          </a:prstGeom>
        </p:spPr>
        <p:txBody>
          <a:bodyPr wrap="square" lIns="0" tIns="0" rIns="0" bIns="0" anchor="t">
            <a:spAutoFit/>
          </a:bodyPr>
          <a:lstStyle>
            <a:lvl1pPr algn="l">
              <a:lnSpc>
                <a:spcPct val="90000"/>
              </a:lnSpc>
              <a:defRPr sz="3200">
                <a:solidFill>
                  <a:schemeClr val="bg1"/>
                </a:solidFill>
                <a:latin typeface="Arial" pitchFamily="34" charset="0"/>
                <a:cs typeface="Arial" pitchFamily="34" charset="0"/>
              </a:defRPr>
            </a:lvl1pPr>
          </a:lstStyle>
          <a:p>
            <a:r>
              <a:rPr lang="en-GB" dirty="0"/>
              <a:t>Insert slide title</a:t>
            </a:r>
            <a:endParaRPr lang="en-US" dirty="0"/>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1"/>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0"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6" name="Rectangle 25"/>
          <p:cNvSpPr/>
          <p:nvPr/>
        </p:nvSpPr>
        <p:spPr>
          <a:xfrm>
            <a:off x="0" y="0"/>
            <a:ext cx="9144000" cy="6858000"/>
          </a:xfrm>
          <a:prstGeom prst="rect">
            <a:avLst/>
          </a:prstGeom>
          <a:blipFill dpi="0" rotWithShape="1">
            <a:blip r:embed="rId2" cstate="print">
              <a:grayscl/>
              <a:lum bright="20000" contrast="4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cxnSp>
        <p:nvCxnSpPr>
          <p:cNvPr id="3" name="Straight Connector 2"/>
          <p:cNvCxnSpPr/>
          <p:nvPr/>
        </p:nvCxnSpPr>
        <p:spPr>
          <a:xfrm>
            <a:off x="1079499" y="3878309"/>
            <a:ext cx="6985001" cy="0"/>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6" name="Title 1"/>
          <p:cNvSpPr>
            <a:spLocks noGrp="1"/>
          </p:cNvSpPr>
          <p:nvPr>
            <p:ph type="ctrTitle" hasCustomPrompt="1"/>
          </p:nvPr>
        </p:nvSpPr>
        <p:spPr>
          <a:xfrm>
            <a:off x="1079499" y="3071066"/>
            <a:ext cx="6985001" cy="782504"/>
          </a:xfrm>
          <a:prstGeom prst="rect">
            <a:avLst/>
          </a:prstGeom>
        </p:spPr>
        <p:txBody>
          <a:bodyPr wrap="square" lIns="0" tIns="144000" anchor="b">
            <a:spAutoFit/>
          </a:bodyPr>
          <a:lstStyle>
            <a:lvl1pPr algn="ctr">
              <a:lnSpc>
                <a:spcPct val="80000"/>
              </a:lnSpc>
              <a:defRPr sz="4800">
                <a:solidFill>
                  <a:schemeClr val="bg2"/>
                </a:solidFill>
                <a:latin typeface="Arial" pitchFamily="34" charset="0"/>
                <a:cs typeface="Arial" pitchFamily="34" charset="0"/>
              </a:defRPr>
            </a:lvl1pPr>
          </a:lstStyle>
          <a:p>
            <a:r>
              <a:rPr lang="en-GB" dirty="0"/>
              <a:t>Insert title here</a:t>
            </a:r>
            <a:endParaRPr lang="en-US" dirty="0"/>
          </a:p>
        </p:txBody>
      </p:sp>
      <p:sp>
        <p:nvSpPr>
          <p:cNvPr id="7" name="Subtitle 2"/>
          <p:cNvSpPr>
            <a:spLocks noGrp="1"/>
          </p:cNvSpPr>
          <p:nvPr>
            <p:ph type="subTitle" idx="1" hasCustomPrompt="1"/>
          </p:nvPr>
        </p:nvSpPr>
        <p:spPr>
          <a:xfrm>
            <a:off x="1079499" y="3903048"/>
            <a:ext cx="6985001" cy="523220"/>
          </a:xfrm>
          <a:prstGeom prst="rect">
            <a:avLst/>
          </a:prstGeom>
        </p:spPr>
        <p:txBody>
          <a:bodyPr wrap="square" tIns="46800">
            <a:spAutoFit/>
          </a:bodyPr>
          <a:lstStyle>
            <a:lvl1pPr marL="0" indent="0" algn="ctr">
              <a:buNone/>
              <a:defRPr sz="2800" b="0">
                <a:solidFill>
                  <a:schemeClr val="tx2"/>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author/date/description here</a:t>
            </a:r>
            <a:endParaRPr lang="en-US" dirty="0"/>
          </a:p>
        </p:txBody>
      </p:sp>
      <p:grpSp>
        <p:nvGrpSpPr>
          <p:cNvPr id="2" name="Group 5"/>
          <p:cNvGrpSpPr>
            <a:grpSpLocks noChangeAspect="1"/>
          </p:cNvGrpSpPr>
          <p:nvPr/>
        </p:nvGrpSpPr>
        <p:grpSpPr bwMode="auto">
          <a:xfrm>
            <a:off x="250825" y="260350"/>
            <a:ext cx="1944000" cy="500632"/>
            <a:chOff x="158" y="938"/>
            <a:chExt cx="1860" cy="479"/>
          </a:xfrm>
        </p:grpSpPr>
        <p:sp>
          <p:nvSpPr>
            <p:cNvPr id="28"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0"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1"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2"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4"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6"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8"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9"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0"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4"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5"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6"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250826" y="873126"/>
            <a:ext cx="8642348" cy="5256214"/>
          </a:xfrm>
          <a:prstGeom prst="rect">
            <a:avLst/>
          </a:prstGeom>
        </p:spPr>
        <p:txBody>
          <a:bodyPr lIns="0" tIns="0" rIns="0" bIns="0">
            <a:noAutofit/>
          </a:bodyPr>
          <a:lstStyle>
            <a:lvl1pPr marL="266700" indent="-266700">
              <a:lnSpc>
                <a:spcPct val="90000"/>
              </a:lnSpc>
              <a:spcBef>
                <a:spcPts val="600"/>
              </a:spcBef>
              <a:buClr>
                <a:schemeClr val="bg2"/>
              </a:buClr>
              <a:buFontTx/>
              <a:buBlip>
                <a:blip r:embed="rId2"/>
              </a:buBlip>
              <a:defRPr sz="1600" baseline="0">
                <a:latin typeface="Arial" pitchFamily="34" charset="0"/>
                <a:cs typeface="Arial" pitchFamily="34" charset="0"/>
              </a:defRPr>
            </a:lvl1pPr>
            <a:lvl2pPr marL="449263" indent="-182563">
              <a:lnSpc>
                <a:spcPct val="90000"/>
              </a:lnSpc>
              <a:spcBef>
                <a:spcPts val="600"/>
              </a:spcBef>
              <a:buClr>
                <a:schemeClr val="tx2"/>
              </a:buClr>
              <a:buFont typeface="Wingdings" pitchFamily="2" charset="2"/>
              <a:buChar char="§"/>
              <a:tabLst/>
              <a:defRPr sz="1600">
                <a:latin typeface="Arial" pitchFamily="34" charset="0"/>
                <a:cs typeface="Arial" pitchFamily="34" charset="0"/>
              </a:defRPr>
            </a:lvl2pPr>
            <a:lvl3pPr marL="982663" indent="-266700">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First level content</a:t>
            </a:r>
          </a:p>
          <a:p>
            <a:pPr lvl="1"/>
            <a:r>
              <a:rPr lang="en-GB" dirty="0"/>
              <a:t>Second level content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sp>
        <p:nvSpPr>
          <p:cNvPr id="16" name="Title 1"/>
          <p:cNvSpPr>
            <a:spLocks noGrp="1"/>
          </p:cNvSpPr>
          <p:nvPr>
            <p:ph type="title" hasCustomPrompt="1"/>
          </p:nvPr>
        </p:nvSpPr>
        <p:spPr>
          <a:xfrm>
            <a:off x="250826" y="260350"/>
            <a:ext cx="8642348"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030"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031"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032"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Only Dark Grey">
    <p:spTree>
      <p:nvGrpSpPr>
        <p:cNvPr id="1" name=""/>
        <p:cNvGrpSpPr/>
        <p:nvPr/>
      </p:nvGrpSpPr>
      <p:grpSpPr>
        <a:xfrm>
          <a:off x="0" y="0"/>
          <a:ext cx="0" cy="0"/>
          <a:chOff x="0" y="0"/>
          <a:chExt cx="0" cy="0"/>
        </a:xfrm>
      </p:grpSpPr>
      <p:sp>
        <p:nvSpPr>
          <p:cNvPr id="14" name="Rectangle 13"/>
          <p:cNvSpPr/>
          <p:nvPr/>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a:xfrm>
            <a:off x="250825" y="260350"/>
            <a:ext cx="8642349"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2"/>
          </a:solidFill>
        </p:grpSpPr>
        <p:sp>
          <p:nvSpPr>
            <p:cNvPr id="17"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8"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with Half Image">
    <p:spTree>
      <p:nvGrpSpPr>
        <p:cNvPr id="1" name=""/>
        <p:cNvGrpSpPr/>
        <p:nvPr/>
      </p:nvGrpSpPr>
      <p:grpSpPr>
        <a:xfrm>
          <a:off x="0" y="0"/>
          <a:ext cx="0" cy="0"/>
          <a:chOff x="0" y="0"/>
          <a:chExt cx="0" cy="0"/>
        </a:xfrm>
      </p:grpSpPr>
      <p:sp>
        <p:nvSpPr>
          <p:cNvPr id="8" name="TextBox 7"/>
          <p:cNvSpPr txBox="1"/>
          <p:nvPr/>
        </p:nvSpPr>
        <p:spPr>
          <a:xfrm>
            <a:off x="0" y="0"/>
            <a:ext cx="4572000" cy="6858000"/>
          </a:xfrm>
          <a:prstGeom prst="rect">
            <a:avLst/>
          </a:prstGeom>
          <a:solidFill>
            <a:schemeClr val="tx1">
              <a:lumMod val="75000"/>
              <a:lumOff val="25000"/>
            </a:schemeClr>
          </a:solidFill>
        </p:spPr>
        <p:txBody>
          <a:bodyPr wrap="square" rtlCol="0">
            <a:noAutofit/>
          </a:bodyPr>
          <a:lstStyle/>
          <a:p>
            <a:pPr algn="ctr"/>
            <a:endParaRPr lang="en-GB" sz="5400" spc="600" dirty="0">
              <a:solidFill>
                <a:schemeClr val="tx1">
                  <a:lumMod val="65000"/>
                  <a:lumOff val="35000"/>
                </a:schemeClr>
              </a:solidFill>
            </a:endParaRPr>
          </a:p>
          <a:p>
            <a:pPr algn="ctr"/>
            <a:endParaRPr lang="en-GB" sz="5400" spc="600" dirty="0">
              <a:solidFill>
                <a:schemeClr val="tx1">
                  <a:lumMod val="65000"/>
                  <a:lumOff val="35000"/>
                </a:schemeClr>
              </a:solidFill>
            </a:endParaRPr>
          </a:p>
          <a:p>
            <a:pPr algn="ctr"/>
            <a:r>
              <a:rPr lang="en-GB" sz="5400" spc="600" dirty="0">
                <a:solidFill>
                  <a:schemeClr val="tx1">
                    <a:lumMod val="65000"/>
                    <a:lumOff val="35000"/>
                  </a:schemeClr>
                </a:solidFill>
              </a:rPr>
              <a:t>INSERT</a:t>
            </a:r>
            <a:r>
              <a:rPr lang="en-GB" sz="5400" spc="600" baseline="0" dirty="0">
                <a:solidFill>
                  <a:schemeClr val="tx1">
                    <a:lumMod val="65000"/>
                    <a:lumOff val="35000"/>
                  </a:schemeClr>
                </a:solidFill>
              </a:rPr>
              <a:t> IMAGE</a:t>
            </a:r>
            <a:endParaRPr lang="en-GB" sz="5400" spc="600" dirty="0">
              <a:solidFill>
                <a:schemeClr val="tx1">
                  <a:lumMod val="65000"/>
                  <a:lumOff val="35000"/>
                </a:schemeClr>
              </a:solidFill>
            </a:endParaRPr>
          </a:p>
        </p:txBody>
      </p:sp>
      <p:sp>
        <p:nvSpPr>
          <p:cNvPr id="6" name="Title 1"/>
          <p:cNvSpPr>
            <a:spLocks noGrp="1"/>
          </p:cNvSpPr>
          <p:nvPr>
            <p:ph type="ctrTitle" hasCustomPrompt="1"/>
          </p:nvPr>
        </p:nvSpPr>
        <p:spPr>
          <a:xfrm>
            <a:off x="250826" y="3169555"/>
            <a:ext cx="4033838" cy="684015"/>
          </a:xfrm>
          <a:prstGeom prst="rect">
            <a:avLst/>
          </a:prstGeom>
          <a:solidFill>
            <a:schemeClr val="bg2"/>
          </a:solidFill>
        </p:spPr>
        <p:txBody>
          <a:bodyPr wrap="square" tIns="144000" anchor="b">
            <a:spAutoFit/>
          </a:bodyPr>
          <a:lstStyle>
            <a:lvl1pPr algn="l">
              <a:lnSpc>
                <a:spcPct val="80000"/>
              </a:lnSpc>
              <a:spcBef>
                <a:spcPts val="0"/>
              </a:spcBef>
              <a:spcAft>
                <a:spcPts val="0"/>
              </a:spcAft>
              <a:defRPr sz="4000">
                <a:solidFill>
                  <a:schemeClr val="bg1"/>
                </a:solidFill>
                <a:latin typeface="Arial" pitchFamily="34" charset="0"/>
                <a:cs typeface="Arial" pitchFamily="34" charset="0"/>
              </a:defRPr>
            </a:lvl1pPr>
          </a:lstStyle>
          <a:p>
            <a:r>
              <a:rPr lang="en-GB" dirty="0"/>
              <a:t>Insert title</a:t>
            </a:r>
            <a:endParaRPr lang="en-US" dirty="0"/>
          </a:p>
        </p:txBody>
      </p:sp>
      <p:sp>
        <p:nvSpPr>
          <p:cNvPr id="7" name="Subtitle 2"/>
          <p:cNvSpPr>
            <a:spLocks noGrp="1"/>
          </p:cNvSpPr>
          <p:nvPr>
            <p:ph type="subTitle" idx="1" hasCustomPrompt="1"/>
          </p:nvPr>
        </p:nvSpPr>
        <p:spPr>
          <a:xfrm>
            <a:off x="250827" y="3903048"/>
            <a:ext cx="4033838" cy="425822"/>
          </a:xfrm>
          <a:prstGeom prst="rect">
            <a:avLst/>
          </a:prstGeom>
          <a:solidFill>
            <a:schemeClr val="tx2"/>
          </a:solidFill>
        </p:spPr>
        <p:txBody>
          <a:bodyPr wrap="square" lIns="90000" tIns="46800">
            <a:spAutoFit/>
          </a:bodyPr>
          <a:lstStyle>
            <a:lvl1pPr marL="0" indent="0" algn="l">
              <a:lnSpc>
                <a:spcPct val="90000"/>
              </a:lnSpc>
              <a:spcBef>
                <a:spcPts val="600"/>
              </a:spcBef>
              <a:spcAft>
                <a:spcPts val="600"/>
              </a:spcAft>
              <a:buNone/>
              <a:defRPr sz="2400" b="0">
                <a:solidFill>
                  <a:schemeClr val="bg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description</a:t>
            </a:r>
            <a:endParaRPr lang="en-US" dirty="0"/>
          </a:p>
        </p:txBody>
      </p:sp>
      <p:grpSp>
        <p:nvGrpSpPr>
          <p:cNvPr id="25" name="Group 5"/>
          <p:cNvGrpSpPr>
            <a:grpSpLocks noChangeAspect="1"/>
          </p:cNvGrpSpPr>
          <p:nvPr userDrawn="1"/>
        </p:nvGrpSpPr>
        <p:grpSpPr bwMode="auto">
          <a:xfrm>
            <a:off x="250826" y="260351"/>
            <a:ext cx="1944000" cy="500633"/>
            <a:chOff x="158" y="938"/>
            <a:chExt cx="1860" cy="479"/>
          </a:xfrm>
          <a:solidFill>
            <a:schemeClr val="bg1"/>
          </a:solidFill>
        </p:grpSpPr>
        <p:sp>
          <p:nvSpPr>
            <p:cNvPr id="26"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6"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7"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8"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9"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0"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1"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2"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3"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4"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5"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6"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7"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8"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9"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0"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1"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2"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63"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with Half Pattern">
    <p:spTree>
      <p:nvGrpSpPr>
        <p:cNvPr id="1" name=""/>
        <p:cNvGrpSpPr/>
        <p:nvPr/>
      </p:nvGrpSpPr>
      <p:grpSpPr>
        <a:xfrm>
          <a:off x="0" y="0"/>
          <a:ext cx="0" cy="0"/>
          <a:chOff x="0" y="0"/>
          <a:chExt cx="0" cy="0"/>
        </a:xfrm>
      </p:grpSpPr>
      <p:sp>
        <p:nvSpPr>
          <p:cNvPr id="25" name="Rectangle 24"/>
          <p:cNvSpPr/>
          <p:nvPr/>
        </p:nvSpPr>
        <p:spPr>
          <a:xfrm>
            <a:off x="0" y="0"/>
            <a:ext cx="4572000" cy="6858000"/>
          </a:xfrm>
          <a:prstGeom prst="rect">
            <a:avLst/>
          </a:prstGeom>
          <a:blipFill dpi="0" rotWithShape="1">
            <a:blip r:embed="rId2" cstate="print">
              <a:grayscl/>
              <a:lum bright="20000" contrast="40000"/>
            </a:blip>
            <a:srcRect/>
            <a:tile tx="0" ty="0" sx="86000" sy="86000" flip="none" algn="tl"/>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6" name="Title 1"/>
          <p:cNvSpPr>
            <a:spLocks noGrp="1"/>
          </p:cNvSpPr>
          <p:nvPr>
            <p:ph type="ctrTitle" hasCustomPrompt="1"/>
          </p:nvPr>
        </p:nvSpPr>
        <p:spPr>
          <a:xfrm>
            <a:off x="250826" y="3169555"/>
            <a:ext cx="4033838" cy="684015"/>
          </a:xfrm>
          <a:prstGeom prst="rect">
            <a:avLst/>
          </a:prstGeom>
          <a:noFill/>
        </p:spPr>
        <p:txBody>
          <a:bodyPr wrap="square" tIns="144000" anchor="b">
            <a:spAutoFit/>
          </a:bodyPr>
          <a:lstStyle>
            <a:lvl1pPr algn="l">
              <a:lnSpc>
                <a:spcPct val="80000"/>
              </a:lnSpc>
              <a:spcBef>
                <a:spcPts val="0"/>
              </a:spcBef>
              <a:spcAft>
                <a:spcPts val="0"/>
              </a:spcAft>
              <a:defRPr sz="4000">
                <a:solidFill>
                  <a:schemeClr val="bg2"/>
                </a:solidFill>
                <a:latin typeface="Arial" pitchFamily="34" charset="0"/>
                <a:cs typeface="Arial" pitchFamily="34" charset="0"/>
              </a:defRPr>
            </a:lvl1pPr>
          </a:lstStyle>
          <a:p>
            <a:r>
              <a:rPr lang="en-GB" dirty="0"/>
              <a:t>Insert title</a:t>
            </a:r>
            <a:endParaRPr lang="en-US" dirty="0"/>
          </a:p>
        </p:txBody>
      </p:sp>
      <p:sp>
        <p:nvSpPr>
          <p:cNvPr id="7" name="Subtitle 2"/>
          <p:cNvSpPr>
            <a:spLocks noGrp="1"/>
          </p:cNvSpPr>
          <p:nvPr>
            <p:ph type="subTitle" idx="1" hasCustomPrompt="1"/>
          </p:nvPr>
        </p:nvSpPr>
        <p:spPr>
          <a:xfrm>
            <a:off x="250826" y="3903048"/>
            <a:ext cx="4033838" cy="425822"/>
          </a:xfrm>
          <a:prstGeom prst="rect">
            <a:avLst/>
          </a:prstGeom>
          <a:noFill/>
        </p:spPr>
        <p:txBody>
          <a:bodyPr wrap="square" lIns="90000" tIns="46800">
            <a:spAutoFit/>
          </a:bodyPr>
          <a:lstStyle>
            <a:lvl1pPr marL="0" indent="0" algn="l">
              <a:lnSpc>
                <a:spcPct val="90000"/>
              </a:lnSpc>
              <a:spcBef>
                <a:spcPts val="600"/>
              </a:spcBef>
              <a:spcAft>
                <a:spcPts val="600"/>
              </a:spcAft>
              <a:buNone/>
              <a:defRPr sz="2400" b="0">
                <a:solidFill>
                  <a:schemeClr val="tx2"/>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description</a:t>
            </a:r>
            <a:endParaRPr lang="en-US" dirty="0"/>
          </a:p>
        </p:txBody>
      </p:sp>
      <p:grpSp>
        <p:nvGrpSpPr>
          <p:cNvPr id="26" name="Group 5"/>
          <p:cNvGrpSpPr>
            <a:grpSpLocks noChangeAspect="1"/>
          </p:cNvGrpSpPr>
          <p:nvPr userDrawn="1"/>
        </p:nvGrpSpPr>
        <p:grpSpPr bwMode="auto">
          <a:xfrm>
            <a:off x="250825" y="260350"/>
            <a:ext cx="1944000" cy="500632"/>
            <a:chOff x="158" y="938"/>
            <a:chExt cx="1860" cy="479"/>
          </a:xfrm>
        </p:grpSpPr>
        <p:sp>
          <p:nvSpPr>
            <p:cNvPr id="27"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8"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0"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1"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2"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4"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6"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8"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9"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0"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4"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5"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with Image Dark">
    <p:spTree>
      <p:nvGrpSpPr>
        <p:cNvPr id="1" name=""/>
        <p:cNvGrpSpPr/>
        <p:nvPr/>
      </p:nvGrpSpPr>
      <p:grpSpPr>
        <a:xfrm>
          <a:off x="0" y="0"/>
          <a:ext cx="0" cy="0"/>
          <a:chOff x="0" y="0"/>
          <a:chExt cx="0" cy="0"/>
        </a:xfrm>
      </p:grpSpPr>
      <p:sp>
        <p:nvSpPr>
          <p:cNvPr id="8" name="TextBox 7"/>
          <p:cNvSpPr txBox="1"/>
          <p:nvPr/>
        </p:nvSpPr>
        <p:spPr>
          <a:xfrm>
            <a:off x="0" y="0"/>
            <a:ext cx="9144000" cy="6858000"/>
          </a:xfrm>
          <a:prstGeom prst="rect">
            <a:avLst/>
          </a:prstGeom>
          <a:solidFill>
            <a:schemeClr val="tx1">
              <a:lumMod val="75000"/>
              <a:lumOff val="25000"/>
            </a:schemeClr>
          </a:solidFill>
        </p:spPr>
        <p:txBody>
          <a:bodyPr wrap="square" rtlCol="0">
            <a:noAutofit/>
          </a:bodyPr>
          <a:lstStyle/>
          <a:p>
            <a:pPr algn="ctr"/>
            <a:endParaRPr lang="en-GB" sz="5400" spc="600" dirty="0">
              <a:solidFill>
                <a:schemeClr val="tx1">
                  <a:lumMod val="65000"/>
                  <a:lumOff val="35000"/>
                </a:schemeClr>
              </a:solidFill>
            </a:endParaRPr>
          </a:p>
          <a:p>
            <a:pPr algn="ctr"/>
            <a:endParaRPr lang="en-GB" sz="5400" spc="600" dirty="0">
              <a:solidFill>
                <a:schemeClr val="tx1">
                  <a:lumMod val="65000"/>
                  <a:lumOff val="35000"/>
                </a:schemeClr>
              </a:solidFill>
            </a:endParaRPr>
          </a:p>
          <a:p>
            <a:pPr algn="ctr"/>
            <a:r>
              <a:rPr lang="en-GB" sz="5400" spc="600" dirty="0">
                <a:solidFill>
                  <a:schemeClr val="tx1">
                    <a:lumMod val="65000"/>
                    <a:lumOff val="35000"/>
                  </a:schemeClr>
                </a:solidFill>
              </a:rPr>
              <a:t>INSERT</a:t>
            </a:r>
            <a:r>
              <a:rPr lang="en-GB" sz="5400" spc="600" baseline="0" dirty="0">
                <a:solidFill>
                  <a:schemeClr val="tx1">
                    <a:lumMod val="65000"/>
                    <a:lumOff val="35000"/>
                  </a:schemeClr>
                </a:solidFill>
              </a:rPr>
              <a:t> IMAGE</a:t>
            </a:r>
            <a:endParaRPr lang="en-GB" sz="5400" spc="600" dirty="0">
              <a:solidFill>
                <a:schemeClr val="tx1">
                  <a:lumMod val="65000"/>
                  <a:lumOff val="35000"/>
                </a:schemeClr>
              </a:solidFill>
            </a:endParaRPr>
          </a:p>
        </p:txBody>
      </p:sp>
      <p:sp>
        <p:nvSpPr>
          <p:cNvPr id="6" name="Title 1"/>
          <p:cNvSpPr>
            <a:spLocks noGrp="1"/>
          </p:cNvSpPr>
          <p:nvPr>
            <p:ph type="ctrTitle" hasCustomPrompt="1"/>
          </p:nvPr>
        </p:nvSpPr>
        <p:spPr>
          <a:xfrm>
            <a:off x="250825" y="3071066"/>
            <a:ext cx="8642350" cy="782504"/>
          </a:xfrm>
          <a:prstGeom prst="rect">
            <a:avLst/>
          </a:prstGeom>
          <a:solidFill>
            <a:schemeClr val="bg2"/>
          </a:solidFill>
        </p:spPr>
        <p:txBody>
          <a:bodyPr wrap="square" tIns="144000" anchor="b">
            <a:spAutoFit/>
          </a:bodyPr>
          <a:lstStyle>
            <a:lvl1pPr algn="l">
              <a:lnSpc>
                <a:spcPct val="80000"/>
              </a:lnSpc>
              <a:spcBef>
                <a:spcPts val="0"/>
              </a:spcBef>
              <a:spcAft>
                <a:spcPts val="0"/>
              </a:spcAft>
              <a:defRPr sz="4800">
                <a:solidFill>
                  <a:schemeClr val="bg1"/>
                </a:solidFill>
                <a:latin typeface="Arial" pitchFamily="34" charset="0"/>
                <a:cs typeface="Arial" pitchFamily="34" charset="0"/>
              </a:defRPr>
            </a:lvl1pPr>
          </a:lstStyle>
          <a:p>
            <a:r>
              <a:rPr lang="en-GB" dirty="0"/>
              <a:t>Insert title here</a:t>
            </a:r>
            <a:endParaRPr lang="en-US" dirty="0"/>
          </a:p>
        </p:txBody>
      </p:sp>
      <p:sp>
        <p:nvSpPr>
          <p:cNvPr id="7" name="Subtitle 2"/>
          <p:cNvSpPr>
            <a:spLocks noGrp="1"/>
          </p:cNvSpPr>
          <p:nvPr>
            <p:ph type="subTitle" idx="1" hasCustomPrompt="1"/>
          </p:nvPr>
        </p:nvSpPr>
        <p:spPr>
          <a:xfrm>
            <a:off x="250826" y="3903048"/>
            <a:ext cx="8642349" cy="481222"/>
          </a:xfrm>
          <a:prstGeom prst="rect">
            <a:avLst/>
          </a:prstGeom>
          <a:solidFill>
            <a:schemeClr val="tx2"/>
          </a:solidFill>
        </p:spPr>
        <p:txBody>
          <a:bodyPr lIns="90000" tIns="46800">
            <a:spAutoFit/>
          </a:bodyPr>
          <a:lstStyle>
            <a:lvl1pPr marL="0" indent="0" algn="l">
              <a:lnSpc>
                <a:spcPct val="90000"/>
              </a:lnSpc>
              <a:spcBef>
                <a:spcPts val="600"/>
              </a:spcBef>
              <a:spcAft>
                <a:spcPts val="600"/>
              </a:spcAft>
              <a:buNone/>
              <a:defRPr sz="2800" b="0">
                <a:solidFill>
                  <a:schemeClr val="bg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author/date/description here</a:t>
            </a:r>
            <a:endParaRPr lang="en-US" dirty="0"/>
          </a:p>
        </p:txBody>
      </p:sp>
      <p:grpSp>
        <p:nvGrpSpPr>
          <p:cNvPr id="2" name="Group 5"/>
          <p:cNvGrpSpPr>
            <a:grpSpLocks noChangeAspect="1"/>
          </p:cNvGrpSpPr>
          <p:nvPr/>
        </p:nvGrpSpPr>
        <p:grpSpPr bwMode="auto">
          <a:xfrm>
            <a:off x="250826" y="260351"/>
            <a:ext cx="1944000" cy="500633"/>
            <a:chOff x="158" y="938"/>
            <a:chExt cx="1860" cy="479"/>
          </a:xfrm>
          <a:solidFill>
            <a:schemeClr val="bg1"/>
          </a:solidFill>
        </p:grpSpPr>
        <p:sp>
          <p:nvSpPr>
            <p:cNvPr id="27"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8"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0"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1"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2"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4"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6"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8"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9"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0"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4"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5"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with Image Light">
    <p:spTree>
      <p:nvGrpSpPr>
        <p:cNvPr id="1" name=""/>
        <p:cNvGrpSpPr/>
        <p:nvPr/>
      </p:nvGrpSpPr>
      <p:grpSpPr>
        <a:xfrm>
          <a:off x="0" y="0"/>
          <a:ext cx="0" cy="0"/>
          <a:chOff x="0" y="0"/>
          <a:chExt cx="0" cy="0"/>
        </a:xfrm>
      </p:grpSpPr>
      <p:sp>
        <p:nvSpPr>
          <p:cNvPr id="5" name="TextBox 4"/>
          <p:cNvSpPr txBox="1"/>
          <p:nvPr/>
        </p:nvSpPr>
        <p:spPr>
          <a:xfrm>
            <a:off x="0" y="0"/>
            <a:ext cx="9144000" cy="6858000"/>
          </a:xfrm>
          <a:prstGeom prst="rect">
            <a:avLst/>
          </a:prstGeom>
          <a:solidFill>
            <a:schemeClr val="bg1">
              <a:lumMod val="95000"/>
            </a:schemeClr>
          </a:solidFill>
        </p:spPr>
        <p:txBody>
          <a:bodyPr wrap="square" rtlCol="0">
            <a:noAutofit/>
          </a:bodyPr>
          <a:lstStyle/>
          <a:p>
            <a:pPr algn="ctr"/>
            <a:endParaRPr lang="en-GB" sz="5400" spc="600" dirty="0">
              <a:solidFill>
                <a:schemeClr val="bg1">
                  <a:lumMod val="85000"/>
                </a:schemeClr>
              </a:solidFill>
            </a:endParaRPr>
          </a:p>
          <a:p>
            <a:pPr algn="ctr"/>
            <a:endParaRPr lang="en-GB" sz="5400" spc="600" dirty="0">
              <a:solidFill>
                <a:schemeClr val="bg1">
                  <a:lumMod val="85000"/>
                </a:schemeClr>
              </a:solidFill>
            </a:endParaRPr>
          </a:p>
          <a:p>
            <a:pPr algn="ctr"/>
            <a:r>
              <a:rPr lang="en-GB" sz="5400" spc="600" dirty="0">
                <a:solidFill>
                  <a:schemeClr val="bg1">
                    <a:lumMod val="85000"/>
                  </a:schemeClr>
                </a:solidFill>
              </a:rPr>
              <a:t>INSERT</a:t>
            </a:r>
            <a:r>
              <a:rPr lang="en-GB" sz="5400" spc="600" baseline="0" dirty="0">
                <a:solidFill>
                  <a:schemeClr val="bg1">
                    <a:lumMod val="85000"/>
                  </a:schemeClr>
                </a:solidFill>
              </a:rPr>
              <a:t> IMAGE</a:t>
            </a:r>
            <a:endParaRPr lang="en-GB" sz="5400" spc="600" dirty="0">
              <a:solidFill>
                <a:schemeClr val="bg1">
                  <a:lumMod val="85000"/>
                </a:schemeClr>
              </a:solidFill>
            </a:endParaRPr>
          </a:p>
        </p:txBody>
      </p:sp>
      <p:sp>
        <p:nvSpPr>
          <p:cNvPr id="6" name="Title 1"/>
          <p:cNvSpPr>
            <a:spLocks noGrp="1"/>
          </p:cNvSpPr>
          <p:nvPr>
            <p:ph type="ctrTitle" hasCustomPrompt="1"/>
          </p:nvPr>
        </p:nvSpPr>
        <p:spPr>
          <a:xfrm>
            <a:off x="250824" y="3071066"/>
            <a:ext cx="8642350" cy="782504"/>
          </a:xfrm>
          <a:prstGeom prst="rect">
            <a:avLst/>
          </a:prstGeom>
          <a:solidFill>
            <a:schemeClr val="bg2"/>
          </a:solidFill>
        </p:spPr>
        <p:txBody>
          <a:bodyPr tIns="144000" anchor="b">
            <a:spAutoFit/>
          </a:bodyPr>
          <a:lstStyle>
            <a:lvl1pPr algn="l">
              <a:lnSpc>
                <a:spcPct val="80000"/>
              </a:lnSpc>
              <a:spcBef>
                <a:spcPts val="0"/>
              </a:spcBef>
              <a:defRPr sz="4800">
                <a:solidFill>
                  <a:schemeClr val="bg1"/>
                </a:solidFill>
                <a:latin typeface="Arial" pitchFamily="34" charset="0"/>
                <a:cs typeface="Arial" pitchFamily="34" charset="0"/>
              </a:defRPr>
            </a:lvl1pPr>
          </a:lstStyle>
          <a:p>
            <a:r>
              <a:rPr lang="en-GB" dirty="0"/>
              <a:t>Insert title here</a:t>
            </a:r>
            <a:endParaRPr lang="en-US" dirty="0"/>
          </a:p>
        </p:txBody>
      </p:sp>
      <p:sp>
        <p:nvSpPr>
          <p:cNvPr id="7" name="Subtitle 2"/>
          <p:cNvSpPr>
            <a:spLocks noGrp="1"/>
          </p:cNvSpPr>
          <p:nvPr>
            <p:ph type="subTitle" idx="1" hasCustomPrompt="1"/>
          </p:nvPr>
        </p:nvSpPr>
        <p:spPr>
          <a:xfrm>
            <a:off x="250824" y="3903048"/>
            <a:ext cx="8642349" cy="480131"/>
          </a:xfrm>
          <a:prstGeom prst="rect">
            <a:avLst/>
          </a:prstGeom>
          <a:solidFill>
            <a:schemeClr val="tx2"/>
          </a:solidFill>
        </p:spPr>
        <p:txBody>
          <a:bodyPr lIns="90000" tIns="46800">
            <a:spAutoFit/>
          </a:bodyPr>
          <a:lstStyle>
            <a:lvl1pPr marL="0" indent="0" algn="l">
              <a:lnSpc>
                <a:spcPct val="90000"/>
              </a:lnSpc>
              <a:spcBef>
                <a:spcPts val="600"/>
              </a:spcBef>
              <a:buNone/>
              <a:defRPr sz="2800" b="0">
                <a:solidFill>
                  <a:schemeClr val="bg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Insert author/date/description here</a:t>
            </a:r>
            <a:endParaRPr lang="en-US" dirty="0"/>
          </a:p>
        </p:txBody>
      </p:sp>
      <p:grpSp>
        <p:nvGrpSpPr>
          <p:cNvPr id="25" name="Group 5"/>
          <p:cNvGrpSpPr>
            <a:grpSpLocks noChangeAspect="1"/>
          </p:cNvGrpSpPr>
          <p:nvPr userDrawn="1"/>
        </p:nvGrpSpPr>
        <p:grpSpPr bwMode="auto">
          <a:xfrm>
            <a:off x="250825" y="260350"/>
            <a:ext cx="1944000" cy="500632"/>
            <a:chOff x="158" y="938"/>
            <a:chExt cx="1860" cy="479"/>
          </a:xfrm>
        </p:grpSpPr>
        <p:sp>
          <p:nvSpPr>
            <p:cNvPr id="26"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7"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8"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0"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1"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2"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4"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6"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8"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9"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0"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4"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or impact">
    <p:spTree>
      <p:nvGrpSpPr>
        <p:cNvPr id="1" name=""/>
        <p:cNvGrpSpPr/>
        <p:nvPr/>
      </p:nvGrpSpPr>
      <p:grpSpPr>
        <a:xfrm>
          <a:off x="0" y="0"/>
          <a:ext cx="0" cy="0"/>
          <a:chOff x="0" y="0"/>
          <a:chExt cx="0" cy="0"/>
        </a:xfrm>
      </p:grpSpPr>
      <p:sp>
        <p:nvSpPr>
          <p:cNvPr id="17" name="TextBox 16"/>
          <p:cNvSpPr txBox="1"/>
          <p:nvPr userDrawn="1"/>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rgbClr val="35BDB2"/>
                </a:solidFill>
                <a:cs typeface="Arial" pitchFamily="34" charset="0"/>
              </a:rPr>
              <a:pPr algn="r">
                <a:lnSpc>
                  <a:spcPts val="800"/>
                </a:lnSpc>
              </a:pPr>
              <a:t>‹#›</a:t>
            </a:fld>
            <a:endParaRPr lang="en-GB" sz="800" dirty="0">
              <a:solidFill>
                <a:srgbClr val="35BDB2"/>
              </a:solidFill>
              <a:cs typeface="Arial" pitchFamily="34" charset="0"/>
            </a:endParaRPr>
          </a:p>
        </p:txBody>
      </p:sp>
      <p:cxnSp>
        <p:nvCxnSpPr>
          <p:cNvPr id="18" name="Straight Connector 17"/>
          <p:cNvCxnSpPr/>
          <p:nvPr userDrawn="1"/>
        </p:nvCxnSpPr>
        <p:spPr>
          <a:xfrm rot="5400000">
            <a:off x="8330221" y="6547429"/>
            <a:ext cx="619558" cy="1589"/>
          </a:xfrm>
          <a:prstGeom prst="line">
            <a:avLst/>
          </a:prstGeom>
          <a:noFill/>
          <a:ln w="19050" cap="flat" cmpd="sng" algn="ctr">
            <a:solidFill>
              <a:srgbClr val="35BDB2"/>
            </a:solidFill>
            <a:prstDash val="solid"/>
          </a:ln>
          <a:effectLst/>
        </p:spPr>
      </p:cxnSp>
      <p:sp>
        <p:nvSpPr>
          <p:cNvPr id="19"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marL="0" marR="0" lvl="0" indent="0" algn="r" defTabSz="457200" rtl="0" eaLnBrk="1" fontAlgn="auto" latinLnBrk="0" hangingPunct="1">
              <a:lnSpc>
                <a:spcPts val="800"/>
              </a:lnSpc>
              <a:spcBef>
                <a:spcPts val="0"/>
              </a:spcBef>
              <a:spcAft>
                <a:spcPts val="0"/>
              </a:spcAft>
              <a:buClrTx/>
              <a:buSzTx/>
              <a:buFont typeface="Arial"/>
              <a:buNone/>
              <a:tabLst/>
              <a:defRPr/>
            </a:pPr>
            <a:r>
              <a:rPr kumimoji="0" lang="en-GB" sz="800" b="0" i="0" u="none" strike="noStrike" kern="0" cap="none" spc="0" normalizeH="0" baseline="0" noProof="0" dirty="0">
                <a:ln>
                  <a:noFill/>
                </a:ln>
                <a:solidFill>
                  <a:srgbClr val="000000">
                    <a:lumMod val="50000"/>
                    <a:lumOff val="50000"/>
                  </a:srgbClr>
                </a:solidFill>
                <a:effectLst/>
                <a:uLnTx/>
                <a:uFillTx/>
              </a:rPr>
              <a:t>Insert source/photo credit here</a:t>
            </a:r>
          </a:p>
        </p:txBody>
      </p:sp>
      <p:sp>
        <p:nvSpPr>
          <p:cNvPr id="20" name="Title 1"/>
          <p:cNvSpPr>
            <a:spLocks noGrp="1"/>
          </p:cNvSpPr>
          <p:nvPr>
            <p:ph type="title" hasCustomPrompt="1"/>
          </p:nvPr>
        </p:nvSpPr>
        <p:spPr>
          <a:xfrm>
            <a:off x="250826" y="260350"/>
            <a:ext cx="8642348" cy="443198"/>
          </a:xfrm>
          <a:prstGeom prst="rect">
            <a:avLst/>
          </a:prstGeom>
        </p:spPr>
        <p:txBody>
          <a:bodyPr wrap="square" lIns="0" tIns="0" rIns="0" bIns="0" anchor="t">
            <a:spAutoFit/>
          </a:bodyPr>
          <a:lstStyle>
            <a:lvl1pPr algn="l">
              <a:lnSpc>
                <a:spcPct val="90000"/>
              </a:lnSpc>
              <a:defRPr sz="3200">
                <a:solidFill>
                  <a:srgbClr val="35BDB2"/>
                </a:solidFill>
                <a:latin typeface="Arial" pitchFamily="34" charset="0"/>
                <a:cs typeface="Arial" pitchFamily="34" charset="0"/>
              </a:defRPr>
            </a:lvl1pPr>
          </a:lstStyle>
          <a:p>
            <a:pPr marL="0" marR="0" lvl="0" indent="0" algn="l" defTabSz="914400" eaLnBrk="1" fontAlgn="auto" latinLnBrk="0" hangingPunct="1">
              <a:lnSpc>
                <a:spcPct val="90000"/>
              </a:lnSpc>
              <a:spcBef>
                <a:spcPts val="0"/>
              </a:spcBef>
              <a:spcAft>
                <a:spcPts val="0"/>
              </a:spcAft>
              <a:buClrTx/>
              <a:buSzTx/>
              <a:buFontTx/>
              <a:buNone/>
              <a:tabLst/>
              <a:defRPr/>
            </a:pPr>
            <a:r>
              <a:rPr kumimoji="0" lang="en-GB" sz="3200" b="0" i="0" u="none" strike="noStrike" kern="0" cap="none" spc="0" normalizeH="0" baseline="0" noProof="0" dirty="0">
                <a:ln>
                  <a:noFill/>
                </a:ln>
                <a:solidFill>
                  <a:srgbClr val="35BDB2"/>
                </a:solidFill>
                <a:effectLst/>
                <a:uLnTx/>
                <a:uFillTx/>
                <a:latin typeface="Arial" pitchFamily="34" charset="0"/>
                <a:cs typeface="Arial" pitchFamily="34" charset="0"/>
              </a:rPr>
              <a:t>Sector Impact</a:t>
            </a:r>
            <a:endParaRPr kumimoji="0" lang="en-US" sz="3200" b="0" i="0" u="none" strike="noStrike" kern="0" cap="none" spc="0" normalizeH="0" baseline="0" noProof="0" dirty="0">
              <a:ln>
                <a:noFill/>
              </a:ln>
              <a:solidFill>
                <a:srgbClr val="35BDB2"/>
              </a:solidFill>
              <a:effectLst/>
              <a:uLnTx/>
              <a:uFillTx/>
              <a:latin typeface="Arial" pitchFamily="34" charset="0"/>
              <a:cs typeface="Arial" pitchFamily="34" charset="0"/>
            </a:endParaRPr>
          </a:p>
        </p:txBody>
      </p:sp>
      <p:grpSp>
        <p:nvGrpSpPr>
          <p:cNvPr id="2" name="Group 5"/>
          <p:cNvGrpSpPr>
            <a:grpSpLocks noChangeAspect="1"/>
          </p:cNvGrpSpPr>
          <p:nvPr userDrawn="1"/>
        </p:nvGrpSpPr>
        <p:grpSpPr bwMode="auto">
          <a:xfrm>
            <a:off x="250826" y="6236525"/>
            <a:ext cx="433388" cy="361125"/>
            <a:chOff x="-796" y="1752"/>
            <a:chExt cx="2267" cy="1889"/>
          </a:xfrm>
          <a:solidFill>
            <a:srgbClr val="35BDB2"/>
          </a:solidFill>
        </p:grpSpPr>
        <p:sp>
          <p:nvSpPr>
            <p:cNvPr id="2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4"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grpSp>
      <p:sp>
        <p:nvSpPr>
          <p:cNvPr id="21" name="Text Placeholder 20"/>
          <p:cNvSpPr>
            <a:spLocks noGrp="1"/>
          </p:cNvSpPr>
          <p:nvPr>
            <p:ph type="body" sz="quarter" idx="11" hasCustomPrompt="1"/>
          </p:nvPr>
        </p:nvSpPr>
        <p:spPr>
          <a:xfrm>
            <a:off x="250825" y="873125"/>
            <a:ext cx="4285171" cy="5111750"/>
          </a:xfrm>
          <a:prstGeom prst="rect">
            <a:avLst/>
          </a:prstGeom>
        </p:spPr>
        <p:txBody>
          <a:bodyPr>
            <a:normAutofit/>
          </a:bodyPr>
          <a:lstStyle>
            <a:lvl1pPr marL="0" indent="0">
              <a:buNone/>
              <a:defRPr lang="en-GB" sz="1600" b="0" kern="1200" spc="-30" baseline="0" dirty="0">
                <a:solidFill>
                  <a:schemeClr val="tx1">
                    <a:lumMod val="65000"/>
                    <a:lumOff val="35000"/>
                  </a:schemeClr>
                </a:solidFill>
                <a:latin typeface="Arial" pitchFamily="34" charset="0"/>
                <a:ea typeface="+mn-ea"/>
                <a:cs typeface="Arial" pitchFamily="34" charset="0"/>
              </a:defRPr>
            </a:lvl1pPr>
          </a:lstStyle>
          <a:p>
            <a:pPr lvl="0"/>
            <a:r>
              <a:rPr lang="en-GB" dirty="0"/>
              <a:t>Sector  Text</a:t>
            </a:r>
            <a:endParaRPr lang="en-GB"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and Content Light Grey">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 name="Content Placeholder 2"/>
          <p:cNvSpPr>
            <a:spLocks noGrp="1"/>
          </p:cNvSpPr>
          <p:nvPr>
            <p:ph idx="1" hasCustomPrompt="1"/>
          </p:nvPr>
        </p:nvSpPr>
        <p:spPr>
          <a:xfrm>
            <a:off x="250826" y="873126"/>
            <a:ext cx="8642348" cy="5256214"/>
          </a:xfrm>
          <a:prstGeom prst="rect">
            <a:avLst/>
          </a:prstGeom>
        </p:spPr>
        <p:txBody>
          <a:bodyPr lIns="0" tIns="0" rIns="0" bIns="0">
            <a:noAutofit/>
          </a:bodyPr>
          <a:lstStyle>
            <a:lvl1pPr marL="266700" indent="-266700">
              <a:lnSpc>
                <a:spcPct val="90000"/>
              </a:lnSpc>
              <a:spcBef>
                <a:spcPts val="600"/>
              </a:spcBef>
              <a:buClr>
                <a:schemeClr val="bg2"/>
              </a:buClr>
              <a:buFontTx/>
              <a:buBlip>
                <a:blip r:embed="rId2"/>
              </a:buBlip>
              <a:defRPr sz="1600" baseline="0">
                <a:latin typeface="Arial" pitchFamily="34" charset="0"/>
                <a:cs typeface="Arial" pitchFamily="34" charset="0"/>
              </a:defRPr>
            </a:lvl1pPr>
            <a:lvl2pPr marL="449263" indent="-182563">
              <a:lnSpc>
                <a:spcPct val="90000"/>
              </a:lnSpc>
              <a:spcBef>
                <a:spcPts val="600"/>
              </a:spcBef>
              <a:buClr>
                <a:schemeClr val="tx2"/>
              </a:buClr>
              <a:buFont typeface="Wingdings" pitchFamily="2" charset="2"/>
              <a:buChar char="§"/>
              <a:tabLst/>
              <a:defRPr sz="1600">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First level content</a:t>
            </a:r>
          </a:p>
          <a:p>
            <a:pPr lvl="1"/>
            <a:r>
              <a:rPr lang="en-GB" dirty="0"/>
              <a:t>Second level content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sp>
        <p:nvSpPr>
          <p:cNvPr id="16" name="Title 1"/>
          <p:cNvSpPr>
            <a:spLocks noGrp="1"/>
          </p:cNvSpPr>
          <p:nvPr>
            <p:ph type="title" hasCustomPrompt="1"/>
          </p:nvPr>
        </p:nvSpPr>
        <p:spPr>
          <a:xfrm>
            <a:off x="250825" y="260350"/>
            <a:ext cx="8642348"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3"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and Content Dark Grey">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 name="Content Placeholder 2"/>
          <p:cNvSpPr>
            <a:spLocks noGrp="1"/>
          </p:cNvSpPr>
          <p:nvPr>
            <p:ph idx="1" hasCustomPrompt="1"/>
          </p:nvPr>
        </p:nvSpPr>
        <p:spPr>
          <a:xfrm>
            <a:off x="250826" y="873126"/>
            <a:ext cx="8642348" cy="5256214"/>
          </a:xfrm>
          <a:prstGeom prst="rect">
            <a:avLst/>
          </a:prstGeom>
        </p:spPr>
        <p:txBody>
          <a:bodyPr lIns="0" tIns="0" rIns="0" bIns="0">
            <a:noAutofit/>
          </a:bodyPr>
          <a:lstStyle>
            <a:lvl1pPr marL="266700" indent="-266700">
              <a:lnSpc>
                <a:spcPct val="90000"/>
              </a:lnSpc>
              <a:spcBef>
                <a:spcPts val="600"/>
              </a:spcBef>
              <a:buClr>
                <a:schemeClr val="bg2"/>
              </a:buClr>
              <a:buFontTx/>
              <a:buBlip>
                <a:blip r:embed="rId2"/>
              </a:buBlip>
              <a:defRPr sz="1600" baseline="0">
                <a:solidFill>
                  <a:schemeClr val="bg1"/>
                </a:solidFill>
                <a:latin typeface="Arial" pitchFamily="34" charset="0"/>
                <a:cs typeface="Arial" pitchFamily="34" charset="0"/>
              </a:defRPr>
            </a:lvl1pPr>
            <a:lvl2pPr marL="449263" indent="-182563">
              <a:lnSpc>
                <a:spcPct val="90000"/>
              </a:lnSpc>
              <a:spcBef>
                <a:spcPts val="600"/>
              </a:spcBef>
              <a:buClr>
                <a:schemeClr val="bg2"/>
              </a:buClr>
              <a:buFont typeface="Wingdings" pitchFamily="2" charset="2"/>
              <a:buChar char="§"/>
              <a:tabLst/>
              <a:defRPr sz="1600">
                <a:solidFill>
                  <a:schemeClr val="bg1"/>
                </a:solidFill>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First level content</a:t>
            </a:r>
          </a:p>
          <a:p>
            <a:pPr lvl="1"/>
            <a:r>
              <a:rPr lang="en-GB" dirty="0"/>
              <a:t>Second level content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sp>
        <p:nvSpPr>
          <p:cNvPr id="16" name="Title 1"/>
          <p:cNvSpPr>
            <a:spLocks noGrp="1"/>
          </p:cNvSpPr>
          <p:nvPr>
            <p:ph type="title" hasCustomPrompt="1"/>
          </p:nvPr>
        </p:nvSpPr>
        <p:spPr>
          <a:xfrm>
            <a:off x="250825" y="260350"/>
            <a:ext cx="8642349"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grpSp>
        <p:nvGrpSpPr>
          <p:cNvPr id="2" name="Group 5"/>
          <p:cNvGrpSpPr>
            <a:grpSpLocks noChangeAspect="1"/>
          </p:cNvGrpSpPr>
          <p:nvPr/>
        </p:nvGrpSpPr>
        <p:grpSpPr bwMode="auto">
          <a:xfrm>
            <a:off x="250826" y="6236525"/>
            <a:ext cx="433388" cy="361125"/>
            <a:chOff x="-796" y="1752"/>
            <a:chExt cx="2267" cy="1889"/>
          </a:xfrm>
          <a:solidFill>
            <a:schemeClr val="bg2"/>
          </a:solidFill>
        </p:grpSpPr>
        <p:sp>
          <p:nvSpPr>
            <p:cNvPr id="13"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0826" y="260350"/>
            <a:ext cx="8642349"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2"/>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9"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itle Only Light Grey">
    <p:spTree>
      <p:nvGrpSpPr>
        <p:cNvPr id="1" name=""/>
        <p:cNvGrpSpPr/>
        <p:nvPr/>
      </p:nvGrpSpPr>
      <p:grpSpPr>
        <a:xfrm>
          <a:off x="0" y="0"/>
          <a:ext cx="0" cy="0"/>
          <a:chOff x="0" y="0"/>
          <a:chExt cx="0" cy="0"/>
        </a:xfrm>
      </p:grpSpPr>
      <p:sp>
        <p:nvSpPr>
          <p:cNvPr id="14" name="Rectangle 13"/>
          <p:cNvSpPr/>
          <p:nvPr/>
        </p:nvSpPr>
        <p:spPr>
          <a:xfrm>
            <a:off x="0" y="0"/>
            <a:ext cx="91440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a:xfrm>
            <a:off x="250827" y="260350"/>
            <a:ext cx="8642348" cy="443198"/>
          </a:xfrm>
          <a:prstGeom prst="rect">
            <a:avLst/>
          </a:prstGeom>
        </p:spPr>
        <p:txBody>
          <a:bodyPr wrap="square" lIns="0" tIns="0" rIns="0" bIns="0" anchor="t">
            <a:spAutoFit/>
          </a:bodyPr>
          <a:lstStyle>
            <a:lvl1pPr algn="l">
              <a:lnSpc>
                <a:spcPct val="90000"/>
              </a:lnSpc>
              <a:defRPr sz="3200">
                <a:solidFill>
                  <a:schemeClr val="bg2"/>
                </a:solidFill>
                <a:latin typeface="Arial" pitchFamily="34" charset="0"/>
                <a:cs typeface="Arial" pitchFamily="34" charset="0"/>
              </a:defRPr>
            </a:lvl1pPr>
          </a:lstStyle>
          <a:p>
            <a:r>
              <a:rPr lang="en-GB" dirty="0"/>
              <a:t>Insert slide title</a:t>
            </a:r>
            <a:endParaRPr lang="en-US" dirty="0"/>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2"/>
                </a:solidFill>
                <a:latin typeface="Arial" pitchFamily="34" charset="0"/>
                <a:cs typeface="Arial" pitchFamily="34" charset="0"/>
              </a:rPr>
              <a:pPr algn="r">
                <a:lnSpc>
                  <a:spcPts val="800"/>
                </a:lnSpc>
              </a:pPr>
              <a:t>‹#›</a:t>
            </a:fld>
            <a:endParaRPr lang="en-GB" sz="800" dirty="0">
              <a:solidFill>
                <a:schemeClr val="bg2"/>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lvl="0"/>
            <a:r>
              <a:rPr lang="en-GB" dirty="0"/>
              <a:t>Insert source/photo credit here</a:t>
            </a:r>
          </a:p>
        </p:txBody>
      </p:sp>
      <p:grpSp>
        <p:nvGrpSpPr>
          <p:cNvPr id="3" name="Group 5"/>
          <p:cNvGrpSpPr>
            <a:grpSpLocks noChangeAspect="1"/>
          </p:cNvGrpSpPr>
          <p:nvPr/>
        </p:nvGrpSpPr>
        <p:grpSpPr bwMode="auto">
          <a:xfrm>
            <a:off x="250826" y="6236525"/>
            <a:ext cx="433388" cy="361125"/>
            <a:chOff x="-796" y="1752"/>
            <a:chExt cx="2267" cy="1889"/>
          </a:xfrm>
          <a:solidFill>
            <a:schemeClr val="bg2"/>
          </a:solidFill>
        </p:grpSpPr>
        <p:sp>
          <p:nvSpPr>
            <p:cNvPr id="1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0"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and Content Cyan">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bIns="0" rtlCol="0" anchor="ctr"/>
          <a:lstStyle/>
          <a:p>
            <a:pPr algn="ctr"/>
            <a:endParaRPr lang="en-GB"/>
          </a:p>
        </p:txBody>
      </p:sp>
      <p:sp>
        <p:nvSpPr>
          <p:cNvPr id="3" name="Content Placeholder 2"/>
          <p:cNvSpPr>
            <a:spLocks noGrp="1"/>
          </p:cNvSpPr>
          <p:nvPr>
            <p:ph idx="1" hasCustomPrompt="1"/>
          </p:nvPr>
        </p:nvSpPr>
        <p:spPr>
          <a:xfrm>
            <a:off x="250826" y="873126"/>
            <a:ext cx="8642348" cy="5256214"/>
          </a:xfrm>
          <a:prstGeom prst="rect">
            <a:avLst/>
          </a:prstGeom>
        </p:spPr>
        <p:txBody>
          <a:bodyPr lIns="0" tIns="0" rIns="0" bIns="0">
            <a:noAutofit/>
          </a:bodyPr>
          <a:lstStyle>
            <a:lvl1pPr marL="266700" indent="-266700">
              <a:lnSpc>
                <a:spcPct val="90000"/>
              </a:lnSpc>
              <a:spcBef>
                <a:spcPts val="600"/>
              </a:spcBef>
              <a:buClr>
                <a:schemeClr val="bg2"/>
              </a:buClr>
              <a:buFontTx/>
              <a:buBlip>
                <a:blip r:embed="rId2"/>
              </a:buBlip>
              <a:defRPr sz="1600" baseline="0">
                <a:solidFill>
                  <a:schemeClr val="bg1"/>
                </a:solidFill>
                <a:latin typeface="Arial" pitchFamily="34" charset="0"/>
                <a:cs typeface="Arial" pitchFamily="34" charset="0"/>
              </a:defRPr>
            </a:lvl1pPr>
            <a:lvl2pPr marL="449263" indent="-182563">
              <a:lnSpc>
                <a:spcPct val="90000"/>
              </a:lnSpc>
              <a:spcBef>
                <a:spcPts val="600"/>
              </a:spcBef>
              <a:buClrTx/>
              <a:buFont typeface="Wingdings" pitchFamily="2" charset="2"/>
              <a:buChar char="§"/>
              <a:tabLst/>
              <a:defRPr sz="1600">
                <a:solidFill>
                  <a:schemeClr val="bg1"/>
                </a:solidFill>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GB" dirty="0"/>
              <a:t>First level content</a:t>
            </a:r>
          </a:p>
          <a:p>
            <a:pPr lvl="1"/>
            <a:r>
              <a:rPr lang="en-GB" dirty="0"/>
              <a:t>Second level content</a:t>
            </a:r>
          </a:p>
        </p:txBody>
      </p:sp>
      <p:sp>
        <p:nvSpPr>
          <p:cNvPr id="8" name="TextBox 7"/>
          <p:cNvSpPr txBox="1"/>
          <p:nvPr/>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chemeClr val="bg1"/>
                </a:solidFill>
                <a:latin typeface="Arial" pitchFamily="34" charset="0"/>
                <a:cs typeface="Arial" pitchFamily="34" charset="0"/>
              </a:rPr>
              <a:pPr algn="r">
                <a:lnSpc>
                  <a:spcPts val="800"/>
                </a:lnSpc>
              </a:pPr>
              <a:t>‹#›</a:t>
            </a:fld>
            <a:endParaRPr lang="en-GB" sz="800">
              <a:solidFill>
                <a:schemeClr val="bg1"/>
              </a:solidFill>
              <a:latin typeface="Arial" pitchFamily="34" charset="0"/>
              <a:cs typeface="Arial" pitchFamily="34" charset="0"/>
            </a:endParaRPr>
          </a:p>
        </p:txBody>
      </p:sp>
      <p:cxnSp>
        <p:nvCxnSpPr>
          <p:cNvPr id="10" name="Straight Connector 9"/>
          <p:cNvCxnSpPr/>
          <p:nvPr/>
        </p:nvCxnSpPr>
        <p:spPr>
          <a:xfrm rot="5400000">
            <a:off x="8330221" y="6547429"/>
            <a:ext cx="619558" cy="1589"/>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bg1"/>
                </a:solidFill>
              </a:defRPr>
            </a:lvl1pPr>
          </a:lstStyle>
          <a:p>
            <a:pPr lvl="0"/>
            <a:r>
              <a:rPr lang="en-GB" dirty="0"/>
              <a:t>Insert source/photo credit here</a:t>
            </a:r>
          </a:p>
        </p:txBody>
      </p:sp>
      <p:sp>
        <p:nvSpPr>
          <p:cNvPr id="16" name="Title 1"/>
          <p:cNvSpPr>
            <a:spLocks noGrp="1"/>
          </p:cNvSpPr>
          <p:nvPr>
            <p:ph type="title" hasCustomPrompt="1"/>
          </p:nvPr>
        </p:nvSpPr>
        <p:spPr>
          <a:xfrm>
            <a:off x="250825" y="260350"/>
            <a:ext cx="8642349" cy="443198"/>
          </a:xfrm>
          <a:prstGeom prst="rect">
            <a:avLst/>
          </a:prstGeom>
        </p:spPr>
        <p:txBody>
          <a:bodyPr wrap="square" lIns="0" tIns="0" rIns="0" bIns="0" anchor="t">
            <a:spAutoFit/>
          </a:bodyPr>
          <a:lstStyle>
            <a:lvl1pPr algn="l">
              <a:lnSpc>
                <a:spcPct val="90000"/>
              </a:lnSpc>
              <a:defRPr sz="3200">
                <a:solidFill>
                  <a:schemeClr val="bg1"/>
                </a:solidFill>
                <a:latin typeface="Arial" pitchFamily="34" charset="0"/>
                <a:cs typeface="Arial" pitchFamily="34" charset="0"/>
              </a:defRPr>
            </a:lvl1pPr>
          </a:lstStyle>
          <a:p>
            <a:r>
              <a:rPr lang="en-GB" dirty="0"/>
              <a:t>Insert slide title</a:t>
            </a:r>
            <a:endParaRPr lang="en-US" dirty="0"/>
          </a:p>
        </p:txBody>
      </p:sp>
      <p:grpSp>
        <p:nvGrpSpPr>
          <p:cNvPr id="2" name="Group 5"/>
          <p:cNvGrpSpPr>
            <a:grpSpLocks noChangeAspect="1"/>
          </p:cNvGrpSpPr>
          <p:nvPr/>
        </p:nvGrpSpPr>
        <p:grpSpPr bwMode="auto">
          <a:xfrm>
            <a:off x="250826" y="6236525"/>
            <a:ext cx="433388" cy="361125"/>
            <a:chOff x="-796" y="1752"/>
            <a:chExt cx="2267" cy="1889"/>
          </a:xfrm>
          <a:solidFill>
            <a:schemeClr val="bg1"/>
          </a:solidFill>
        </p:grpSpPr>
        <p:sp>
          <p:nvSpPr>
            <p:cNvPr id="13"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7"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hat will happen next?">
    <p:spTree>
      <p:nvGrpSpPr>
        <p:cNvPr id="1" name=""/>
        <p:cNvGrpSpPr/>
        <p:nvPr/>
      </p:nvGrpSpPr>
      <p:grpSpPr>
        <a:xfrm>
          <a:off x="0" y="0"/>
          <a:ext cx="0" cy="0"/>
          <a:chOff x="0" y="0"/>
          <a:chExt cx="0" cy="0"/>
        </a:xfrm>
      </p:grpSpPr>
      <p:sp>
        <p:nvSpPr>
          <p:cNvPr id="17" name="TextBox 16"/>
          <p:cNvSpPr txBox="1"/>
          <p:nvPr userDrawn="1"/>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rgbClr val="35BDB2"/>
                </a:solidFill>
                <a:cs typeface="Arial" pitchFamily="34" charset="0"/>
              </a:rPr>
              <a:pPr algn="r">
                <a:lnSpc>
                  <a:spcPts val="800"/>
                </a:lnSpc>
              </a:pPr>
              <a:t>‹#›</a:t>
            </a:fld>
            <a:endParaRPr lang="en-GB" sz="800" dirty="0">
              <a:solidFill>
                <a:srgbClr val="35BDB2"/>
              </a:solidFill>
              <a:cs typeface="Arial" pitchFamily="34" charset="0"/>
            </a:endParaRPr>
          </a:p>
        </p:txBody>
      </p:sp>
      <p:cxnSp>
        <p:nvCxnSpPr>
          <p:cNvPr id="18" name="Straight Connector 17"/>
          <p:cNvCxnSpPr/>
          <p:nvPr userDrawn="1"/>
        </p:nvCxnSpPr>
        <p:spPr>
          <a:xfrm rot="5400000">
            <a:off x="8330221" y="6547429"/>
            <a:ext cx="619558" cy="1589"/>
          </a:xfrm>
          <a:prstGeom prst="line">
            <a:avLst/>
          </a:prstGeom>
          <a:noFill/>
          <a:ln w="19050" cap="flat" cmpd="sng" algn="ctr">
            <a:solidFill>
              <a:srgbClr val="35BDB2"/>
            </a:solidFill>
            <a:prstDash val="solid"/>
          </a:ln>
          <a:effectLst/>
        </p:spPr>
      </p:cxnSp>
      <p:sp>
        <p:nvSpPr>
          <p:cNvPr id="19"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marL="0" marR="0" lvl="0" indent="0" algn="r" defTabSz="457200" rtl="0" eaLnBrk="1" fontAlgn="auto" latinLnBrk="0" hangingPunct="1">
              <a:lnSpc>
                <a:spcPts val="800"/>
              </a:lnSpc>
              <a:spcBef>
                <a:spcPts val="0"/>
              </a:spcBef>
              <a:spcAft>
                <a:spcPts val="0"/>
              </a:spcAft>
              <a:buClrTx/>
              <a:buSzTx/>
              <a:buFont typeface="Arial"/>
              <a:buNone/>
              <a:tabLst/>
              <a:defRPr/>
            </a:pPr>
            <a:r>
              <a:rPr kumimoji="0" lang="en-GB" sz="800" b="0" i="0" u="none" strike="noStrike" kern="0" cap="none" spc="0" normalizeH="0" baseline="0" noProof="0" dirty="0">
                <a:ln>
                  <a:noFill/>
                </a:ln>
                <a:solidFill>
                  <a:srgbClr val="000000">
                    <a:lumMod val="50000"/>
                    <a:lumOff val="50000"/>
                  </a:srgbClr>
                </a:solidFill>
                <a:effectLst/>
                <a:uLnTx/>
                <a:uFillTx/>
              </a:rPr>
              <a:t>Insert source/photo credit here</a:t>
            </a:r>
          </a:p>
        </p:txBody>
      </p:sp>
      <p:sp>
        <p:nvSpPr>
          <p:cNvPr id="20" name="Title 1"/>
          <p:cNvSpPr>
            <a:spLocks noGrp="1"/>
          </p:cNvSpPr>
          <p:nvPr>
            <p:ph type="title" hasCustomPrompt="1"/>
          </p:nvPr>
        </p:nvSpPr>
        <p:spPr>
          <a:xfrm>
            <a:off x="250826" y="260350"/>
            <a:ext cx="8642348" cy="443198"/>
          </a:xfrm>
          <a:prstGeom prst="rect">
            <a:avLst/>
          </a:prstGeom>
        </p:spPr>
        <p:txBody>
          <a:bodyPr wrap="square" lIns="0" tIns="0" rIns="0" bIns="0" anchor="t">
            <a:spAutoFit/>
          </a:bodyPr>
          <a:lstStyle>
            <a:lvl1pPr marL="0" marR="0" indent="0" algn="l" defTabSz="914400" eaLnBrk="1" fontAlgn="auto" latinLnBrk="0" hangingPunct="1">
              <a:lnSpc>
                <a:spcPct val="90000"/>
              </a:lnSpc>
              <a:spcBef>
                <a:spcPts val="0"/>
              </a:spcBef>
              <a:spcAft>
                <a:spcPts val="0"/>
              </a:spcAft>
              <a:buClrTx/>
              <a:buSzTx/>
              <a:buFontTx/>
              <a:buNone/>
              <a:tabLst/>
              <a:defRPr sz="3200">
                <a:solidFill>
                  <a:srgbClr val="35BDB2"/>
                </a:solidFill>
                <a:latin typeface="Arial" pitchFamily="34" charset="0"/>
                <a:cs typeface="Arial" pitchFamily="34" charset="0"/>
              </a:defRPr>
            </a:lvl1pPr>
          </a:lstStyle>
          <a:p>
            <a:pPr marL="0" marR="0" lvl="0" indent="0" algn="l" defTabSz="914400" eaLnBrk="1" fontAlgn="auto" latinLnBrk="0" hangingPunct="1">
              <a:lnSpc>
                <a:spcPct val="90000"/>
              </a:lnSpc>
              <a:spcBef>
                <a:spcPts val="0"/>
              </a:spcBef>
              <a:spcAft>
                <a:spcPts val="0"/>
              </a:spcAft>
              <a:buClrTx/>
              <a:buSzTx/>
              <a:buFontTx/>
              <a:buNone/>
              <a:tabLst/>
              <a:defRPr/>
            </a:pPr>
            <a:r>
              <a:rPr lang="en-GB" dirty="0"/>
              <a:t>What will happen next?</a:t>
            </a:r>
            <a:endParaRPr kumimoji="0" lang="en-US" sz="3200" b="0" i="0" u="none" strike="noStrike" kern="0" cap="none" spc="0" normalizeH="0" baseline="0" noProof="0" dirty="0">
              <a:ln>
                <a:noFill/>
              </a:ln>
              <a:solidFill>
                <a:srgbClr val="35BDB2"/>
              </a:solidFill>
              <a:effectLst/>
              <a:uLnTx/>
              <a:uFillTx/>
              <a:latin typeface="Arial" pitchFamily="34" charset="0"/>
              <a:cs typeface="Arial" pitchFamily="34" charset="0"/>
            </a:endParaRPr>
          </a:p>
        </p:txBody>
      </p:sp>
      <p:grpSp>
        <p:nvGrpSpPr>
          <p:cNvPr id="2" name="Group 5"/>
          <p:cNvGrpSpPr>
            <a:grpSpLocks noChangeAspect="1"/>
          </p:cNvGrpSpPr>
          <p:nvPr userDrawn="1"/>
        </p:nvGrpSpPr>
        <p:grpSpPr bwMode="auto">
          <a:xfrm>
            <a:off x="250826" y="6236525"/>
            <a:ext cx="433388" cy="361125"/>
            <a:chOff x="-796" y="1752"/>
            <a:chExt cx="2267" cy="1889"/>
          </a:xfrm>
          <a:solidFill>
            <a:srgbClr val="35BDB2"/>
          </a:solidFill>
        </p:grpSpPr>
        <p:sp>
          <p:nvSpPr>
            <p:cNvPr id="22"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3"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4"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grpSp>
      <p:graphicFrame>
        <p:nvGraphicFramePr>
          <p:cNvPr id="12" name="Content Placeholder 18"/>
          <p:cNvGraphicFramePr>
            <a:graphicFrameLocks/>
          </p:cNvGraphicFramePr>
          <p:nvPr userDrawn="1">
            <p:extLst>
              <p:ext uri="{D42A27DB-BD31-4B8C-83A1-F6EECF244321}">
                <p14:modId xmlns:p14="http://schemas.microsoft.com/office/powerpoint/2010/main" xmlns="" val="1872917379"/>
              </p:ext>
            </p:extLst>
          </p:nvPr>
        </p:nvGraphicFramePr>
        <p:xfrm>
          <a:off x="250826" y="873125"/>
          <a:ext cx="8642348" cy="5328183"/>
        </p:xfrm>
        <a:graphic>
          <a:graphicData uri="http://schemas.openxmlformats.org/drawingml/2006/table">
            <a:tbl>
              <a:tblPr/>
              <a:tblGrid>
                <a:gridCol w="2741518">
                  <a:extLst>
                    <a:ext uri="{9D8B030D-6E8A-4147-A177-3AD203B41FA5}">
                      <a16:colId xmlns:a16="http://schemas.microsoft.com/office/drawing/2014/main" xmlns="" val="20000"/>
                    </a:ext>
                  </a:extLst>
                </a:gridCol>
                <a:gridCol w="208897">
                  <a:extLst>
                    <a:ext uri="{9D8B030D-6E8A-4147-A177-3AD203B41FA5}">
                      <a16:colId xmlns:a16="http://schemas.microsoft.com/office/drawing/2014/main" xmlns="" val="20001"/>
                    </a:ext>
                  </a:extLst>
                </a:gridCol>
                <a:gridCol w="2741518">
                  <a:extLst>
                    <a:ext uri="{9D8B030D-6E8A-4147-A177-3AD203B41FA5}">
                      <a16:colId xmlns:a16="http://schemas.microsoft.com/office/drawing/2014/main" xmlns="" val="20002"/>
                    </a:ext>
                  </a:extLst>
                </a:gridCol>
                <a:gridCol w="208897">
                  <a:extLst>
                    <a:ext uri="{9D8B030D-6E8A-4147-A177-3AD203B41FA5}">
                      <a16:colId xmlns:a16="http://schemas.microsoft.com/office/drawing/2014/main" xmlns="" val="20003"/>
                    </a:ext>
                  </a:extLst>
                </a:gridCol>
                <a:gridCol w="2741518">
                  <a:extLst>
                    <a:ext uri="{9D8B030D-6E8A-4147-A177-3AD203B41FA5}">
                      <a16:colId xmlns:a16="http://schemas.microsoft.com/office/drawing/2014/main" xmlns="" val="20004"/>
                    </a:ext>
                  </a:extLst>
                </a:gridCol>
              </a:tblGrid>
              <a:tr h="591929">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2400" b="1" spc="0" dirty="0">
                        <a:solidFill>
                          <a:schemeClr val="bg1"/>
                        </a:solidFill>
                        <a:latin typeface="Arial"/>
                      </a:endParaRPr>
                    </a:p>
                  </a:txBody>
                  <a:tcPr marL="144000" marR="144000" marT="108000" marB="108000">
                    <a:lnL w="12700" cmpd="sng">
                      <a:noFill/>
                    </a:lnL>
                    <a:lnR w="19050" cap="flat" cmpd="sng" algn="ctr">
                      <a:noFill/>
                      <a:prstDash val="solid"/>
                      <a:round/>
                      <a:headEnd type="none" w="med" len="med"/>
                      <a:tailEnd type="none" w="med" len="med"/>
                    </a:lnR>
                    <a:lnT w="12700" cmpd="sng">
                      <a:no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35BDB2"/>
                    </a:solid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800" b="1" spc="0" dirty="0">
                        <a:solidFill>
                          <a:schemeClr val="bg1"/>
                        </a:solidFill>
                        <a:latin typeface="Arial"/>
                      </a:endParaRPr>
                    </a:p>
                  </a:txBody>
                  <a:tcPr marL="72000" marR="72000" marT="108000" marB="108000" anchor="ctr">
                    <a:lnL w="12700" cmpd="sng">
                      <a:noFill/>
                    </a:lnL>
                    <a:lnR w="19050" cap="flat" cmpd="sng" algn="ctr">
                      <a:noFill/>
                      <a:prstDash val="solid"/>
                      <a:round/>
                      <a:headEnd type="none" w="med" len="med"/>
                      <a:tailEnd type="none" w="med" len="med"/>
                    </a:lnR>
                    <a:lnT w="12700" cmpd="sng">
                      <a:no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no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2400" b="1" spc="0" dirty="0">
                        <a:solidFill>
                          <a:schemeClr val="tx1">
                            <a:lumMod val="85000"/>
                            <a:lumOff val="15000"/>
                          </a:schemeClr>
                        </a:solidFill>
                        <a:latin typeface="Arial"/>
                      </a:endParaRPr>
                    </a:p>
                  </a:txBody>
                  <a:tcPr marL="144000" marR="144000" marT="108000" marB="10800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35BDB2">
                        <a:lumMod val="40000"/>
                        <a:lumOff val="60000"/>
                      </a:srgbClr>
                    </a:solid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800" b="1" spc="0" dirty="0">
                        <a:solidFill>
                          <a:schemeClr val="tx1">
                            <a:lumMod val="85000"/>
                            <a:lumOff val="15000"/>
                          </a:schemeClr>
                        </a:solidFill>
                        <a:latin typeface="Arial"/>
                      </a:endParaRPr>
                    </a:p>
                  </a:txBody>
                  <a:tcPr marL="72000" marR="72000" marT="108000" marB="10800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no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2400" b="1" spc="0" dirty="0">
                        <a:solidFill>
                          <a:schemeClr val="tx1">
                            <a:lumMod val="85000"/>
                            <a:lumOff val="15000"/>
                          </a:schemeClr>
                        </a:solidFill>
                        <a:latin typeface="Arial"/>
                      </a:endParaRPr>
                    </a:p>
                  </a:txBody>
                  <a:tcPr marL="144000" marR="144000" marT="108000" marB="108000" anchor="ctr">
                    <a:lnL w="19050" cap="flat" cmpd="sng" algn="ctr">
                      <a:noFill/>
                      <a:prstDash val="solid"/>
                      <a:round/>
                      <a:headEnd type="none" w="med" len="med"/>
                      <a:tailEnd type="none" w="med" len="med"/>
                    </a:lnL>
                    <a:lnR w="12700" cmpd="sng">
                      <a:noFill/>
                    </a:lnR>
                    <a:lnT w="12700" cmpd="sng">
                      <a:no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FFFFFF">
                        <a:lumMod val="85000"/>
                      </a:srgbClr>
                    </a:solidFill>
                  </a:tcPr>
                </a:tc>
                <a:extLst>
                  <a:ext uri="{0D108BD9-81ED-4DB2-BD59-A6C34878D82A}">
                    <a16:rowId xmlns:a16="http://schemas.microsoft.com/office/drawing/2014/main" xmlns="" val="10000"/>
                  </a:ext>
                </a:extLst>
              </a:tr>
              <a:tr h="1517643">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1300" b="1" spc="-20" dirty="0">
                        <a:solidFill>
                          <a:schemeClr val="bg1"/>
                        </a:solidFill>
                        <a:latin typeface="Arial"/>
                      </a:endParaRPr>
                    </a:p>
                  </a:txBody>
                  <a:tcPr marL="144000" marR="144000" anchor="ctr">
                    <a:lnL w="12700" cmpd="sng">
                      <a:noFill/>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35BDB2"/>
                    </a:solid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800" spc="-20" dirty="0">
                        <a:solidFill>
                          <a:schemeClr val="bg1"/>
                        </a:solidFill>
                        <a:latin typeface="Arial"/>
                      </a:endParaRPr>
                    </a:p>
                  </a:txBody>
                  <a:tcPr marL="72000" marR="72000" marT="0" marB="0" anchor="ctr">
                    <a:lnL w="12700" cmpd="sng">
                      <a:noFill/>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no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marL="0" marR="0" lvl="0" indent="0" algn="l" defTabSz="457200" rtl="0" eaLnBrk="1" fontAlgn="auto" latinLnBrk="0" hangingPunct="1">
                        <a:lnSpc>
                          <a:spcPct val="90000"/>
                        </a:lnSpc>
                        <a:spcBef>
                          <a:spcPts val="0"/>
                        </a:spcBef>
                        <a:spcAft>
                          <a:spcPts val="600"/>
                        </a:spcAft>
                        <a:buClrTx/>
                        <a:buSzTx/>
                        <a:buFontTx/>
                        <a:buNone/>
                        <a:tabLst/>
                        <a:defRPr/>
                      </a:pPr>
                      <a:endParaRPr lang="en-GB" sz="1300" kern="1200" spc="-20" dirty="0">
                        <a:solidFill>
                          <a:schemeClr val="tx1">
                            <a:lumMod val="85000"/>
                            <a:lumOff val="15000"/>
                          </a:schemeClr>
                        </a:solidFill>
                        <a:latin typeface="Arial"/>
                        <a:ea typeface="+mn-ea"/>
                        <a:cs typeface="+mn-cs"/>
                      </a:endParaRPr>
                    </a:p>
                  </a:txBody>
                  <a:tcPr marL="144000" marR="14400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35BDB2">
                        <a:lumMod val="40000"/>
                        <a:lumOff val="60000"/>
                      </a:srgbClr>
                    </a:solid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800" spc="-20" dirty="0">
                        <a:solidFill>
                          <a:schemeClr val="tx1">
                            <a:lumMod val="85000"/>
                            <a:lumOff val="15000"/>
                          </a:schemeClr>
                        </a:solidFill>
                        <a:latin typeface="Arial"/>
                      </a:endParaRPr>
                    </a:p>
                  </a:txBody>
                  <a:tcPr marL="72000" marR="72000"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no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marL="0" marR="0" lvl="0" indent="0" algn="l" defTabSz="457200" rtl="0" eaLnBrk="1" fontAlgn="auto" latinLnBrk="0" hangingPunct="1">
                        <a:lnSpc>
                          <a:spcPct val="90000"/>
                        </a:lnSpc>
                        <a:spcBef>
                          <a:spcPts val="0"/>
                        </a:spcBef>
                        <a:spcAft>
                          <a:spcPts val="600"/>
                        </a:spcAft>
                        <a:buClrTx/>
                        <a:buSzTx/>
                        <a:buFontTx/>
                        <a:buNone/>
                        <a:tabLst/>
                        <a:defRPr/>
                      </a:pPr>
                      <a:endParaRPr lang="en-GB" sz="1300" kern="1200" spc="-20" dirty="0">
                        <a:solidFill>
                          <a:schemeClr val="tx1">
                            <a:lumMod val="85000"/>
                            <a:lumOff val="15000"/>
                          </a:schemeClr>
                        </a:solidFill>
                        <a:latin typeface="Arial"/>
                        <a:ea typeface="+mn-ea"/>
                        <a:cs typeface="+mn-cs"/>
                      </a:endParaRPr>
                    </a:p>
                  </a:txBody>
                  <a:tcPr marL="144000" marR="144000" anchor="ctr">
                    <a:lnL w="19050" cap="flat" cmpd="sng" algn="ctr">
                      <a:noFill/>
                      <a:prstDash val="solid"/>
                      <a:round/>
                      <a:headEnd type="none" w="med" len="med"/>
                      <a:tailEnd type="none" w="med" len="med"/>
                    </a:lnL>
                    <a:lnR w="12700" cmpd="sng">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FFFFFF">
                        <a:lumMod val="85000"/>
                      </a:srgbClr>
                    </a:solidFill>
                  </a:tcPr>
                </a:tc>
                <a:extLst>
                  <a:ext uri="{0D108BD9-81ED-4DB2-BD59-A6C34878D82A}">
                    <a16:rowId xmlns:a16="http://schemas.microsoft.com/office/drawing/2014/main" xmlns="" val="10001"/>
                  </a:ext>
                </a:extLst>
              </a:tr>
              <a:tr h="1573543">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1300" spc="-20" dirty="0">
                        <a:solidFill>
                          <a:schemeClr val="bg1"/>
                        </a:solidFill>
                        <a:latin typeface="Arial"/>
                      </a:endParaRPr>
                    </a:p>
                  </a:txBody>
                  <a:tcPr marL="144000" marR="144000" anchor="ctr">
                    <a:lnL w="12700" cmpd="sng">
                      <a:noFill/>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35BDB2"/>
                    </a:solid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800" spc="-20" dirty="0">
                        <a:solidFill>
                          <a:schemeClr val="bg1"/>
                        </a:solidFill>
                        <a:latin typeface="Arial"/>
                      </a:endParaRPr>
                    </a:p>
                  </a:txBody>
                  <a:tcPr marL="72000" marR="72000" marT="0" marB="0" anchor="ctr">
                    <a:lnL w="12700" cmpd="sng">
                      <a:noFill/>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no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marL="0" marR="0" lvl="0" indent="0" algn="l" defTabSz="457200" rtl="0" eaLnBrk="1" fontAlgn="auto" latinLnBrk="0" hangingPunct="1">
                        <a:lnSpc>
                          <a:spcPct val="90000"/>
                        </a:lnSpc>
                        <a:spcBef>
                          <a:spcPts val="0"/>
                        </a:spcBef>
                        <a:spcAft>
                          <a:spcPts val="600"/>
                        </a:spcAft>
                        <a:buClrTx/>
                        <a:buSzTx/>
                        <a:buFontTx/>
                        <a:buNone/>
                        <a:tabLst/>
                        <a:defRPr/>
                      </a:pPr>
                      <a:endParaRPr lang="en-GB" sz="1300" kern="1200" spc="-20" dirty="0">
                        <a:solidFill>
                          <a:schemeClr val="tx1">
                            <a:lumMod val="85000"/>
                            <a:lumOff val="15000"/>
                          </a:schemeClr>
                        </a:solidFill>
                        <a:latin typeface="Arial"/>
                        <a:ea typeface="+mn-ea"/>
                        <a:cs typeface="+mn-cs"/>
                      </a:endParaRPr>
                    </a:p>
                  </a:txBody>
                  <a:tcPr marL="144000" marR="14400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35BDB2">
                        <a:lumMod val="40000"/>
                        <a:lumOff val="60000"/>
                      </a:srgbClr>
                    </a:solid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800" spc="-20" dirty="0">
                        <a:solidFill>
                          <a:schemeClr val="tx1">
                            <a:lumMod val="85000"/>
                            <a:lumOff val="15000"/>
                          </a:schemeClr>
                        </a:solidFill>
                        <a:latin typeface="Arial"/>
                      </a:endParaRPr>
                    </a:p>
                  </a:txBody>
                  <a:tcPr marL="72000" marR="72000"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no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marL="0" marR="0" lvl="0" indent="0" algn="l" defTabSz="457200" rtl="0" eaLnBrk="1" fontAlgn="auto" latinLnBrk="0" hangingPunct="1">
                        <a:lnSpc>
                          <a:spcPct val="90000"/>
                        </a:lnSpc>
                        <a:spcBef>
                          <a:spcPts val="0"/>
                        </a:spcBef>
                        <a:spcAft>
                          <a:spcPts val="600"/>
                        </a:spcAft>
                        <a:buClrTx/>
                        <a:buSzTx/>
                        <a:buFontTx/>
                        <a:buNone/>
                        <a:tabLst/>
                        <a:defRPr/>
                      </a:pPr>
                      <a:endParaRPr lang="en-GB" sz="1300" kern="1200" spc="-20" dirty="0">
                        <a:solidFill>
                          <a:schemeClr val="tx1">
                            <a:lumMod val="85000"/>
                            <a:lumOff val="15000"/>
                          </a:schemeClr>
                        </a:solidFill>
                        <a:latin typeface="Arial"/>
                        <a:ea typeface="+mn-ea"/>
                        <a:cs typeface="+mn-cs"/>
                      </a:endParaRPr>
                    </a:p>
                  </a:txBody>
                  <a:tcPr marL="144000" marR="144000" anchor="ctr">
                    <a:lnL w="19050" cap="flat" cmpd="sng" algn="ctr">
                      <a:noFill/>
                      <a:prstDash val="solid"/>
                      <a:round/>
                      <a:headEnd type="none" w="med" len="med"/>
                      <a:tailEnd type="none" w="med" len="med"/>
                    </a:lnL>
                    <a:lnR w="12700" cmpd="sng">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FFFFFF">
                        <a:lumMod val="85000"/>
                      </a:srgbClr>
                    </a:solidFill>
                  </a:tcPr>
                </a:tc>
                <a:extLst>
                  <a:ext uri="{0D108BD9-81ED-4DB2-BD59-A6C34878D82A}">
                    <a16:rowId xmlns:a16="http://schemas.microsoft.com/office/drawing/2014/main" xmlns="" val="10002"/>
                  </a:ext>
                </a:extLst>
              </a:tr>
              <a:tr h="1645068">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algn="l">
                        <a:lnSpc>
                          <a:spcPct val="90000"/>
                        </a:lnSpc>
                        <a:spcAft>
                          <a:spcPts val="600"/>
                        </a:spcAft>
                      </a:pPr>
                      <a:endParaRPr lang="en-GB" sz="1300" spc="-20" dirty="0">
                        <a:solidFill>
                          <a:schemeClr val="bg1"/>
                        </a:solidFill>
                        <a:latin typeface="Arial"/>
                      </a:endParaRPr>
                    </a:p>
                  </a:txBody>
                  <a:tcPr marL="144000" marR="144000" anchor="ctr">
                    <a:lnL w="12700" cmpd="sng">
                      <a:noFill/>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35BDB2"/>
                    </a:solidFill>
                  </a:tcPr>
                </a:tc>
                <a:tc>
                  <a:txBody>
                    <a:bodyPr/>
                    <a:lstStyle/>
                    <a:p>
                      <a:endParaRPr lang="en-GB" dirty="0"/>
                    </a:p>
                  </a:txBody>
                  <a:tcPr marL="72000" marR="72000" marT="0" marB="0" anchor="ctr">
                    <a:lnL w="12700" cmpd="sng">
                      <a:noFill/>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GB" dirty="0"/>
                    </a:p>
                  </a:txBody>
                  <a:tcPr marL="144000" marR="14400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35BDB2">
                        <a:lumMod val="40000"/>
                        <a:lumOff val="60000"/>
                      </a:srgbClr>
                    </a:solid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marL="0" marR="0" lvl="0" indent="0" algn="l" defTabSz="457200" rtl="0" eaLnBrk="1" fontAlgn="auto" latinLnBrk="0" hangingPunct="1">
                        <a:lnSpc>
                          <a:spcPct val="90000"/>
                        </a:lnSpc>
                        <a:spcBef>
                          <a:spcPts val="0"/>
                        </a:spcBef>
                        <a:spcAft>
                          <a:spcPts val="600"/>
                        </a:spcAft>
                        <a:buClrTx/>
                        <a:buSzTx/>
                        <a:buFontTx/>
                        <a:buNone/>
                        <a:tabLst/>
                        <a:defRPr/>
                      </a:pPr>
                      <a:endParaRPr lang="en-GB" sz="800" kern="1200" spc="-20" dirty="0">
                        <a:solidFill>
                          <a:schemeClr val="tx1">
                            <a:lumMod val="85000"/>
                            <a:lumOff val="15000"/>
                          </a:schemeClr>
                        </a:solidFill>
                        <a:latin typeface="Arial"/>
                        <a:ea typeface="+mn-ea"/>
                        <a:cs typeface="+mn-cs"/>
                      </a:endParaRPr>
                    </a:p>
                  </a:txBody>
                  <a:tcPr marL="72000" marR="72000"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defPPr>
                        <a:defRPr lang="en-US"/>
                      </a:defPPr>
                      <a:lvl1pPr marL="0" algn="l" defTabSz="914400" rtl="0" eaLnBrk="1" latinLnBrk="0" hangingPunct="1">
                        <a:defRPr sz="1800" kern="1200">
                          <a:solidFill>
                            <a:schemeClr val="dk1"/>
                          </a:solidFill>
                          <a:latin typeface="Arial"/>
                        </a:defRPr>
                      </a:lvl1pPr>
                      <a:lvl2pPr marL="457200" algn="l" defTabSz="914400" rtl="0" eaLnBrk="1" latinLnBrk="0" hangingPunct="1">
                        <a:defRPr sz="1800" kern="1200">
                          <a:solidFill>
                            <a:schemeClr val="dk1"/>
                          </a:solidFill>
                          <a:latin typeface="Arial"/>
                        </a:defRPr>
                      </a:lvl2pPr>
                      <a:lvl3pPr marL="914400" algn="l" defTabSz="914400" rtl="0" eaLnBrk="1" latinLnBrk="0" hangingPunct="1">
                        <a:defRPr sz="1800" kern="1200">
                          <a:solidFill>
                            <a:schemeClr val="dk1"/>
                          </a:solidFill>
                          <a:latin typeface="Arial"/>
                        </a:defRPr>
                      </a:lvl3pPr>
                      <a:lvl4pPr marL="1371600" algn="l" defTabSz="914400" rtl="0" eaLnBrk="1" latinLnBrk="0" hangingPunct="1">
                        <a:defRPr sz="1800" kern="1200">
                          <a:solidFill>
                            <a:schemeClr val="dk1"/>
                          </a:solidFill>
                          <a:latin typeface="Arial"/>
                        </a:defRPr>
                      </a:lvl4pPr>
                      <a:lvl5pPr marL="1828800" algn="l" defTabSz="914400" rtl="0" eaLnBrk="1" latinLnBrk="0" hangingPunct="1">
                        <a:defRPr sz="1800" kern="1200">
                          <a:solidFill>
                            <a:schemeClr val="dk1"/>
                          </a:solidFill>
                          <a:latin typeface="Arial"/>
                        </a:defRPr>
                      </a:lvl5pPr>
                      <a:lvl6pPr marL="2286000" algn="l" defTabSz="914400" rtl="0" eaLnBrk="1" latinLnBrk="0" hangingPunct="1">
                        <a:defRPr sz="1800" kern="1200">
                          <a:solidFill>
                            <a:schemeClr val="dk1"/>
                          </a:solidFill>
                          <a:latin typeface="Arial"/>
                        </a:defRPr>
                      </a:lvl6pPr>
                      <a:lvl7pPr marL="2743200" algn="l" defTabSz="914400" rtl="0" eaLnBrk="1" latinLnBrk="0" hangingPunct="1">
                        <a:defRPr sz="1800" kern="1200">
                          <a:solidFill>
                            <a:schemeClr val="dk1"/>
                          </a:solidFill>
                          <a:latin typeface="Arial"/>
                        </a:defRPr>
                      </a:lvl7pPr>
                      <a:lvl8pPr marL="3200400" algn="l" defTabSz="914400" rtl="0" eaLnBrk="1" latinLnBrk="0" hangingPunct="1">
                        <a:defRPr sz="1800" kern="1200">
                          <a:solidFill>
                            <a:schemeClr val="dk1"/>
                          </a:solidFill>
                          <a:latin typeface="Arial"/>
                        </a:defRPr>
                      </a:lvl8pPr>
                      <a:lvl9pPr marL="3657600" algn="l" defTabSz="914400" rtl="0" eaLnBrk="1" latinLnBrk="0" hangingPunct="1">
                        <a:defRPr sz="1800" kern="1200">
                          <a:solidFill>
                            <a:schemeClr val="dk1"/>
                          </a:solidFill>
                          <a:latin typeface="Arial"/>
                        </a:defRPr>
                      </a:lvl9pPr>
                    </a:lstStyle>
                    <a:p>
                      <a:pPr marL="0" marR="0" lvl="0" indent="0" algn="l" defTabSz="457200" rtl="0" eaLnBrk="1" fontAlgn="auto" latinLnBrk="0" hangingPunct="1">
                        <a:lnSpc>
                          <a:spcPct val="90000"/>
                        </a:lnSpc>
                        <a:spcBef>
                          <a:spcPts val="0"/>
                        </a:spcBef>
                        <a:spcAft>
                          <a:spcPts val="600"/>
                        </a:spcAft>
                        <a:buClrTx/>
                        <a:buSzTx/>
                        <a:buFontTx/>
                        <a:buNone/>
                        <a:tabLst/>
                        <a:defRPr/>
                      </a:pPr>
                      <a:endParaRPr lang="en-GB" sz="1300" kern="1200" spc="-20" dirty="0">
                        <a:solidFill>
                          <a:schemeClr val="tx1">
                            <a:lumMod val="85000"/>
                            <a:lumOff val="15000"/>
                          </a:schemeClr>
                        </a:solidFill>
                        <a:latin typeface="Arial"/>
                        <a:ea typeface="+mn-ea"/>
                        <a:cs typeface="+mn-cs"/>
                      </a:endParaRPr>
                    </a:p>
                  </a:txBody>
                  <a:tcPr marL="144000" marR="144000" anchor="ctr">
                    <a:lnL w="19050" cap="flat" cmpd="sng" algn="ctr">
                      <a:noFill/>
                      <a:prstDash val="solid"/>
                      <a:round/>
                      <a:headEnd type="none" w="med" len="med"/>
                      <a:tailEnd type="none" w="med" len="med"/>
                    </a:lnL>
                    <a:lnR w="12700" cmpd="sng">
                      <a:noFill/>
                    </a:lnR>
                    <a:lnT w="12700" cap="flat" cmpd="sng" algn="ctr">
                      <a:solidFill>
                        <a:srgbClr val="FFFFFF"/>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FFFFF">
                        <a:lumMod val="85000"/>
                      </a:srgbClr>
                    </a:solidFill>
                  </a:tcPr>
                </a:tc>
                <a:extLst>
                  <a:ext uri="{0D108BD9-81ED-4DB2-BD59-A6C34878D82A}">
                    <a16:rowId xmlns:a16="http://schemas.microsoft.com/office/drawing/2014/main" xmlns="" val="10003"/>
                  </a:ext>
                </a:extLst>
              </a:tr>
            </a:tbl>
          </a:graphicData>
        </a:graphic>
      </p:graphicFrame>
      <p:sp>
        <p:nvSpPr>
          <p:cNvPr id="9" name="Text Placeholder 8"/>
          <p:cNvSpPr>
            <a:spLocks noGrp="1"/>
          </p:cNvSpPr>
          <p:nvPr>
            <p:ph type="body" sz="quarter" idx="21" hasCustomPrompt="1"/>
          </p:nvPr>
        </p:nvSpPr>
        <p:spPr>
          <a:xfrm>
            <a:off x="335558" y="945480"/>
            <a:ext cx="2508250" cy="395288"/>
          </a:xfrm>
          <a:prstGeom prst="rect">
            <a:avLst/>
          </a:prstGeom>
        </p:spPr>
        <p:txBody>
          <a:bodyPr anchor="ctr" anchorCtr="0">
            <a:noAutofit/>
          </a:bodyPr>
          <a:lstStyle>
            <a:lvl1pPr marL="0" indent="0">
              <a:buNone/>
              <a:defRPr sz="2400" b="1">
                <a:solidFill>
                  <a:schemeClr val="bg1"/>
                </a:solidFill>
                <a:latin typeface="Arial" panose="020B0604020202020204" pitchFamily="34" charset="0"/>
                <a:cs typeface="Arial" panose="020B0604020202020204" pitchFamily="34" charset="0"/>
              </a:defRPr>
            </a:lvl1pPr>
          </a:lstStyle>
          <a:p>
            <a:pPr lvl="0"/>
            <a:r>
              <a:rPr lang="en-GB" dirty="0"/>
              <a:t>5 years ago</a:t>
            </a:r>
          </a:p>
        </p:txBody>
      </p:sp>
      <p:sp>
        <p:nvSpPr>
          <p:cNvPr id="11" name="Text Placeholder 10"/>
          <p:cNvSpPr>
            <a:spLocks noGrp="1"/>
          </p:cNvSpPr>
          <p:nvPr>
            <p:ph type="body" sz="quarter" idx="22" hasCustomPrompt="1"/>
          </p:nvPr>
        </p:nvSpPr>
        <p:spPr>
          <a:xfrm>
            <a:off x="3263900" y="945480"/>
            <a:ext cx="2616200" cy="395288"/>
          </a:xfrm>
          <a:prstGeom prst="rect">
            <a:avLst/>
          </a:prstGeom>
        </p:spPr>
        <p:txBody>
          <a:bodyPr anchor="ctr" anchorCtr="0">
            <a:noAutofit/>
          </a:bodyPr>
          <a:lstStyle>
            <a:lvl1pPr marL="0" indent="0">
              <a:buNone/>
              <a:defRPr sz="2400" b="1">
                <a:latin typeface="Arial" panose="020B0604020202020204" pitchFamily="34" charset="0"/>
                <a:cs typeface="Arial" panose="020B0604020202020204" pitchFamily="34" charset="0"/>
              </a:defRPr>
            </a:lvl1pPr>
          </a:lstStyle>
          <a:p>
            <a:pPr lvl="0"/>
            <a:r>
              <a:rPr lang="en-GB" dirty="0"/>
              <a:t>Now</a:t>
            </a:r>
          </a:p>
        </p:txBody>
      </p:sp>
      <p:sp>
        <p:nvSpPr>
          <p:cNvPr id="25" name="Text Placeholder 24"/>
          <p:cNvSpPr>
            <a:spLocks noGrp="1"/>
          </p:cNvSpPr>
          <p:nvPr>
            <p:ph type="body" sz="quarter" idx="23" hasCustomPrompt="1"/>
          </p:nvPr>
        </p:nvSpPr>
        <p:spPr>
          <a:xfrm>
            <a:off x="6228184" y="946150"/>
            <a:ext cx="2551112" cy="395288"/>
          </a:xfrm>
          <a:prstGeom prst="rect">
            <a:avLst/>
          </a:prstGeom>
        </p:spPr>
        <p:txBody>
          <a:bodyPr anchor="ctr" anchorCtr="0">
            <a:noAutofit/>
          </a:bodyPr>
          <a:lstStyle>
            <a:lvl1pPr marL="0" indent="0">
              <a:buNone/>
              <a:defRPr sz="2400" b="1" baseline="0">
                <a:latin typeface="Arial" panose="020B0604020202020204" pitchFamily="34" charset="0"/>
                <a:cs typeface="Arial" panose="020B0604020202020204" pitchFamily="34" charset="0"/>
              </a:defRPr>
            </a:lvl1pPr>
          </a:lstStyle>
          <a:p>
            <a:pPr lvl="0"/>
            <a:r>
              <a:rPr lang="en-GB" dirty="0"/>
              <a:t>In 5 years</a:t>
            </a:r>
          </a:p>
        </p:txBody>
      </p:sp>
      <p:sp>
        <p:nvSpPr>
          <p:cNvPr id="6" name="Text Placeholder 5"/>
          <p:cNvSpPr>
            <a:spLocks noGrp="1"/>
          </p:cNvSpPr>
          <p:nvPr>
            <p:ph type="body" sz="quarter" idx="24" hasCustomPrompt="1"/>
          </p:nvPr>
        </p:nvSpPr>
        <p:spPr>
          <a:xfrm>
            <a:off x="334963" y="1538288"/>
            <a:ext cx="2544762" cy="1386656"/>
          </a:xfrm>
          <a:prstGeom prst="rect">
            <a:avLst/>
          </a:prstGeom>
        </p:spPr>
        <p:txBody>
          <a:bodyPr>
            <a:noAutofit/>
          </a:bodyPr>
          <a:lstStyle>
            <a:lvl1pPr marL="0" indent="0" algn="l">
              <a:buNone/>
              <a:defRPr sz="1300">
                <a:solidFill>
                  <a:schemeClr val="bg1"/>
                </a:solidFill>
                <a:latin typeface="Arial" pitchFamily="34" charset="0"/>
                <a:cs typeface="Arial" pitchFamily="34" charset="0"/>
              </a:defRPr>
            </a:lvl1pPr>
          </a:lstStyle>
          <a:p>
            <a:pPr lvl="0"/>
            <a:r>
              <a:rPr lang="en-GB" dirty="0"/>
              <a:t>&lt;Text&gt;</a:t>
            </a:r>
          </a:p>
        </p:txBody>
      </p:sp>
      <p:sp>
        <p:nvSpPr>
          <p:cNvPr id="8" name="Text Placeholder 7"/>
          <p:cNvSpPr>
            <a:spLocks noGrp="1"/>
          </p:cNvSpPr>
          <p:nvPr>
            <p:ph type="body" sz="quarter" idx="25" hasCustomPrompt="1"/>
          </p:nvPr>
        </p:nvSpPr>
        <p:spPr>
          <a:xfrm>
            <a:off x="323528" y="3068960"/>
            <a:ext cx="2544762" cy="1404156"/>
          </a:xfrm>
          <a:prstGeom prst="rect">
            <a:avLst/>
          </a:prstGeom>
        </p:spPr>
        <p:txBody>
          <a:bodyPr>
            <a:noAutofit/>
          </a:bodyPr>
          <a:lstStyle>
            <a:lvl1pPr marL="0" indent="0">
              <a:buNone/>
              <a:defRPr sz="1300" baseline="0">
                <a:solidFill>
                  <a:schemeClr val="bg1"/>
                </a:solidFill>
                <a:latin typeface="Arial" pitchFamily="34" charset="0"/>
                <a:cs typeface="Arial" pitchFamily="34" charset="0"/>
              </a:defRPr>
            </a:lvl1pPr>
          </a:lstStyle>
          <a:p>
            <a:pPr lvl="0"/>
            <a:r>
              <a:rPr lang="en-GB" dirty="0"/>
              <a:t>&lt;Text&gt;</a:t>
            </a:r>
          </a:p>
        </p:txBody>
      </p:sp>
      <p:sp>
        <p:nvSpPr>
          <p:cNvPr id="21" name="Text Placeholder 20"/>
          <p:cNvSpPr>
            <a:spLocks noGrp="1"/>
          </p:cNvSpPr>
          <p:nvPr>
            <p:ph type="body" sz="quarter" idx="26" hasCustomPrompt="1"/>
          </p:nvPr>
        </p:nvSpPr>
        <p:spPr>
          <a:xfrm>
            <a:off x="323528" y="4653136"/>
            <a:ext cx="2544762" cy="1476164"/>
          </a:xfrm>
          <a:prstGeom prst="rect">
            <a:avLst/>
          </a:prstGeom>
        </p:spPr>
        <p:txBody>
          <a:bodyPr>
            <a:noAutofit/>
          </a:bodyPr>
          <a:lstStyle>
            <a:lvl1pPr marL="0" marR="0" indent="0" algn="l" defTabSz="914400" rtl="0" eaLnBrk="1" fontAlgn="auto" latinLnBrk="0" hangingPunct="1">
              <a:lnSpc>
                <a:spcPct val="100000"/>
              </a:lnSpc>
              <a:spcBef>
                <a:spcPct val="20000"/>
              </a:spcBef>
              <a:spcAft>
                <a:spcPts val="0"/>
              </a:spcAft>
              <a:buClrTx/>
              <a:buSzTx/>
              <a:buFont typeface="Arial" pitchFamily="34" charset="0"/>
              <a:buNone/>
              <a:tabLst/>
              <a:defRPr sz="1300">
                <a:solidFill>
                  <a:schemeClr val="bg1"/>
                </a:solidFill>
                <a:latin typeface="Arial" pitchFamily="34" charset="0"/>
                <a:cs typeface="Arial" pitchFamily="34" charset="0"/>
              </a:defRPr>
            </a:lvl1p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lang="en-GB" dirty="0"/>
              <a:t>&lt;Text&gt;</a:t>
            </a:r>
          </a:p>
          <a:p>
            <a:pPr lvl="0"/>
            <a:endParaRPr lang="en-GB" dirty="0"/>
          </a:p>
        </p:txBody>
      </p:sp>
      <p:sp>
        <p:nvSpPr>
          <p:cNvPr id="32" name="Text Placeholder 31"/>
          <p:cNvSpPr>
            <a:spLocks noGrp="1"/>
          </p:cNvSpPr>
          <p:nvPr>
            <p:ph type="body" sz="quarter" idx="27" hasCustomPrompt="1"/>
          </p:nvPr>
        </p:nvSpPr>
        <p:spPr>
          <a:xfrm>
            <a:off x="3263900" y="1538288"/>
            <a:ext cx="2604244" cy="1386656"/>
          </a:xfrm>
          <a:prstGeom prst="rect">
            <a:avLst/>
          </a:prstGeom>
        </p:spPr>
        <p:txBody>
          <a:bodyPr>
            <a:noAutofit/>
          </a:bodyPr>
          <a:lstStyle>
            <a:lvl1pPr marL="0" indent="0">
              <a:buNone/>
              <a:defRPr sz="1300">
                <a:latin typeface="Arial" pitchFamily="34" charset="0"/>
                <a:cs typeface="Arial" pitchFamily="34" charset="0"/>
              </a:defRPr>
            </a:lvl1pPr>
          </a:lstStyle>
          <a:p>
            <a:pPr lvl="0"/>
            <a:r>
              <a:rPr lang="en-GB" dirty="0"/>
              <a:t>&lt;Text&gt;</a:t>
            </a:r>
          </a:p>
        </p:txBody>
      </p:sp>
      <p:sp>
        <p:nvSpPr>
          <p:cNvPr id="34" name="Text Placeholder 33"/>
          <p:cNvSpPr>
            <a:spLocks noGrp="1"/>
          </p:cNvSpPr>
          <p:nvPr>
            <p:ph type="body" sz="quarter" idx="28" hasCustomPrompt="1"/>
          </p:nvPr>
        </p:nvSpPr>
        <p:spPr>
          <a:xfrm>
            <a:off x="3275856" y="3068960"/>
            <a:ext cx="2592288" cy="1404156"/>
          </a:xfrm>
          <a:prstGeom prst="rect">
            <a:avLst/>
          </a:prstGeom>
        </p:spPr>
        <p:txBody>
          <a:bodyPr>
            <a:noAutofit/>
          </a:bodyPr>
          <a:lstStyle>
            <a:lvl1pPr marL="0" indent="0">
              <a:buNone/>
              <a:defRPr sz="1300">
                <a:latin typeface="Arial" pitchFamily="34" charset="0"/>
                <a:cs typeface="Arial" pitchFamily="34" charset="0"/>
              </a:defRPr>
            </a:lvl1pPr>
          </a:lstStyle>
          <a:p>
            <a:pPr lvl="0"/>
            <a:r>
              <a:rPr lang="en-GB" dirty="0"/>
              <a:t>&lt;Text&gt;</a:t>
            </a:r>
          </a:p>
        </p:txBody>
      </p:sp>
      <p:sp>
        <p:nvSpPr>
          <p:cNvPr id="36" name="Text Placeholder 35"/>
          <p:cNvSpPr>
            <a:spLocks noGrp="1"/>
          </p:cNvSpPr>
          <p:nvPr>
            <p:ph type="body" sz="quarter" idx="29" hasCustomPrompt="1"/>
          </p:nvPr>
        </p:nvSpPr>
        <p:spPr>
          <a:xfrm>
            <a:off x="3263900" y="4617132"/>
            <a:ext cx="2604244" cy="1512168"/>
          </a:xfrm>
          <a:prstGeom prst="rect">
            <a:avLst/>
          </a:prstGeom>
        </p:spPr>
        <p:txBody>
          <a:bodyPr>
            <a:noAutofit/>
          </a:bodyPr>
          <a:lstStyle>
            <a:lvl1pPr marL="0" indent="0">
              <a:buNone/>
              <a:defRPr sz="1300">
                <a:latin typeface="Arial" pitchFamily="34" charset="0"/>
                <a:cs typeface="Arial" pitchFamily="34" charset="0"/>
              </a:defRPr>
            </a:lvl1pPr>
          </a:lstStyle>
          <a:p>
            <a:pPr lvl="0"/>
            <a:r>
              <a:rPr lang="en-GB" dirty="0"/>
              <a:t>&lt;Text&gt;</a:t>
            </a:r>
          </a:p>
        </p:txBody>
      </p:sp>
      <p:sp>
        <p:nvSpPr>
          <p:cNvPr id="38" name="Text Placeholder 37"/>
          <p:cNvSpPr>
            <a:spLocks noGrp="1"/>
          </p:cNvSpPr>
          <p:nvPr>
            <p:ph type="body" sz="quarter" idx="30" hasCustomPrompt="1"/>
          </p:nvPr>
        </p:nvSpPr>
        <p:spPr>
          <a:xfrm>
            <a:off x="6227763" y="1538288"/>
            <a:ext cx="2551112" cy="1422660"/>
          </a:xfrm>
          <a:prstGeom prst="rect">
            <a:avLst/>
          </a:prstGeom>
        </p:spPr>
        <p:txBody>
          <a:bodyPr>
            <a:noAutofit/>
          </a:bodyPr>
          <a:lstStyle>
            <a:lvl1pPr marL="0" indent="0">
              <a:buNone/>
              <a:defRPr sz="1300">
                <a:latin typeface="Arial" pitchFamily="34" charset="0"/>
                <a:cs typeface="Arial" pitchFamily="34" charset="0"/>
              </a:defRPr>
            </a:lvl1pPr>
          </a:lstStyle>
          <a:p>
            <a:pPr lvl="0"/>
            <a:r>
              <a:rPr lang="en-GB" dirty="0"/>
              <a:t>&lt;Text&gt;</a:t>
            </a:r>
          </a:p>
        </p:txBody>
      </p:sp>
      <p:sp>
        <p:nvSpPr>
          <p:cNvPr id="40" name="Text Placeholder 39"/>
          <p:cNvSpPr>
            <a:spLocks noGrp="1"/>
          </p:cNvSpPr>
          <p:nvPr>
            <p:ph type="body" sz="quarter" idx="31" hasCustomPrompt="1"/>
          </p:nvPr>
        </p:nvSpPr>
        <p:spPr>
          <a:xfrm>
            <a:off x="6228184" y="3068960"/>
            <a:ext cx="2551112" cy="1404156"/>
          </a:xfrm>
          <a:prstGeom prst="rect">
            <a:avLst/>
          </a:prstGeom>
        </p:spPr>
        <p:txBody>
          <a:bodyPr>
            <a:noAutofit/>
          </a:bodyPr>
          <a:lstStyle>
            <a:lvl1pPr marL="0" indent="0">
              <a:buNone/>
              <a:defRPr sz="1300" baseline="0">
                <a:latin typeface="Arial" pitchFamily="34" charset="0"/>
                <a:cs typeface="Arial" pitchFamily="34" charset="0"/>
              </a:defRPr>
            </a:lvl1pPr>
          </a:lstStyle>
          <a:p>
            <a:pPr lvl="0"/>
            <a:r>
              <a:rPr lang="en-GB" dirty="0"/>
              <a:t>&lt;Text&gt;</a:t>
            </a:r>
          </a:p>
        </p:txBody>
      </p:sp>
      <p:sp>
        <p:nvSpPr>
          <p:cNvPr id="42" name="Text Placeholder 41"/>
          <p:cNvSpPr>
            <a:spLocks noGrp="1"/>
          </p:cNvSpPr>
          <p:nvPr>
            <p:ph type="body" sz="quarter" idx="32" hasCustomPrompt="1"/>
          </p:nvPr>
        </p:nvSpPr>
        <p:spPr>
          <a:xfrm>
            <a:off x="6228184" y="4617132"/>
            <a:ext cx="2551112" cy="1512168"/>
          </a:xfrm>
          <a:prstGeom prst="rect">
            <a:avLst/>
          </a:prstGeom>
        </p:spPr>
        <p:txBody>
          <a:bodyPr>
            <a:noAutofit/>
          </a:bodyPr>
          <a:lstStyle>
            <a:lvl1pPr marL="0" indent="0">
              <a:buNone/>
              <a:defRPr sz="1300">
                <a:latin typeface="Arial" pitchFamily="34" charset="0"/>
                <a:cs typeface="Arial" pitchFamily="34" charset="0"/>
              </a:defRPr>
            </a:lvl1pPr>
          </a:lstStyle>
          <a:p>
            <a:pPr lvl="0"/>
            <a:r>
              <a:rPr lang="en-GB" dirty="0"/>
              <a:t>&lt;Text&gt;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inal slide">
    <p:bg>
      <p:bgPr>
        <a:solidFill>
          <a:srgbClr val="F2F2F2"/>
        </a:solidFill>
        <a:effectLst/>
      </p:bgPr>
    </p:bg>
    <p:spTree>
      <p:nvGrpSpPr>
        <p:cNvPr id="1" name=""/>
        <p:cNvGrpSpPr/>
        <p:nvPr/>
      </p:nvGrpSpPr>
      <p:grpSpPr>
        <a:xfrm>
          <a:off x="0" y="0"/>
          <a:ext cx="0" cy="0"/>
          <a:chOff x="0" y="0"/>
          <a:chExt cx="0" cy="0"/>
        </a:xfrm>
      </p:grpSpPr>
      <p:grpSp>
        <p:nvGrpSpPr>
          <p:cNvPr id="2" name="Group 24"/>
          <p:cNvGrpSpPr/>
          <p:nvPr userDrawn="1"/>
        </p:nvGrpSpPr>
        <p:grpSpPr>
          <a:xfrm>
            <a:off x="250826" y="260350"/>
            <a:ext cx="821085" cy="684000"/>
            <a:chOff x="250826" y="260350"/>
            <a:chExt cx="821085" cy="684000"/>
          </a:xfrm>
        </p:grpSpPr>
        <p:sp>
          <p:nvSpPr>
            <p:cNvPr id="20" name="Freeform 22"/>
            <p:cNvSpPr>
              <a:spLocks/>
            </p:cNvSpPr>
            <p:nvPr/>
          </p:nvSpPr>
          <p:spPr bwMode="auto">
            <a:xfrm>
              <a:off x="409331" y="260350"/>
              <a:ext cx="662580" cy="684000"/>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rgbClr val="35BDB2"/>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1" name="Freeform 23"/>
            <p:cNvSpPr>
              <a:spLocks/>
            </p:cNvSpPr>
            <p:nvPr/>
          </p:nvSpPr>
          <p:spPr bwMode="auto">
            <a:xfrm>
              <a:off x="250826" y="260350"/>
              <a:ext cx="664008" cy="684000"/>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rgbClr val="35BDB2"/>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2" name="Rectangle 24"/>
            <p:cNvSpPr>
              <a:spLocks noChangeArrowheads="1"/>
            </p:cNvSpPr>
            <p:nvPr/>
          </p:nvSpPr>
          <p:spPr bwMode="auto">
            <a:xfrm>
              <a:off x="524997" y="534521"/>
              <a:ext cx="274171" cy="135658"/>
            </a:xfrm>
            <a:prstGeom prst="rect">
              <a:avLst/>
            </a:prstGeom>
            <a:solidFill>
              <a:srgbClr val="35BDB2"/>
            </a:solid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grpSp>
      <p:grpSp>
        <p:nvGrpSpPr>
          <p:cNvPr id="3" name="Group 17"/>
          <p:cNvGrpSpPr/>
          <p:nvPr userDrawn="1"/>
        </p:nvGrpSpPr>
        <p:grpSpPr>
          <a:xfrm>
            <a:off x="-3175" y="4159224"/>
            <a:ext cx="9144000" cy="2698776"/>
            <a:chOff x="-3175" y="3107255"/>
            <a:chExt cx="9144000" cy="2698776"/>
          </a:xfrm>
        </p:grpSpPr>
        <p:sp>
          <p:nvSpPr>
            <p:cNvPr id="24" name="Freeform 6"/>
            <p:cNvSpPr>
              <a:spLocks noChangeAspect="1"/>
            </p:cNvSpPr>
            <p:nvPr/>
          </p:nvSpPr>
          <p:spPr bwMode="auto">
            <a:xfrm>
              <a:off x="-3175" y="3107255"/>
              <a:ext cx="9144000" cy="321745"/>
            </a:xfrm>
            <a:custGeom>
              <a:avLst/>
              <a:gdLst/>
              <a:ahLst/>
              <a:cxnLst>
                <a:cxn ang="0">
                  <a:pos x="4533" y="319"/>
                </a:cxn>
                <a:cxn ang="0">
                  <a:pos x="0" y="0"/>
                </a:cxn>
                <a:cxn ang="0">
                  <a:pos x="0" y="319"/>
                </a:cxn>
                <a:cxn ang="0">
                  <a:pos x="9066" y="319"/>
                </a:cxn>
                <a:cxn ang="0">
                  <a:pos x="9066" y="0"/>
                </a:cxn>
                <a:cxn ang="0">
                  <a:pos x="4533" y="319"/>
                </a:cxn>
              </a:cxnLst>
              <a:rect l="0" t="0" r="r" b="b"/>
              <a:pathLst>
                <a:path w="9066" h="319">
                  <a:moveTo>
                    <a:pt x="4533" y="319"/>
                  </a:moveTo>
                  <a:lnTo>
                    <a:pt x="0" y="0"/>
                  </a:lnTo>
                  <a:lnTo>
                    <a:pt x="0" y="319"/>
                  </a:lnTo>
                  <a:lnTo>
                    <a:pt x="9066" y="319"/>
                  </a:lnTo>
                  <a:lnTo>
                    <a:pt x="9066" y="0"/>
                  </a:lnTo>
                  <a:lnTo>
                    <a:pt x="4533" y="319"/>
                  </a:lnTo>
                  <a:close/>
                </a:path>
              </a:pathLst>
            </a:custGeom>
            <a:solidFill>
              <a:srgbClr val="37BDB3"/>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5" name="Rectangle 24"/>
            <p:cNvSpPr/>
            <p:nvPr/>
          </p:nvSpPr>
          <p:spPr>
            <a:xfrm>
              <a:off x="-3175" y="3428999"/>
              <a:ext cx="9144000" cy="2377032"/>
            </a:xfrm>
            <a:prstGeom prst="rect">
              <a:avLst/>
            </a:prstGeom>
            <a:solidFill>
              <a:srgbClr val="35BDB2"/>
            </a:soli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FFFFFF"/>
                </a:solidFill>
                <a:effectLst/>
                <a:uLnTx/>
                <a:uFillTx/>
                <a:latin typeface="Arial"/>
                <a:ea typeface="+mn-ea"/>
                <a:cs typeface="+mn-cs"/>
              </a:endParaRPr>
            </a:p>
          </p:txBody>
        </p:sp>
      </p:grpSp>
      <p:sp>
        <p:nvSpPr>
          <p:cNvPr id="17" name="Text Placeholder 16"/>
          <p:cNvSpPr>
            <a:spLocks noGrp="1"/>
          </p:cNvSpPr>
          <p:nvPr>
            <p:ph type="body" sz="quarter" idx="10" hasCustomPrompt="1"/>
          </p:nvPr>
        </p:nvSpPr>
        <p:spPr>
          <a:xfrm>
            <a:off x="250825" y="5265738"/>
            <a:ext cx="8642350" cy="1475630"/>
          </a:xfrm>
          <a:prstGeom prst="rect">
            <a:avLst/>
          </a:prstGeom>
        </p:spPr>
        <p:txBody>
          <a:bodyPr>
            <a:normAutofit/>
          </a:bodyPr>
          <a:lstStyle>
            <a:lvl1pPr algn="ctr">
              <a:buNone/>
              <a:defRPr sz="1800" baseline="0">
                <a:solidFill>
                  <a:schemeClr val="bg1"/>
                </a:solidFill>
                <a:latin typeface="Arial"/>
              </a:defRPr>
            </a:lvl1pPr>
          </a:lstStyle>
          <a:p>
            <a:pPr lvl="0"/>
            <a:r>
              <a:rPr lang="en-GB" dirty="0"/>
              <a:t>For more information please contact: </a:t>
            </a:r>
            <a:br>
              <a:rPr lang="en-GB" dirty="0"/>
            </a:br>
            <a:r>
              <a:rPr lang="en-GB" dirty="0"/>
              <a:t>trends@futurefoundation.co</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6" name="TextBox 15"/>
          <p:cNvSpPr txBox="1"/>
          <p:nvPr userDrawn="1"/>
        </p:nvSpPr>
        <p:spPr>
          <a:xfrm>
            <a:off x="8662881" y="6338849"/>
            <a:ext cx="309700" cy="194925"/>
          </a:xfrm>
          <a:prstGeom prst="rect">
            <a:avLst/>
          </a:prstGeom>
          <a:noFill/>
        </p:spPr>
        <p:txBody>
          <a:bodyPr wrap="none" rtlCol="0" anchor="ctr">
            <a:spAutoFit/>
          </a:bodyPr>
          <a:lstStyle/>
          <a:p>
            <a:pPr algn="r">
              <a:lnSpc>
                <a:spcPts val="800"/>
              </a:lnSpc>
            </a:pPr>
            <a:fld id="{0E0A9B4E-19F2-4E81-81C4-98D63547DE75}" type="slidenum">
              <a:rPr lang="en-GB" sz="800">
                <a:solidFill>
                  <a:srgbClr val="35BDB2"/>
                </a:solidFill>
                <a:cs typeface="Arial" pitchFamily="34" charset="0"/>
              </a:rPr>
              <a:pPr algn="r">
                <a:lnSpc>
                  <a:spcPts val="800"/>
                </a:lnSpc>
              </a:pPr>
              <a:t>‹#›</a:t>
            </a:fld>
            <a:endParaRPr lang="en-GB" sz="800" dirty="0">
              <a:solidFill>
                <a:srgbClr val="35BDB2"/>
              </a:solidFill>
              <a:cs typeface="Arial" pitchFamily="34" charset="0"/>
            </a:endParaRPr>
          </a:p>
        </p:txBody>
      </p:sp>
      <p:cxnSp>
        <p:nvCxnSpPr>
          <p:cNvPr id="17" name="Straight Connector 16"/>
          <p:cNvCxnSpPr/>
          <p:nvPr userDrawn="1"/>
        </p:nvCxnSpPr>
        <p:spPr>
          <a:xfrm rot="5400000">
            <a:off x="8330221" y="6547429"/>
            <a:ext cx="619558" cy="1589"/>
          </a:xfrm>
          <a:prstGeom prst="line">
            <a:avLst/>
          </a:prstGeom>
          <a:noFill/>
          <a:ln w="19050" cap="flat" cmpd="sng" algn="ctr">
            <a:solidFill>
              <a:srgbClr val="35BDB2"/>
            </a:solidFill>
            <a:prstDash val="solid"/>
          </a:ln>
          <a:effectLst/>
        </p:spPr>
      </p:cxnSp>
      <p:sp>
        <p:nvSpPr>
          <p:cNvPr id="18" name="Text Placeholder 14"/>
          <p:cNvSpPr>
            <a:spLocks noGrp="1"/>
          </p:cNvSpPr>
          <p:nvPr>
            <p:ph type="body" sz="quarter" idx="10" hasCustomPrompt="1"/>
          </p:nvPr>
        </p:nvSpPr>
        <p:spPr>
          <a:xfrm>
            <a:off x="684213" y="6338849"/>
            <a:ext cx="7929834" cy="194925"/>
          </a:xfrm>
          <a:prstGeom prst="rect">
            <a:avLst/>
          </a:prstGeom>
        </p:spPr>
        <p:txBody>
          <a:bodyPr anchor="ctr">
            <a:noAutofit/>
          </a:bodyPr>
          <a:lstStyle>
            <a:lvl1pPr marL="0" marR="0" indent="0" algn="r" defTabSz="457200" rtl="0" eaLnBrk="1" fontAlgn="auto" latinLnBrk="0" hangingPunct="1">
              <a:lnSpc>
                <a:spcPts val="800"/>
              </a:lnSpc>
              <a:spcBef>
                <a:spcPts val="0"/>
              </a:spcBef>
              <a:spcAft>
                <a:spcPts val="0"/>
              </a:spcAft>
              <a:buClrTx/>
              <a:buSzTx/>
              <a:buFont typeface="Arial"/>
              <a:buNone/>
              <a:tabLst/>
              <a:defRPr sz="800" baseline="0">
                <a:solidFill>
                  <a:schemeClr val="tx1">
                    <a:lumMod val="50000"/>
                    <a:lumOff val="50000"/>
                  </a:schemeClr>
                </a:solidFill>
              </a:defRPr>
            </a:lvl1pPr>
          </a:lstStyle>
          <a:p>
            <a:pPr marL="0" marR="0" lvl="0" indent="0" algn="r" defTabSz="457200" rtl="0" eaLnBrk="1" fontAlgn="auto" latinLnBrk="0" hangingPunct="1">
              <a:lnSpc>
                <a:spcPts val="800"/>
              </a:lnSpc>
              <a:spcBef>
                <a:spcPts val="0"/>
              </a:spcBef>
              <a:spcAft>
                <a:spcPts val="0"/>
              </a:spcAft>
              <a:buClrTx/>
              <a:buSzTx/>
              <a:buFont typeface="Arial"/>
              <a:buNone/>
              <a:tabLst/>
              <a:defRPr/>
            </a:pPr>
            <a:r>
              <a:rPr kumimoji="0" lang="en-GB" sz="800" b="0" i="0" u="none" strike="noStrike" kern="0" cap="none" spc="0" normalizeH="0" baseline="0" noProof="0" dirty="0">
                <a:ln>
                  <a:noFill/>
                </a:ln>
                <a:solidFill>
                  <a:srgbClr val="000000">
                    <a:lumMod val="50000"/>
                    <a:lumOff val="50000"/>
                  </a:srgbClr>
                </a:solidFill>
                <a:effectLst/>
                <a:uLnTx/>
                <a:uFillTx/>
              </a:rPr>
              <a:t>Insert source/photo credit here</a:t>
            </a:r>
          </a:p>
        </p:txBody>
      </p:sp>
      <p:sp>
        <p:nvSpPr>
          <p:cNvPr id="19" name="Title 1"/>
          <p:cNvSpPr>
            <a:spLocks noGrp="1"/>
          </p:cNvSpPr>
          <p:nvPr>
            <p:ph type="title" hasCustomPrompt="1"/>
          </p:nvPr>
        </p:nvSpPr>
        <p:spPr>
          <a:xfrm>
            <a:off x="250826" y="260350"/>
            <a:ext cx="8642348" cy="443198"/>
          </a:xfrm>
          <a:prstGeom prst="rect">
            <a:avLst/>
          </a:prstGeom>
        </p:spPr>
        <p:txBody>
          <a:bodyPr wrap="square" lIns="0" tIns="0" rIns="0" bIns="0" anchor="t">
            <a:spAutoFit/>
          </a:bodyPr>
          <a:lstStyle>
            <a:lvl1pPr algn="l">
              <a:lnSpc>
                <a:spcPct val="90000"/>
              </a:lnSpc>
              <a:defRPr sz="3200">
                <a:solidFill>
                  <a:srgbClr val="35BDB2"/>
                </a:solidFill>
                <a:latin typeface="Arial" pitchFamily="34" charset="0"/>
                <a:cs typeface="Arial" pitchFamily="34" charset="0"/>
              </a:defRPr>
            </a:lvl1pPr>
          </a:lstStyle>
          <a:p>
            <a:pPr marL="0" marR="0" lvl="0" indent="0" algn="l" defTabSz="914400" eaLnBrk="1" fontAlgn="auto" latinLnBrk="0" hangingPunct="1">
              <a:lnSpc>
                <a:spcPct val="90000"/>
              </a:lnSpc>
              <a:spcBef>
                <a:spcPts val="0"/>
              </a:spcBef>
              <a:spcAft>
                <a:spcPts val="0"/>
              </a:spcAft>
              <a:buClrTx/>
              <a:buSzTx/>
              <a:buFontTx/>
              <a:buNone/>
              <a:tabLst/>
              <a:defRPr/>
            </a:pPr>
            <a:r>
              <a:rPr kumimoji="0" lang="en-GB" sz="3200" b="0" i="0" u="none" strike="noStrike" kern="0" cap="none" spc="0" normalizeH="0" baseline="0" noProof="0" dirty="0">
                <a:ln>
                  <a:noFill/>
                </a:ln>
                <a:solidFill>
                  <a:srgbClr val="35BDB2"/>
                </a:solidFill>
                <a:effectLst/>
                <a:uLnTx/>
                <a:uFillTx/>
                <a:latin typeface="Arial" pitchFamily="34" charset="0"/>
                <a:cs typeface="Arial" pitchFamily="34" charset="0"/>
              </a:rPr>
              <a:t>Blank slide</a:t>
            </a:r>
            <a:endParaRPr kumimoji="0" lang="en-US" sz="3200" b="0" i="0" u="none" strike="noStrike" kern="0" cap="none" spc="0" normalizeH="0" baseline="0" noProof="0" dirty="0">
              <a:ln>
                <a:noFill/>
              </a:ln>
              <a:solidFill>
                <a:srgbClr val="35BDB2"/>
              </a:solidFill>
              <a:effectLst/>
              <a:uLnTx/>
              <a:uFillTx/>
              <a:latin typeface="Arial" pitchFamily="34" charset="0"/>
              <a:cs typeface="Arial" pitchFamily="34" charset="0"/>
            </a:endParaRPr>
          </a:p>
        </p:txBody>
      </p:sp>
      <p:grpSp>
        <p:nvGrpSpPr>
          <p:cNvPr id="20" name="Group 5"/>
          <p:cNvGrpSpPr>
            <a:grpSpLocks noChangeAspect="1"/>
          </p:cNvGrpSpPr>
          <p:nvPr userDrawn="1"/>
        </p:nvGrpSpPr>
        <p:grpSpPr bwMode="auto">
          <a:xfrm>
            <a:off x="250826" y="6236525"/>
            <a:ext cx="433388" cy="361125"/>
            <a:chOff x="-796" y="1752"/>
            <a:chExt cx="2267" cy="1889"/>
          </a:xfrm>
          <a:solidFill>
            <a:srgbClr val="35BDB2"/>
          </a:solidFill>
        </p:grpSpPr>
        <p:sp>
          <p:nvSpPr>
            <p:cNvPr id="21" name="Freeform 6"/>
            <p:cNvSpPr>
              <a:spLocks/>
            </p:cNvSpPr>
            <p:nvPr userDrawn="1"/>
          </p:nvSpPr>
          <p:spPr bwMode="auto">
            <a:xfrm>
              <a:off x="-360" y="1752"/>
              <a:ext cx="1831" cy="1889"/>
            </a:xfrm>
            <a:custGeom>
              <a:avLst/>
              <a:gdLst/>
              <a:ahLst/>
              <a:cxnLst>
                <a:cxn ang="0">
                  <a:pos x="1454" y="0"/>
                </a:cxn>
                <a:cxn ang="0">
                  <a:pos x="1454" y="1511"/>
                </a:cxn>
                <a:cxn ang="0">
                  <a:pos x="0" y="1511"/>
                </a:cxn>
                <a:cxn ang="0">
                  <a:pos x="0" y="1889"/>
                </a:cxn>
                <a:cxn ang="0">
                  <a:pos x="1831" y="1889"/>
                </a:cxn>
                <a:cxn ang="0">
                  <a:pos x="1831" y="0"/>
                </a:cxn>
                <a:cxn ang="0">
                  <a:pos x="1454" y="0"/>
                </a:cxn>
              </a:cxnLst>
              <a:rect l="0" t="0" r="r" b="b"/>
              <a:pathLst>
                <a:path w="1831" h="1889">
                  <a:moveTo>
                    <a:pt x="1454" y="0"/>
                  </a:moveTo>
                  <a:lnTo>
                    <a:pt x="1454" y="1511"/>
                  </a:lnTo>
                  <a:lnTo>
                    <a:pt x="0" y="1511"/>
                  </a:lnTo>
                  <a:lnTo>
                    <a:pt x="0" y="1889"/>
                  </a:lnTo>
                  <a:lnTo>
                    <a:pt x="1831" y="1889"/>
                  </a:lnTo>
                  <a:lnTo>
                    <a:pt x="1831" y="0"/>
                  </a:lnTo>
                  <a:lnTo>
                    <a:pt x="145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2" name="Freeform 7"/>
            <p:cNvSpPr>
              <a:spLocks/>
            </p:cNvSpPr>
            <p:nvPr userDrawn="1"/>
          </p:nvSpPr>
          <p:spPr bwMode="auto">
            <a:xfrm>
              <a:off x="-796" y="1752"/>
              <a:ext cx="1832" cy="1889"/>
            </a:xfrm>
            <a:custGeom>
              <a:avLst/>
              <a:gdLst/>
              <a:ahLst/>
              <a:cxnLst>
                <a:cxn ang="0">
                  <a:pos x="1832" y="378"/>
                </a:cxn>
                <a:cxn ang="0">
                  <a:pos x="1832" y="0"/>
                </a:cxn>
                <a:cxn ang="0">
                  <a:pos x="0" y="0"/>
                </a:cxn>
                <a:cxn ang="0">
                  <a:pos x="0" y="1889"/>
                </a:cxn>
                <a:cxn ang="0">
                  <a:pos x="378" y="1889"/>
                </a:cxn>
                <a:cxn ang="0">
                  <a:pos x="378" y="378"/>
                </a:cxn>
                <a:cxn ang="0">
                  <a:pos x="1832" y="378"/>
                </a:cxn>
              </a:cxnLst>
              <a:rect l="0" t="0" r="r" b="b"/>
              <a:pathLst>
                <a:path w="1832" h="1889">
                  <a:moveTo>
                    <a:pt x="1832" y="378"/>
                  </a:moveTo>
                  <a:lnTo>
                    <a:pt x="1832" y="0"/>
                  </a:lnTo>
                  <a:lnTo>
                    <a:pt x="0" y="0"/>
                  </a:lnTo>
                  <a:lnTo>
                    <a:pt x="0" y="1889"/>
                  </a:lnTo>
                  <a:lnTo>
                    <a:pt x="378" y="1889"/>
                  </a:lnTo>
                  <a:lnTo>
                    <a:pt x="378" y="378"/>
                  </a:lnTo>
                  <a:lnTo>
                    <a:pt x="1832" y="37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sp>
          <p:nvSpPr>
            <p:cNvPr id="23" name="Rectangle 8"/>
            <p:cNvSpPr>
              <a:spLocks noChangeArrowheads="1"/>
            </p:cNvSpPr>
            <p:nvPr userDrawn="1"/>
          </p:nvSpPr>
          <p:spPr bwMode="auto">
            <a:xfrm>
              <a:off x="-40" y="2508"/>
              <a:ext cx="756" cy="377"/>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000000"/>
                </a:solidFill>
                <a:effectLst/>
                <a:uLnTx/>
                <a:uFillTx/>
              </a:endParaRPr>
            </a:p>
          </p:txBody>
        </p:sp>
      </p:grpSp>
      <p:sp>
        <p:nvSpPr>
          <p:cNvPr id="24" name="Text Placeholder 12"/>
          <p:cNvSpPr>
            <a:spLocks noGrp="1"/>
          </p:cNvSpPr>
          <p:nvPr>
            <p:ph type="body" sz="quarter" idx="11" hasCustomPrompt="1"/>
          </p:nvPr>
        </p:nvSpPr>
        <p:spPr>
          <a:xfrm>
            <a:off x="250825" y="873125"/>
            <a:ext cx="8642350" cy="5003800"/>
          </a:xfrm>
          <a:prstGeom prst="rect">
            <a:avLst/>
          </a:prstGeom>
        </p:spPr>
        <p:txBody>
          <a:bodyPr>
            <a:normAutofit/>
          </a:bodyPr>
          <a:lstStyle>
            <a:lvl1pPr marL="266700" marR="0" indent="-266700" algn="l" defTabSz="457200" rtl="0" eaLnBrk="1" fontAlgn="auto" latinLnBrk="0" hangingPunct="1">
              <a:lnSpc>
                <a:spcPct val="90000"/>
              </a:lnSpc>
              <a:spcBef>
                <a:spcPts val="0"/>
              </a:spcBef>
              <a:spcAft>
                <a:spcPts val="600"/>
              </a:spcAft>
              <a:buClr>
                <a:srgbClr val="35BDB2"/>
              </a:buClr>
              <a:buSzTx/>
              <a:buFontTx/>
              <a:buNone/>
              <a:tabLst/>
              <a:defRPr/>
            </a:lvl1pPr>
          </a:lstStyle>
          <a:p>
            <a:pPr marL="266700" marR="0" lvl="0" indent="-266700" algn="l" defTabSz="457200" rtl="0" eaLnBrk="1" fontAlgn="auto" latinLnBrk="0" hangingPunct="1">
              <a:lnSpc>
                <a:spcPct val="90000"/>
              </a:lnSpc>
              <a:spcBef>
                <a:spcPts val="0"/>
              </a:spcBef>
              <a:spcAft>
                <a:spcPts val="600"/>
              </a:spcAft>
              <a:buClr>
                <a:srgbClr val="35BDB2"/>
              </a:buClr>
              <a:buSzTx/>
              <a:buFontTx/>
              <a:buNone/>
              <a:tabLst/>
              <a:defRPr/>
            </a:pPr>
            <a:r>
              <a:rPr kumimoji="0" lang="en-GB" sz="1600" b="0" i="0" u="none" strike="noStrike" kern="1200" cap="none" spc="-30" normalizeH="0" baseline="0" noProof="0" dirty="0">
                <a:ln>
                  <a:noFill/>
                </a:ln>
                <a:solidFill>
                  <a:srgbClr val="000000">
                    <a:lumMod val="65000"/>
                    <a:lumOff val="35000"/>
                  </a:srgbClr>
                </a:solidFill>
                <a:effectLst/>
                <a:uLnTx/>
                <a:uFillTx/>
                <a:latin typeface="Arial" pitchFamily="34" charset="0"/>
                <a:ea typeface="+mn-ea"/>
                <a:cs typeface="Arial" pitchFamily="34" charset="0"/>
              </a:rPr>
              <a:t>&lt;TEXT&gt;</a:t>
            </a:r>
          </a:p>
        </p:txBody>
      </p:sp>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 Id="rId10" Type="http://schemas.openxmlformats.org/officeDocument/2006/relationships/theme" Target="../theme/theme1.xml"/> 
</Relationships>
</file>

<file path=ppt/slideMasters/_rels/slideMaster3.xml.rels><?xml version="1.0" encoding="UTF-8" standalone="yes"?>
<Relationships xmlns="http://schemas.openxmlformats.org/package/2006/relationships">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slideLayout" Target="../slideLayouts/slideLayout12.xml"/>
  
  
  <Relationship Id="rId13" Type="http://schemas.openxmlformats.org/officeDocument/2006/relationships/slideLayout" Target="../slideLayouts/slideLayout13.xml"/>
  
  
  <Relationship Id="rId14" Type="http://schemas.openxmlformats.org/officeDocument/2006/relationships/slideLayout" Target="../slideLayouts/slideLayout14.xml"/>
  
  
  <Relationship Id="rId15" Type="http://schemas.openxmlformats.org/officeDocument/2006/relationships/slideLayout" Target="../slideLayouts/slideLayout15.xml"/>
  
  
  <Relationship Id="rId16" Type="http://schemas.openxmlformats.org/officeDocument/2006/relationships/slideLayout" Target="../slideLayouts/slideLayout16.xml"/>
  
  
  <Relationship Id="rId17" Type="http://schemas.openxmlformats.org/officeDocument/2006/relationships/slideLayout" Target="../slideLayouts/slideLayout17.xml"/>
  
  
  <Relationship Id="rId18" Type="http://schemas.openxmlformats.org/officeDocument/2006/relationships/slideLayout" Target="../slideLayouts/slideLayout18.xml"/>
  
  
  <Relationship Id="rId19" Type="http://schemas.openxmlformats.org/officeDocument/2006/relationships/slideLayout" Target="../slideLayouts/slideLayout19.xml"/>
  
  
  <Relationship Id="rId20" Type="http://schemas.openxmlformats.org/officeDocument/2006/relationships/slideLayout" Target="../slideLayouts/slideLayout20.xml"/>
  
  
  <Relationship Id="rId21" Type="http://schemas.openxmlformats.org/officeDocument/2006/relationships/slideLayout" Target="../slideLayouts/slideLayout21.xml"/>
  
  
  <Relationship Id="rId22" Type="http://schemas.openxmlformats.org/officeDocument/2006/relationships/slideLayout" Target="../slideLayouts/slideLayout22.xml"/>
  
  
  <Relationship Id="rId23" Type="http://schemas.openxmlformats.org/officeDocument/2006/relationships/slideLayout" Target="../slideLayouts/slideLayout23.xml"/>
  
  
  <Relationship Id="rId24" Type="http://schemas.openxmlformats.org/officeDocument/2006/relationships/slideLayout" Target="../slideLayouts/slideLayout24.xml"/>
  
  
  <Relationship Id="rId25" Type="http://schemas.openxmlformats.org/officeDocument/2006/relationships/slideLayout" Target="../slideLayouts/slideLayout25.xml"/>
  
  
  <Relationship Id="rId26" Type="http://schemas.openxmlformats.org/officeDocument/2006/relationships/slideLayout" Target="../slideLayouts/slideLayout26.xml"/>
  
  
  <Relationship Id="rId27" Type="http://schemas.openxmlformats.org/officeDocument/2006/relationships/slideLayout" Target="../slideLayouts/slideLayout27.xml"/>
  
  
  <Relationship Id="rId28" Type="http://schemas.openxmlformats.org/officeDocument/2006/relationships/slideLayout" Target="../slideLayouts/slideLayout28.xml"/>
  
  
  <Relationship Id="rId29" Type="http://schemas.openxmlformats.org/officeDocument/2006/relationships/slideLayout" Target="../slideLayouts/slideLayout29.xml"/>
  
  
  <Relationship Id="rId30" Type="http://schemas.openxmlformats.org/officeDocument/2006/relationships/slideLayout" Target="../slideLayouts/slideLayout30.xml"/>
  
  
  <Relationship Id="rId31" Type="http://schemas.openxmlformats.org/officeDocument/2006/relationships/slideLayout" Target="../slideLayouts/slideLayout31.xml"/>
  
  
  <Relationship Id="rId32" Type="http://schemas.openxmlformats.org/officeDocument/2006/relationships/slideLayout" Target="../slideLayouts/slideLayout32.xml"/>
  
  
  <Relationship Id="rId33" Type="http://schemas.openxmlformats.org/officeDocument/2006/relationships/slideLayout" Target="../slideLayouts/slideLayout33.xml"/>
  
  
  <Relationship Id="rId34" Type="http://schemas.openxmlformats.org/officeDocument/2006/relationships/slideLayout" Target="../slideLayouts/slideLayout34.xml"/>
  
  
  <Relationship Id="rId35" Type="http://schemas.openxmlformats.org/officeDocument/2006/relationships/slideLayout" Target="../slideLayouts/slideLayout35.xml"/>
  
  
  <Relationship Id="rId36" Type="http://schemas.openxmlformats.org/officeDocument/2006/relationships/slideLayout" Target="../slideLayouts/slideLayout36.xml"/>
  
  <Relationship Id="rId37" Type="http://schemas.openxmlformats.org/officeDocument/2006/relationships/theme" Target="../theme/theme2.xml"/> 
</Relationships>
</file>

<file path=ppt/slideMasters/_rels/slideMaster4.xml.rels><?xml version="1.0" encoding="UTF-8" standalone="yes"?>
<Relationships xmlns="http://schemas.openxmlformats.org/package/2006/relationships">
  
  
  <Relationship Id="rId37" Type="http://schemas.openxmlformats.org/officeDocument/2006/relationships/slideLayout" Target="../slideLayouts/slideLayout37.xml"/>
  
  
  <Relationship Id="rId38" Type="http://schemas.openxmlformats.org/officeDocument/2006/relationships/slideLayout" Target="../slideLayouts/slideLayout38.xml"/>
  
  
  <Relationship Id="rId39" Type="http://schemas.openxmlformats.org/officeDocument/2006/relationships/slideLayout" Target="../slideLayouts/slideLayout39.xml"/>
  
  
  <Relationship Id="rId40" Type="http://schemas.openxmlformats.org/officeDocument/2006/relationships/slideLayout" Target="../slideLayouts/slideLayout40.xml"/>
  
  
  <Relationship Id="rId41" Type="http://schemas.openxmlformats.org/officeDocument/2006/relationships/slideLayout" Target="../slideLayouts/slideLayout41.xml"/>
  
  
  <Relationship Id="rId42" Type="http://schemas.openxmlformats.org/officeDocument/2006/relationships/slideLayout" Target="../slideLayouts/slideLayout42.xml"/>
  
  
  <Relationship Id="rId43" Type="http://schemas.openxmlformats.org/officeDocument/2006/relationships/slideLayout" Target="../slideLayouts/slideLayout43.xml"/>
  
  
  <Relationship Id="rId44" Type="http://schemas.openxmlformats.org/officeDocument/2006/relationships/slideLayout" Target="../slideLayouts/slideLayout44.xml"/>
  
  
  <Relationship Id="rId45" Type="http://schemas.openxmlformats.org/officeDocument/2006/relationships/slideLayout" Target="../slideLayouts/slideLayout45.xml"/>
  
  
  <Relationship Id="rId46" Type="http://schemas.openxmlformats.org/officeDocument/2006/relationships/slideLayout" Target="../slideLayouts/slideLayout46.xml"/>
  
  
  <Relationship Id="rId47" Type="http://schemas.openxmlformats.org/officeDocument/2006/relationships/slideLayout" Target="../slideLayouts/slideLayout47.xml"/>
  
  
  <Relationship Id="rId48" Type="http://schemas.openxmlformats.org/officeDocument/2006/relationships/slideLayout" Target="../slideLayouts/slideLayout48.xml"/>
  
  
  <Relationship Id="rId49" Type="http://schemas.openxmlformats.org/officeDocument/2006/relationships/slideLayout" Target="../slideLayouts/slideLayout49.xml"/>
  
  
  <Relationship Id="rId50" Type="http://schemas.openxmlformats.org/officeDocument/2006/relationships/slideLayout" Target="../slideLayouts/slideLayout50.xml"/>
  
  
  <Relationship Id="rId51" Type="http://schemas.openxmlformats.org/officeDocument/2006/relationships/slideLayout" Target="../slideLayouts/slideLayout51.xml"/>
  
  
  <Relationship Id="rId52" Type="http://schemas.openxmlformats.org/officeDocument/2006/relationships/slideLayout" Target="../slideLayouts/slideLayout52.xml"/>
  
  
  <Relationship Id="rId53" Type="http://schemas.openxmlformats.org/officeDocument/2006/relationships/slideLayout" Target="../slideLayouts/slideLayout53.xml"/>
  
  
  <Relationship Id="rId54" Type="http://schemas.openxmlformats.org/officeDocument/2006/relationships/slideLayout" Target="../slideLayouts/slideLayout54.xml"/>
  
  
  <Relationship Id="rId55" Type="http://schemas.openxmlformats.org/officeDocument/2006/relationships/slideLayout" Target="../slideLayouts/slideLayout55.xml"/>
  
  
  <Relationship Id="rId56" Type="http://schemas.openxmlformats.org/officeDocument/2006/relationships/slideLayout" Target="../slideLayouts/slideLayout56.xml"/>
  
  
  <Relationship Id="rId57" Type="http://schemas.openxmlformats.org/officeDocument/2006/relationships/slideLayout" Target="../slideLayouts/slideLayout57.xml"/>
  
  
  <Relationship Id="rId58" Type="http://schemas.openxmlformats.org/officeDocument/2006/relationships/slideLayout" Target="../slideLayouts/slideLayout58.xml"/>
  
  
  <Relationship Id="rId59" Type="http://schemas.openxmlformats.org/officeDocument/2006/relationships/slideLayout" Target="../slideLayouts/slideLayout59.xml"/>
  
  
  <Relationship Id="rId60" Type="http://schemas.openxmlformats.org/officeDocument/2006/relationships/slideLayout" Target="../slideLayouts/slideLayout60.xml"/>
  
  
  <Relationship Id="rId61" Type="http://schemas.openxmlformats.org/officeDocument/2006/relationships/slideLayout" Target="../slideLayouts/slideLayout61.xml"/>
  
  
  <Relationship Id="rId62" Type="http://schemas.openxmlformats.org/officeDocument/2006/relationships/slideLayout" Target="../slideLayouts/slideLayout62.xml"/>
  
  
  <Relationship Id="rId63" Type="http://schemas.openxmlformats.org/officeDocument/2006/relationships/slideLayout" Target="../slideLayouts/slideLayout63.xml"/>
  
  
  <Relationship Id="rId64" Type="http://schemas.openxmlformats.org/officeDocument/2006/relationships/slideLayout" Target="../slideLayouts/slideLayout64.xml"/>
  
  <Relationship Id="rId65" Type="http://schemas.openxmlformats.org/officeDocument/2006/relationships/theme" Target="../theme/theme3.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r:id="rId1"/>
    <p:sldLayoutId r:id="rId2"/>
    <p:sldLayoutId r:id="rId3"/>
    <p:sldLayoutId r:id="rId4"/>
    <p:sldLayoutId r:id="rId5"/>
    <p:sldLayoutId r:id="rId6"/>
    <p:sldLayoutId r:id="rId7"/>
    <p:sldLayoutId r:id="rId8"/>
    <p:sldLayoutId r:id="rId9"/>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r:id="rId10"/>
    <p:sldLayoutId r:id="rId11"/>
    <p:sldLayoutId r:id="rId12"/>
    <p:sldLayoutId r:id="rId13"/>
    <p:sldLayoutId r:id="rId14"/>
    <p:sldLayoutId r:id="rId15"/>
    <p:sldLayoutId r:id="rId16"/>
    <p:sldLayoutId r:id="rId17"/>
    <p:sldLayoutId r:id="rId18"/>
    <p:sldLayoutId r:id="rId19"/>
    <p:sldLayoutId r:id="rId20"/>
    <p:sldLayoutId r:id="rId21"/>
    <p:sldLayoutId r:id="rId22"/>
    <p:sldLayoutId r:id="rId23"/>
    <p:sldLayoutId r:id="rId24"/>
    <p:sldLayoutId r:id="rId25"/>
    <p:sldLayoutId r:id="rId26"/>
    <p:sldLayoutId r:id="rId27"/>
    <p:sldLayoutId r:id="rId28"/>
    <p:sldLayoutId r:id="rId29"/>
    <p:sldLayoutId r:id="rId30"/>
    <p:sldLayoutId r:id="rId31"/>
    <p:sldLayoutId r:id="rId32"/>
    <p:sldLayoutId r:id="rId33"/>
    <p:sldLayoutId r:id="rId34"/>
    <p:sldLayoutId r:id="rId35"/>
    <p:sldLayoutId r:id="rId36"/>
  </p:sldLayoutIdLst>
  <p:timing>
    <p:tnLst>
      <p:par>
        <p:cTn id="1" dur="indefinite" restart="never" nodeType="tmRoot"/>
      </p:par>
    </p:tnLst>
  </p:timing>
  <p:txStyles>
    <p:titleStyle>
      <a:lvl1pPr algn="l" defTabSz="457200" rtl="0" eaLnBrk="1" latinLnBrk="0" hangingPunct="1">
        <a:lnSpc>
          <a:spcPct val="90000"/>
        </a:lnSpc>
        <a:spcBef>
          <a:spcPct val="0"/>
        </a:spcBef>
        <a:buNone/>
        <a:defRPr lang="en-US" sz="3600" kern="1200" dirty="0">
          <a:solidFill>
            <a:schemeClr val="bg2"/>
          </a:solidFill>
          <a:latin typeface="Arial" pitchFamily="34" charset="0"/>
          <a:ea typeface="+mj-ea"/>
          <a:cs typeface="Arial" pitchFamily="34" charset="0"/>
        </a:defRPr>
      </a:lvl1pPr>
    </p:titleStyle>
    <p:bodyStyle>
      <a:lvl1pPr marL="446088" indent="-446088" algn="l" defTabSz="457200" rtl="0" eaLnBrk="1" latinLnBrk="0" hangingPunct="1">
        <a:spcBef>
          <a:spcPct val="20000"/>
        </a:spcBef>
        <a:buFontTx/>
        <a:buNone/>
        <a:defRPr lang="en-GB" sz="2800" kern="1200" dirty="0">
          <a:solidFill>
            <a:schemeClr val="tx1">
              <a:lumMod val="65000"/>
              <a:lumOff val="35000"/>
            </a:schemeClr>
          </a:solidFill>
          <a:latin typeface="Arial" pitchFamily="34" charset="0"/>
          <a:ea typeface="+mn-ea"/>
          <a:cs typeface="Arial" pitchFamily="34" charset="0"/>
        </a:defRPr>
      </a:lvl1pPr>
      <a:lvl2pPr marL="717550" indent="-303213" algn="l" defTabSz="457200" rtl="0" eaLnBrk="1" latinLnBrk="0" hangingPunct="1">
        <a:spcBef>
          <a:spcPct val="20000"/>
        </a:spcBef>
        <a:buFont typeface="Arial" pitchFamily="34" charset="0"/>
        <a:buChar char="•"/>
        <a:defRPr lang="en-US" sz="2400" kern="1200" dirty="0">
          <a:solidFill>
            <a:schemeClr val="tx1">
              <a:lumMod val="65000"/>
              <a:lumOff val="35000"/>
            </a:schemeClr>
          </a:solidFill>
          <a:latin typeface="Arial" pitchFamily="34" charset="0"/>
          <a:ea typeface="+mn-ea"/>
          <a:cs typeface="Arial" pitchFamily="34" charset="0"/>
        </a:defRPr>
      </a:lvl2pPr>
      <a:lvl3pPr marL="808038" indent="-300038" algn="l" defTabSz="457200" rtl="0" eaLnBrk="1" latinLnBrk="0" hangingPunct="1">
        <a:spcBef>
          <a:spcPct val="20000"/>
        </a:spcBef>
        <a:buClrTx/>
        <a:buFont typeface="Wingdings 3" pitchFamily="18" charset="2"/>
        <a:buChar char=""/>
        <a:defRPr sz="2400" kern="1200">
          <a:solidFill>
            <a:schemeClr val="tx1">
              <a:lumMod val="65000"/>
              <a:lumOff val="35000"/>
            </a:schemeClr>
          </a:solidFill>
          <a:latin typeface="Arial" pitchFamily="34" charset="0"/>
          <a:ea typeface="+mn-ea"/>
          <a:cs typeface="Arial" pitchFamily="34" charset="0"/>
        </a:defRPr>
      </a:lvl3pPr>
      <a:lvl4pPr marL="1600200" indent="-228600" algn="l" defTabSz="457200" rtl="0" eaLnBrk="1" latinLnBrk="0" hangingPunct="1">
        <a:spcBef>
          <a:spcPct val="20000"/>
        </a:spcBef>
        <a:buFont typeface="Arial"/>
        <a:buChar char="–"/>
        <a:defRPr sz="2000" kern="1200">
          <a:solidFill>
            <a:schemeClr val="tx1">
              <a:lumMod val="50000"/>
              <a:lumOff val="50000"/>
            </a:schemeClr>
          </a:solidFill>
          <a:latin typeface="Arial" pitchFamily="34" charset="0"/>
          <a:ea typeface="+mn-ea"/>
          <a:cs typeface="Arial" pitchFamily="34" charset="0"/>
        </a:defRPr>
      </a:lvl4pPr>
      <a:lvl5pPr marL="2057400" indent="-228600" algn="l" defTabSz="457200" rtl="0" eaLnBrk="1" latinLnBrk="0" hangingPunct="1">
        <a:spcBef>
          <a:spcPct val="20000"/>
        </a:spcBef>
        <a:buFont typeface="Arial"/>
        <a:buChar char="»"/>
        <a:defRPr sz="2000" kern="1200">
          <a:solidFill>
            <a:schemeClr val="tx1">
              <a:lumMod val="50000"/>
              <a:lumOff val="50000"/>
            </a:schemeClr>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r:id="rId37"/>
    <p:sldLayoutId r:id="rId38"/>
    <p:sldLayoutId r:id="rId39"/>
    <p:sldLayoutId r:id="rId40"/>
    <p:sldLayoutId r:id="rId41"/>
    <p:sldLayoutId r:id="rId42"/>
    <p:sldLayoutId r:id="rId43"/>
    <p:sldLayoutId r:id="rId44"/>
    <p:sldLayoutId r:id="rId45"/>
    <p:sldLayoutId r:id="rId46"/>
    <p:sldLayoutId r:id="rId47"/>
    <p:sldLayoutId r:id="rId48"/>
    <p:sldLayoutId r:id="rId49"/>
    <p:sldLayoutId r:id="rId50"/>
    <p:sldLayoutId r:id="rId51"/>
    <p:sldLayoutId r:id="rId52"/>
    <p:sldLayoutId r:id="rId53"/>
    <p:sldLayoutId r:id="rId54"/>
    <p:sldLayoutId r:id="rId55"/>
    <p:sldLayoutId r:id="rId56"/>
    <p:sldLayoutId r:id="rId57"/>
    <p:sldLayoutId r:id="rId58"/>
    <p:sldLayoutId r:id="rId59"/>
    <p:sldLayoutId r:id="rId60"/>
    <p:sldLayoutId r:id="rId61"/>
    <p:sldLayoutId r:id="rId62"/>
    <p:sldLayoutId r:id="rId63"/>
    <p:sldLayoutId r:id="rId64"/>
  </p:sldLayoutIdLst>
  <p:timing>
    <p:tnLst>
      <p:par>
        <p:cTn id="1" dur="indefinite" restart="never" nodeType="tmRoot"/>
      </p:par>
    </p:tnLst>
  </p:timing>
  <p:txStyles>
    <p:titleStyle>
      <a:lvl1pPr algn="l" defTabSz="457200" rtl="0" eaLnBrk="1" latinLnBrk="0" hangingPunct="1">
        <a:lnSpc>
          <a:spcPct val="90000"/>
        </a:lnSpc>
        <a:spcBef>
          <a:spcPct val="0"/>
        </a:spcBef>
        <a:buNone/>
        <a:defRPr lang="en-US" sz="3600" kern="1200" dirty="0">
          <a:solidFill>
            <a:schemeClr val="bg2"/>
          </a:solidFill>
          <a:latin typeface="Arial" pitchFamily="34" charset="0"/>
          <a:ea typeface="+mj-ea"/>
          <a:cs typeface="Arial" pitchFamily="34" charset="0"/>
        </a:defRPr>
      </a:lvl1pPr>
    </p:titleStyle>
    <p:bodyStyle>
      <a:lvl1pPr marL="446088" indent="-446088" algn="l" defTabSz="457200" rtl="0" eaLnBrk="1" latinLnBrk="0" hangingPunct="1">
        <a:spcBef>
          <a:spcPct val="20000"/>
        </a:spcBef>
        <a:buFontTx/>
        <a:buNone/>
        <a:defRPr lang="en-GB" sz="2800" kern="1200" dirty="0">
          <a:solidFill>
            <a:schemeClr val="tx1">
              <a:lumMod val="65000"/>
              <a:lumOff val="35000"/>
            </a:schemeClr>
          </a:solidFill>
          <a:latin typeface="Arial" pitchFamily="34" charset="0"/>
          <a:ea typeface="+mn-ea"/>
          <a:cs typeface="Arial" pitchFamily="34" charset="0"/>
        </a:defRPr>
      </a:lvl1pPr>
      <a:lvl2pPr marL="717550" indent="-303213" algn="l" defTabSz="457200" rtl="0" eaLnBrk="1" latinLnBrk="0" hangingPunct="1">
        <a:spcBef>
          <a:spcPct val="20000"/>
        </a:spcBef>
        <a:buFont typeface="Arial" pitchFamily="34" charset="0"/>
        <a:buChar char="•"/>
        <a:defRPr lang="en-US" sz="2400" kern="1200" dirty="0">
          <a:solidFill>
            <a:schemeClr val="tx1">
              <a:lumMod val="65000"/>
              <a:lumOff val="35000"/>
            </a:schemeClr>
          </a:solidFill>
          <a:latin typeface="Arial" pitchFamily="34" charset="0"/>
          <a:ea typeface="+mn-ea"/>
          <a:cs typeface="Arial" pitchFamily="34" charset="0"/>
        </a:defRPr>
      </a:lvl2pPr>
      <a:lvl3pPr marL="808038" indent="-300038" algn="l" defTabSz="457200" rtl="0" eaLnBrk="1" latinLnBrk="0" hangingPunct="1">
        <a:spcBef>
          <a:spcPct val="20000"/>
        </a:spcBef>
        <a:buClrTx/>
        <a:buFont typeface="Wingdings 3" pitchFamily="18" charset="2"/>
        <a:buChar char=""/>
        <a:defRPr sz="2400" kern="1200">
          <a:solidFill>
            <a:schemeClr val="tx1">
              <a:lumMod val="65000"/>
              <a:lumOff val="35000"/>
            </a:schemeClr>
          </a:solidFill>
          <a:latin typeface="Arial" pitchFamily="34" charset="0"/>
          <a:ea typeface="+mn-ea"/>
          <a:cs typeface="Arial" pitchFamily="34" charset="0"/>
        </a:defRPr>
      </a:lvl3pPr>
      <a:lvl4pPr marL="1600200" indent="-228600" algn="l" defTabSz="457200" rtl="0" eaLnBrk="1" latinLnBrk="0" hangingPunct="1">
        <a:spcBef>
          <a:spcPct val="20000"/>
        </a:spcBef>
        <a:buFont typeface="Arial"/>
        <a:buChar char="–"/>
        <a:defRPr sz="2000" kern="1200">
          <a:solidFill>
            <a:schemeClr val="tx1">
              <a:lumMod val="50000"/>
              <a:lumOff val="50000"/>
            </a:schemeClr>
          </a:solidFill>
          <a:latin typeface="Arial" pitchFamily="34" charset="0"/>
          <a:ea typeface="+mn-ea"/>
          <a:cs typeface="Arial" pitchFamily="34" charset="0"/>
        </a:defRPr>
      </a:lvl4pPr>
      <a:lvl5pPr marL="2057400" indent="-228600" algn="l" defTabSz="457200" rtl="0" eaLnBrk="1" latinLnBrk="0" hangingPunct="1">
        <a:spcBef>
          <a:spcPct val="20000"/>
        </a:spcBef>
        <a:buFont typeface="Arial"/>
        <a:buChar char="»"/>
        <a:defRPr sz="2000" kern="1200">
          <a:solidFill>
            <a:schemeClr val="tx1">
              <a:lumMod val="50000"/>
              <a:lumOff val="50000"/>
            </a:schemeClr>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arget="../media/image4.jpeg" Type="http://schemas.openxmlformats.org/officeDocument/2006/relationships/image"/>
</Relationships>
</file>

<file path=ppt/slides/_rels/slide10.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10/tag6.xml"/>
  <Relationship Id="rId1" Type="http://schemas.openxmlformats.org/officeDocument/2006/relationships/tags" Target="../tags/slide_10/tag5.xml"/>
  <Relationship Id="rId5" Type="http://schemas.openxmlformats.org/officeDocument/2006/relationships/chart" Target="../charts/slide_10/chart3.xml"/>
  <Relationship Id="rId4" Type="http://schemas.openxmlformats.org/officeDocument/2006/relationships/notesSlide" Target="../notesSlides/notesSlide10.xml"/>
</Relationships>

</file>

<file path=ppt/slides/_rels/slide11.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11/tag8.xml"/>
  <Relationship Id="rId1" Type="http://schemas.openxmlformats.org/officeDocument/2006/relationships/tags" Target="../tags/slide_11/tag7.xml"/>
  <Relationship Id="rId5" Type="http://schemas.openxmlformats.org/officeDocument/2006/relationships/chart" Target="../charts/slide_11/chart4.xml"/>
  <Relationship Id="rId4" Type="http://schemas.openxmlformats.org/officeDocument/2006/relationships/notesSlide" Target="../notesSlides/notesSlide11.xml"/>
</Relationships>

</file>

<file path=ppt/slides/_rels/slide12.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12/tag10.xml"/>
  <Relationship Id="rId1" Type="http://schemas.openxmlformats.org/officeDocument/2006/relationships/tags" Target="../tags/slide_12/tag9.xml"/>
  <Relationship Id="rId5" Type="http://schemas.openxmlformats.org/officeDocument/2006/relationships/chart" Target="../charts/slide_12/chart5.xml"/>
  <Relationship Id="rId4" Type="http://schemas.openxmlformats.org/officeDocument/2006/relationships/notesSlide" Target="../notesSlides/notesSlide12.xml"/>
</Relationships>

</file>

<file path=ppt/slides/_rels/slide13.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13/tag12.xml"/>
  <Relationship Id="rId1" Type="http://schemas.openxmlformats.org/officeDocument/2006/relationships/tags" Target="../tags/slide_13/tag11.xml"/>
  <Relationship Id="rId5" Type="http://schemas.openxmlformats.org/officeDocument/2006/relationships/chart" Target="../charts/slide_13/chart6.xml"/>
  <Relationship Id="rId4" Type="http://schemas.openxmlformats.org/officeDocument/2006/relationships/notesSlide" Target="../notesSlides/notesSlide13.xml"/>
</Relationships>

</file>

<file path=ppt/slides/_rels/slide14.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14/tag14.xml"/>
  <Relationship Id="rId1" Type="http://schemas.openxmlformats.org/officeDocument/2006/relationships/tags" Target="../tags/slide_14/tag13.xml"/>
  <Relationship Id="rId5" Type="http://schemas.openxmlformats.org/officeDocument/2006/relationships/chart" Target="../charts/slide_14/chart7.xml"/>
  <Relationship Id="rId4" Type="http://schemas.openxmlformats.org/officeDocument/2006/relationships/notesSlide" Target="../notesSlides/notesSlide14.xml"/>
</Relationships>

</file>

<file path=ppt/slides/_rels/slide15.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15/tag16.xml"/>
  <Relationship Id="rId1" Type="http://schemas.openxmlformats.org/officeDocument/2006/relationships/tags" Target="../tags/slide_15/tag15.xml"/>
  <Relationship Id="rId5" Type="http://schemas.openxmlformats.org/officeDocument/2006/relationships/chart" Target="../charts/slide_15/chart8.xml"/>
  <Relationship Id="rId4" Type="http://schemas.openxmlformats.org/officeDocument/2006/relationships/notesSlide" Target="../notesSlides/notesSlide15.xml"/>
</Relationships>

</file>

<file path=ppt/slides/_rels/slide16.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16/tag18.xml"/>
  <Relationship Id="rId1" Type="http://schemas.openxmlformats.org/officeDocument/2006/relationships/tags" Target="../tags/slide_16/tag17.xml"/>
  <Relationship Id="rId5" Type="http://schemas.openxmlformats.org/officeDocument/2006/relationships/chart" Target="../charts/slide_16/chart9.xml"/>
  <Relationship Id="rId4" Type="http://schemas.openxmlformats.org/officeDocument/2006/relationships/notesSlide" Target="../notesSlides/notesSlide16.xml"/>
</Relationships>

</file>

<file path=ppt/slides/_rels/slide17.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17/tag20.xml"/>
  <Relationship Id="rId1" Type="http://schemas.openxmlformats.org/officeDocument/2006/relationships/tags" Target="../tags/slide_17/tag19.xml"/>
  <Relationship Id="rId5" Type="http://schemas.openxmlformats.org/officeDocument/2006/relationships/chart" Target="../charts/slide_17/chart10.xml"/>
  <Relationship Id="rId4" Type="http://schemas.openxmlformats.org/officeDocument/2006/relationships/notesSlide" Target="../notesSlides/notesSlide17.xml"/>
</Relationships>

</file>

<file path=ppt/slides/_rels/slide18.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18/tag22.xml"/>
  <Relationship Id="rId1" Type="http://schemas.openxmlformats.org/officeDocument/2006/relationships/tags" Target="../tags/slide_18/tag21.xml"/>
  <Relationship Id="rId5" Type="http://schemas.openxmlformats.org/officeDocument/2006/relationships/chart" Target="../charts/slide_18/chart11.xml"/>
  <Relationship Id="rId4" Type="http://schemas.openxmlformats.org/officeDocument/2006/relationships/notesSlide" Target="../notesSlides/notesSlide18.xml"/>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33.xml"/>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 Id="rId2" Target="../media/image4.jpeg" Type="http://schemas.openxmlformats.org/officeDocument/2006/relationships/image"/>
  
</Relationships>
</file>

<file path=ppt/slides/_rels/slide20.xml.rels><?xml version="1.0" encoding="UTF-8" standalone="yes"?>
<Relationships xmlns="http://schemas.openxmlformats.org/package/2006/relationships">
  <Relationship Id="rId3" Type="http://schemas.openxmlformats.org/officeDocument/2006/relationships/chart" Target="../charts/slide_20/chart12.xml"/>
  <Relationship Id="rId2" Type="http://schemas.openxmlformats.org/officeDocument/2006/relationships/notesSlide" Target="../notesSlides/notesSlide20.xml"/>
  <Relationship Id="rId1" Type="http://schemas.openxmlformats.org/officeDocument/2006/relationships/slideLayout" Target="../slideLayouts/slideLayout13.xml"/>
  <Relationship Id="rId4" Type="http://schemas.openxmlformats.org/officeDocument/2006/relationships/image" Target="../media/slide_20/image5.jpeg"/>
</Relationships>

</file>

<file path=ppt/slides/_rels/slide21.xml.rels><?xml version="1.0" encoding="UTF-8" standalone="yes"?>
<Relationships xmlns="http://schemas.openxmlformats.org/package/2006/relationships">
  <Relationship Id="rId3" Type="http://schemas.openxmlformats.org/officeDocument/2006/relationships/chart" Target="../charts/slide_21/chart13.xml"/>
  <Relationship Id="rId2" Type="http://schemas.openxmlformats.org/officeDocument/2006/relationships/notesSlide" Target="../notesSlides/notesSlide21.xml"/>
  <Relationship Id="rId1" Type="http://schemas.openxmlformats.org/officeDocument/2006/relationships/slideLayout" Target="../slideLayouts/slideLayout13.xml"/>
  <Relationship Id="rId4" Type="http://schemas.openxmlformats.org/officeDocument/2006/relationships/image" Target="../media/slide_21/image6.jpeg"/>
</Relationships>

</file>

<file path=ppt/slides/_rels/slide22.xml.rels><?xml version="1.0" encoding="UTF-8" standalone="yes"?>
<Relationships xmlns="http://schemas.openxmlformats.org/package/2006/relationships">
  <Relationship Id="rId3" Type="http://schemas.openxmlformats.org/officeDocument/2006/relationships/chart" Target="../charts/slide_22/chart14.xml"/>
  <Relationship Id="rId2" Type="http://schemas.openxmlformats.org/officeDocument/2006/relationships/notesSlide" Target="../notesSlides/notesSlide22.xml"/>
  <Relationship Id="rId1" Type="http://schemas.openxmlformats.org/officeDocument/2006/relationships/slideLayout" Target="../slideLayouts/slideLayout13.xml"/>
  <Relationship Id="rId4" Type="http://schemas.openxmlformats.org/officeDocument/2006/relationships/image" Target="../media/slide_22/image7.jpeg"/>
</Relationships>

</file>

<file path=ppt/slides/_rels/slide23.xml.rels><?xml version="1.0" encoding="UTF-8" standalone="yes"?>
<Relationships xmlns="http://schemas.openxmlformats.org/package/2006/relationships">
  <Relationship Id="rId3" Type="http://schemas.openxmlformats.org/officeDocument/2006/relationships/chart" Target="../charts/slide_23/chart15.xml"/>
  <Relationship Id="rId2" Type="http://schemas.openxmlformats.org/officeDocument/2006/relationships/notesSlide" Target="../notesSlides/notesSlide23.xml"/>
  <Relationship Id="rId1" Type="http://schemas.openxmlformats.org/officeDocument/2006/relationships/slideLayout" Target="../slideLayouts/slideLayout13.xml"/>
  <Relationship Id="rId4" Type="http://schemas.openxmlformats.org/officeDocument/2006/relationships/image" Target="../media/slide_23/image8.jpeg"/>
</Relationships>

</file>

<file path=ppt/slides/_rels/slide24.xml.rels><?xml version="1.0" encoding="UTF-8" standalone="yes"?>
<Relationships xmlns="http://schemas.openxmlformats.org/package/2006/relationships">
  <Relationship Id="rId3" Type="http://schemas.openxmlformats.org/officeDocument/2006/relationships/chart" Target="../charts/slide_24/chart16.xml"/>
  <Relationship Id="rId2" Type="http://schemas.openxmlformats.org/officeDocument/2006/relationships/notesSlide" Target="../notesSlides/notesSlide24.xml"/>
  <Relationship Id="rId1" Type="http://schemas.openxmlformats.org/officeDocument/2006/relationships/slideLayout" Target="../slideLayouts/slideLayout13.xml"/>
  <Relationship Id="rId4" Type="http://schemas.openxmlformats.org/officeDocument/2006/relationships/image" Target="../media/slide_24/image9.jpeg"/>
</Relationships>

</file>

<file path=ppt/slides/_rels/slide25.xml.rels><?xml version="1.0" encoding="UTF-8" standalone="yes"?>
<Relationships xmlns="http://schemas.openxmlformats.org/package/2006/relationships">
  <Relationship Id="rId3" Type="http://schemas.openxmlformats.org/officeDocument/2006/relationships/chart" Target="../charts/slide_25/chart17.xml"/>
  <Relationship Id="rId2" Type="http://schemas.openxmlformats.org/officeDocument/2006/relationships/notesSlide" Target="../notesSlides/notesSlide25.xml"/>
  <Relationship Id="rId1" Type="http://schemas.openxmlformats.org/officeDocument/2006/relationships/slideLayout" Target="../slideLayouts/slideLayout13.xml"/>
  <Relationship Id="rId4" Type="http://schemas.openxmlformats.org/officeDocument/2006/relationships/image" Target="../media/slide_25/image10.jpeg"/>
</Relationships>

</file>

<file path=ppt/slides/_rels/slide26.xml.rels><?xml version="1.0" encoding="UTF-8" standalone="yes"?>
<Relationships xmlns="http://schemas.openxmlformats.org/package/2006/relationships">
  <Relationship Id="rId3" Type="http://schemas.openxmlformats.org/officeDocument/2006/relationships/chart" Target="../charts/slide_26/chart18.xml"/>
  <Relationship Id="rId2" Type="http://schemas.openxmlformats.org/officeDocument/2006/relationships/notesSlide" Target="../notesSlides/notesSlide26.xml"/>
  <Relationship Id="rId1" Type="http://schemas.openxmlformats.org/officeDocument/2006/relationships/slideLayout" Target="../slideLayouts/slideLayout13.xml"/>
  <Relationship Id="rId4" Type="http://schemas.openxmlformats.org/officeDocument/2006/relationships/image" Target="../media/slide_26/image11.jpeg"/>
</Relationships>

</file>

<file path=ppt/slides/_rels/slide27.xml.rels><?xml version="1.0" encoding="UTF-8" standalone="yes"?>
<Relationships xmlns="http://schemas.openxmlformats.org/package/2006/relationships">
  <Relationship Id="rId3" Type="http://schemas.openxmlformats.org/officeDocument/2006/relationships/chart" Target="../charts/slide_27/chart19.xml"/>
  <Relationship Id="rId2" Type="http://schemas.openxmlformats.org/officeDocument/2006/relationships/notesSlide" Target="../notesSlides/notesSlide27.xml"/>
  <Relationship Id="rId1" Type="http://schemas.openxmlformats.org/officeDocument/2006/relationships/slideLayout" Target="../slideLayouts/slideLayout13.xml"/>
  <Relationship Id="rId4" Type="http://schemas.openxmlformats.org/officeDocument/2006/relationships/image" Target="../media/slide_27/image12.jpeg"/>
</Relationships>

</file>

<file path=ppt/slides/_rels/slide28.xml.rels><?xml version="1.0" encoding="UTF-8" standalone="yes"?>
<Relationships xmlns="http://schemas.openxmlformats.org/package/2006/relationships">
  <Relationship Id="rId3" Type="http://schemas.openxmlformats.org/officeDocument/2006/relationships/chart" Target="../charts/slide_28/chart20.xml"/>
  <Relationship Id="rId2" Type="http://schemas.openxmlformats.org/officeDocument/2006/relationships/notesSlide" Target="../notesSlides/notesSlide28.xml"/>
  <Relationship Id="rId1" Type="http://schemas.openxmlformats.org/officeDocument/2006/relationships/slideLayout" Target="../slideLayouts/slideLayout13.xml"/>
  <Relationship Id="rId4" Type="http://schemas.openxmlformats.org/officeDocument/2006/relationships/image" Target="../media/slide_28/image13.jpeg"/>
</Relationships>

</file>

<file path=ppt/slides/_rels/slide29.xml.rels><?xml version="1.0" encoding="UTF-8" standalone="yes"?>
<Relationships xmlns="http://schemas.openxmlformats.org/package/2006/relationships">
  <Relationship Id="rId3" Type="http://schemas.openxmlformats.org/officeDocument/2006/relationships/chart" Target="../charts/slide_29/chart21.xml"/>
  <Relationship Id="rId2" Type="http://schemas.openxmlformats.org/officeDocument/2006/relationships/notesSlide" Target="../notesSlides/notesSlide29.xml"/>
  <Relationship Id="rId1" Type="http://schemas.openxmlformats.org/officeDocument/2006/relationships/slideLayout" Target="../slideLayouts/slideLayout13.xml"/>
  <Relationship Id="rId4" Type="http://schemas.openxmlformats.org/officeDocument/2006/relationships/image" Target="../media/slide_29/image14.jpe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5.xml"/>
</Relationships>
</file>

<file path=ppt/slides/_rels/slide30.xml.rels><?xml version="1.0" encoding="UTF-8" standalone="yes"?>
<Relationships xmlns="http://schemas.openxmlformats.org/package/2006/relationships">
  <Relationship Id="rId3" Type="http://schemas.openxmlformats.org/officeDocument/2006/relationships/chart" Target="../charts/slide_30/chart22.xml"/>
  <Relationship Id="rId2" Type="http://schemas.openxmlformats.org/officeDocument/2006/relationships/notesSlide" Target="../notesSlides/notesSlide30.xml"/>
  <Relationship Id="rId1" Type="http://schemas.openxmlformats.org/officeDocument/2006/relationships/slideLayout" Target="../slideLayouts/slideLayout13.xml"/>
  <Relationship Id="rId4" Type="http://schemas.openxmlformats.org/officeDocument/2006/relationships/image" Target="../media/slide_30/image15.jpeg"/>
</Relationships>

</file>

<file path=ppt/slides/_rels/slide31.xml.rels><?xml version="1.0" encoding="UTF-8" standalone="yes"?>
<Relationships xmlns="http://schemas.openxmlformats.org/package/2006/relationships">
  <Relationship Id="rId3" Type="http://schemas.openxmlformats.org/officeDocument/2006/relationships/chart" Target="../charts/slide_31/chart23.xml"/>
  <Relationship Id="rId2" Type="http://schemas.openxmlformats.org/officeDocument/2006/relationships/notesSlide" Target="../notesSlides/notesSlide31.xml"/>
  <Relationship Id="rId1" Type="http://schemas.openxmlformats.org/officeDocument/2006/relationships/slideLayout" Target="../slideLayouts/slideLayout13.xml"/>
  <Relationship Id="rId4" Type="http://schemas.openxmlformats.org/officeDocument/2006/relationships/image" Target="../media/slide_31/image16.jpeg"/>
</Relationships>

</file>

<file path=ppt/slides/_rels/slide32.xml.rels><?xml version="1.0" encoding="UTF-8" standalone="yes"?>
<Relationships xmlns="http://schemas.openxmlformats.org/package/2006/relationships">
  <Relationship Id="rId3" Type="http://schemas.openxmlformats.org/officeDocument/2006/relationships/chart" Target="../charts/slide_32/chart24.xml"/>
  <Relationship Id="rId2" Type="http://schemas.openxmlformats.org/officeDocument/2006/relationships/notesSlide" Target="../notesSlides/notesSlide32.xml"/>
  <Relationship Id="rId1" Type="http://schemas.openxmlformats.org/officeDocument/2006/relationships/slideLayout" Target="../slideLayouts/slideLayout13.xml"/>
  <Relationship Id="rId4" Type="http://schemas.openxmlformats.org/officeDocument/2006/relationships/image" Target="../media/slide_32/image17.jpeg"/>
</Relationships>

</file>

<file path=ppt/slides/_rels/slide33.xml.rels><?xml version="1.0" encoding="UTF-8" standalone="yes"?>
<Relationships xmlns="http://schemas.openxmlformats.org/package/2006/relationships">
  <Relationship Id="rId3" Type="http://schemas.openxmlformats.org/officeDocument/2006/relationships/chart" Target="../charts/slide_33/chart25.xml"/>
  <Relationship Id="rId2" Type="http://schemas.openxmlformats.org/officeDocument/2006/relationships/notesSlide" Target="../notesSlides/notesSlide33.xml"/>
  <Relationship Id="rId1" Type="http://schemas.openxmlformats.org/officeDocument/2006/relationships/slideLayout" Target="../slideLayouts/slideLayout13.xml"/>
  <Relationship Id="rId4" Type="http://schemas.openxmlformats.org/officeDocument/2006/relationships/image" Target="../media/slide_33/image18.jpeg"/>
</Relationships>

</file>

<file path=ppt/slides/_rels/slide34.xml.rels><?xml version="1.0" encoding="UTF-8" standalone="yes"?>
<Relationships xmlns="http://schemas.openxmlformats.org/package/2006/relationships">
  <Relationship Id="rId3" Type="http://schemas.openxmlformats.org/officeDocument/2006/relationships/chart" Target="../charts/slide_34/chart26.xml"/>
  <Relationship Id="rId2" Type="http://schemas.openxmlformats.org/officeDocument/2006/relationships/notesSlide" Target="../notesSlides/notesSlide34.xml"/>
  <Relationship Id="rId1" Type="http://schemas.openxmlformats.org/officeDocument/2006/relationships/slideLayout" Target="../slideLayouts/slideLayout13.xml"/>
  <Relationship Id="rId4" Type="http://schemas.openxmlformats.org/officeDocument/2006/relationships/image" Target="../media/slide_34/image19.jpeg"/>
</Relationships>

</file>

<file path=ppt/slides/_rels/slide35.xml.rels><?xml version="1.0" encoding="UTF-8" standalone="yes"?>
<Relationships xmlns="http://schemas.openxmlformats.org/package/2006/relationships">
  <Relationship Id="rId1" Type="http://schemas.openxmlformats.org/officeDocument/2006/relationships/slideLayout" Target="../slideLayouts/slideLayout12.xml"/>
</Relationships>

</file>

<file path=ppt/slides/_rels/slide36.xml.rels><?xml version="1.0" encoding="UTF-8" standalone="yes"?>
<Relationships xmlns="http://schemas.openxmlformats.org/package/2006/relationships">
  <Relationship Id="rId3" Type="http://schemas.openxmlformats.org/officeDocument/2006/relationships/image" Target="../media/slide_36/image4.jpeg"/>
  <Relationship Id="rId2" Type="http://schemas.openxmlformats.org/officeDocument/2006/relationships/notesSlide" Target="../notesSlides/notesSlide36.xml"/>
  <Relationship Id="rId1" Type="http://schemas.openxmlformats.org/officeDocument/2006/relationships/slideLayout" Target="../slideLayouts/slideLayout45.xml"/>
</Relationships>

</file>

<file path=ppt/slides/_rels/slide37.xml.rels><?xml version="1.0" encoding="UTF-8" standalone="yes"?>
<Relationships xmlns="http://schemas.openxmlformats.org/package/2006/relationships">
  <Relationship Id="rId3" Type="http://schemas.openxmlformats.org/officeDocument/2006/relationships/chart" Target="../charts/slide_37/chart1.xml"/>
  <Relationship Id="rId2" Type="http://schemas.openxmlformats.org/officeDocument/2006/relationships/notesSlide" Target="../notesSlides/notesSlide37.xml"/>
  <Relationship Id="rId1" Type="http://schemas.openxmlformats.org/officeDocument/2006/relationships/slideLayout" Target="../slideLayouts/slideLayout46.xml"/>
</Relationships>

</file>

<file path=ppt/slides/_rels/slide38.xml.rels><?xml version="1.0" encoding="UTF-8" standalone="yes"?>
<Relationships xmlns="http://schemas.openxmlformats.org/package/2006/relationships">
  <Relationship Id="rId3" Type="http://schemas.openxmlformats.org/officeDocument/2006/relationships/chart" Target="../charts/slide_38/chart2.xml"/>
  <Relationship Id="rId2" Type="http://schemas.openxmlformats.org/officeDocument/2006/relationships/notesSlide" Target="../notesSlides/notesSlide38.xml"/>
  <Relationship Id="rId1" Type="http://schemas.openxmlformats.org/officeDocument/2006/relationships/slideLayout" Target="../slideLayouts/slideLayout42.xml"/>
</Relationships>

</file>

<file path=ppt/slides/_rels/slide39.xml.rels><?xml version="1.0" encoding="UTF-8" standalone="yes"?>
<Relationships xmlns="http://schemas.openxmlformats.org/package/2006/relationships">
  <Relationship Id="rId3" Type="http://schemas.openxmlformats.org/officeDocument/2006/relationships/chart" Target="../charts/slide_39/chart3.xml"/>
  <Relationship Id="rId2" Type="http://schemas.openxmlformats.org/officeDocument/2006/relationships/notesSlide" Target="../notesSlides/notesSlide39.xml"/>
  <Relationship Id="rId1" Type="http://schemas.openxmlformats.org/officeDocument/2006/relationships/slideLayout" Target="../slideLayouts/slideLayout46.xml"/>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7.xml"/>
</Relationships>
</file>

<file path=ppt/slides/_rels/slide40.xml.rels><?xml version="1.0" encoding="UTF-8" standalone="yes"?>
<Relationships xmlns="http://schemas.openxmlformats.org/package/2006/relationships">
  <Relationship Id="rId3" Type="http://schemas.openxmlformats.org/officeDocument/2006/relationships/chart" Target="../charts/slide_40/chart4.xml"/>
  <Relationship Id="rId2" Type="http://schemas.openxmlformats.org/officeDocument/2006/relationships/notesSlide" Target="../notesSlides/notesSlide40.xml"/>
  <Relationship Id="rId1" Type="http://schemas.openxmlformats.org/officeDocument/2006/relationships/slideLayout" Target="../slideLayouts/slideLayout42.xml"/>
</Relationships>

</file>

<file path=ppt/slides/_rels/slide41.xml.rels><?xml version="1.0" encoding="UTF-8" standalone="yes"?>
<Relationships xmlns="http://schemas.openxmlformats.org/package/2006/relationships">
  <Relationship Id="rId3" Type="http://schemas.openxmlformats.org/officeDocument/2006/relationships/chart" Target="../charts/slide_41/chart5.xml"/>
  <Relationship Id="rId2" Type="http://schemas.openxmlformats.org/officeDocument/2006/relationships/notesSlide" Target="../notesSlides/notesSlide41.xml"/>
  <Relationship Id="rId1" Type="http://schemas.openxmlformats.org/officeDocument/2006/relationships/slideLayout" Target="../slideLayouts/slideLayout42.xml"/>
</Relationships>

</file>

<file path=ppt/slides/_rels/slide42.xml.rels><?xml version="1.0" encoding="UTF-8" standalone="yes"?>
<Relationships xmlns="http://schemas.openxmlformats.org/package/2006/relationships">
  <Relationship Id="rId3" Type="http://schemas.openxmlformats.org/officeDocument/2006/relationships/chart" Target="../charts/slide_42/chart6.xml"/>
  <Relationship Id="rId2" Type="http://schemas.openxmlformats.org/officeDocument/2006/relationships/notesSlide" Target="../notesSlides/notesSlide42.xml"/>
  <Relationship Id="rId1" Type="http://schemas.openxmlformats.org/officeDocument/2006/relationships/slideLayout" Target="../slideLayouts/slideLayout42.xml"/>
</Relationships>

</file>

<file path=ppt/slides/_rels/slide43.xml.rels><?xml version="1.0" encoding="UTF-8" standalone="yes"?>
<Relationships xmlns="http://schemas.openxmlformats.org/package/2006/relationships">
  <Relationship Id="rId3" Type="http://schemas.openxmlformats.org/officeDocument/2006/relationships/chart" Target="../charts/slide_43/chart7.xml"/>
  <Relationship Id="rId2" Type="http://schemas.openxmlformats.org/officeDocument/2006/relationships/notesSlide" Target="../notesSlides/notesSlide43.xml"/>
  <Relationship Id="rId1" Type="http://schemas.openxmlformats.org/officeDocument/2006/relationships/slideLayout" Target="../slideLayouts/slideLayout42.xml"/>
</Relationships>

</file>

<file path=ppt/slides/_rels/slide44.xml.rels><?xml version="1.0" encoding="UTF-8" standalone="yes"?>
<Relationships xmlns="http://schemas.openxmlformats.org/package/2006/relationships">
  <Relationship Id="rId3" Type="http://schemas.openxmlformats.org/officeDocument/2006/relationships/chart" Target="../charts/slide_44/chart8.xml"/>
  <Relationship Id="rId2" Type="http://schemas.openxmlformats.org/officeDocument/2006/relationships/notesSlide" Target="../notesSlides/notesSlide44.xml"/>
  <Relationship Id="rId1" Type="http://schemas.openxmlformats.org/officeDocument/2006/relationships/slideLayout" Target="../slideLayouts/slideLayout46.xml"/>
</Relationships>

</file>

<file path=ppt/slides/_rels/slide45.xml.rels><?xml version="1.0" encoding="UTF-8" standalone="yes"?>
<Relationships xmlns="http://schemas.openxmlformats.org/package/2006/relationships">
  <Relationship Id="rId3" Type="http://schemas.openxmlformats.org/officeDocument/2006/relationships/chart" Target="../charts/slide_45/chart9.xml"/>
  <Relationship Id="rId2" Type="http://schemas.openxmlformats.org/officeDocument/2006/relationships/notesSlide" Target="../notesSlides/notesSlide45.xml"/>
  <Relationship Id="rId1" Type="http://schemas.openxmlformats.org/officeDocument/2006/relationships/slideLayout" Target="../slideLayouts/slideLayout42.xml"/>
</Relationships>

</file>

<file path=ppt/slides/_rels/slide46.xml.rels><?xml version="1.0" encoding="UTF-8" standalone="yes"?>
<Relationships xmlns="http://schemas.openxmlformats.org/package/2006/relationships">
  <Relationship Id="rId3" Type="http://schemas.openxmlformats.org/officeDocument/2006/relationships/chart" Target="../charts/slide_46/chart10.xml"/>
  <Relationship Id="rId2" Type="http://schemas.openxmlformats.org/officeDocument/2006/relationships/notesSlide" Target="../notesSlides/notesSlide46.xml"/>
  <Relationship Id="rId1" Type="http://schemas.openxmlformats.org/officeDocument/2006/relationships/slideLayout" Target="../slideLayouts/slideLayout42.xml"/>
</Relationships>

</file>

<file path=ppt/slides/_rels/slide47.xml.rels><?xml version="1.0" encoding="UTF-8" standalone="yes"?>
<Relationships xmlns="http://schemas.openxmlformats.org/package/2006/relationships">
  <Relationship Id="rId3" Type="http://schemas.openxmlformats.org/officeDocument/2006/relationships/chart" Target="../charts/slide_47/chart11.xml"/>
  <Relationship Id="rId2" Type="http://schemas.openxmlformats.org/officeDocument/2006/relationships/notesSlide" Target="../notesSlides/notesSlide47.xml"/>
  <Relationship Id="rId1" Type="http://schemas.openxmlformats.org/officeDocument/2006/relationships/slideLayout" Target="../slideLayouts/slideLayout42.xml"/>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6.xml"/>
  <Relationship Id="rId2" Target="../media/Sector_Leisure_400x300.jpg" Type="http://schemas.openxmlformats.org/officeDocument/2006/relationships/image"/>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8.xml"/>
</Relationships>
</file>

<file path=ppt/slides/_rels/slide7.xml.rels><?xml version="1.0" encoding="UTF-8" standalone="yes"?>
<Relationships xmlns="http://schemas.openxmlformats.org/package/2006/relationships">
  <Relationship Id="rId3" Type="http://schemas.openxmlformats.org/officeDocument/2006/relationships/image" Target="../media/slide_7/image4.jpeg"/>
  <Relationship Id="rId2" Type="http://schemas.openxmlformats.org/officeDocument/2006/relationships/notesSlide" Target="../notesSlides/notesSlide7.xml"/>
  <Relationship Id="rId1" Type="http://schemas.openxmlformats.org/officeDocument/2006/relationships/slideLayout" Target="../slideLayouts/slideLayout17.xml"/>
</Relationships>

</file>

<file path=ppt/slides/_rels/slide8.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8/tag2.xml"/>
  <Relationship Id="rId1" Type="http://schemas.openxmlformats.org/officeDocument/2006/relationships/tags" Target="../tags/slide_8/tag1.xml"/>
  <Relationship Id="rId5" Type="http://schemas.openxmlformats.org/officeDocument/2006/relationships/chart" Target="../charts/slide_8/chart1.xml"/>
  <Relationship Id="rId4" Type="http://schemas.openxmlformats.org/officeDocument/2006/relationships/notesSlide" Target="../notesSlides/notesSlide8.xml"/>
</Relationships>

</file>

<file path=ppt/slides/_rels/slide9.xml.rels><?xml version="1.0" encoding="UTF-8" standalone="yes"?>
<Relationships xmlns="http://schemas.openxmlformats.org/package/2006/relationships">
  <Relationship Id="rId3" Type="http://schemas.openxmlformats.org/officeDocument/2006/relationships/slideLayout" Target="../slideLayouts/slideLayout13.xml"/>
  <Relationship Id="rId2" Type="http://schemas.openxmlformats.org/officeDocument/2006/relationships/tags" Target="../tags/slide_9/tag4.xml"/>
  <Relationship Id="rId1" Type="http://schemas.openxmlformats.org/officeDocument/2006/relationships/tags" Target="../tags/slide_9/tag3.xml"/>
  <Relationship Id="rId5" Type="http://schemas.openxmlformats.org/officeDocument/2006/relationships/chart" Target="../charts/slide_9/chart2.xml"/>
  <Relationship Id="rId4" Type="http://schemas.openxmlformats.org/officeDocument/2006/relationships/notesSlide" Target="../notesSlides/notesSlide9.xml"/>
</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73000"/>
          </a:bodyPr>
          <a:lstStyle/>
          <a:p>
            <a:r>
              <a:rPr lang="en-GB" dirty="0"/>
              <a:t>Abcdefghijklmnopqrstuvwxyz12345678910112</a:t>
            </a:r>
          </a:p>
        </p:txBody>
      </p:sp>
      <p:sp>
        <p:nvSpPr>
          <p:cNvPr id="3" name="Text Placeholder 2"/>
          <p:cNvSpPr>
            <a:spLocks noGrp="1"/>
          </p:cNvSpPr>
          <p:nvPr>
            <p:ph type="body" sz="quarter" idx="11"/>
          </p:nvPr>
        </p:nvSpPr>
        <p:spPr/>
        <p:txBody>
          <a:bodyPr>
            <a:normAutofit fontScale="84100"/>
          </a:bodyPr>
          <a:lstStyle/>
          <a:p>
            <a:r>
              <a:rPr lang="en-GB" dirty="0"/>
              <a:t>Contactless credit/debit cards, NFC- and web-enabled phones and digital wallets continue to transform the future of payment methods  -  with major implications for the way we will shop and interact with brands in the future. Contactless credit/debit cards, NFC- and web-enabled phones and digital wallets continue to transform the future of payment methods  -  with major implications for the way we will shop and interact with brands in the future.</a:t>
            </a:r>
          </a:p>
        </p:txBody>
      </p:sp>
    </p:spTree>
    <p:extLst>
      <p:ext uri="{BB962C8B-B14F-4D97-AF65-F5344CB8AC3E}">
        <p14:creationId xmlns:p14="http://schemas.microsoft.com/office/powerpoint/2010/main" xmlns="" val="28528400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443198"/>
          </a:xfrm>
        </p:spPr>
        <p:txBody>
          <a:bodyPr/>
          <a:lstStyle/>
          <a:p>
            <a:pPr fontAlgn="base">
              <a:spcAft>
                <a:spcPct val="0"/>
              </a:spcAft>
              <a:defRPr/>
            </a:pPr>
            <a:r>
              <a:rPr lang="en-GB">
                <a:latin typeface="Arial"/>
              </a:rPr>
              <a:t>Managing moods/emotions</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My mood / emotions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443198"/>
          </a:xfrm>
        </p:spPr>
        <p:txBody>
          <a:bodyPr/>
          <a:lstStyle/>
          <a:p>
            <a:pPr fontAlgn="base">
              <a:spcAft>
                <a:spcPct val="0"/>
              </a:spcAft>
              <a:defRPr/>
            </a:pPr>
            <a:r>
              <a:rPr lang="en-GB">
                <a:latin typeface="Arial"/>
              </a:rPr>
              <a:t>Managing weight</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My weight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443198"/>
          </a:xfrm>
        </p:spPr>
        <p:txBody>
          <a:bodyPr/>
          <a:lstStyle/>
          <a:p>
            <a:pPr fontAlgn="base">
              <a:spcAft>
                <a:spcPct val="0"/>
              </a:spcAft>
              <a:defRPr/>
            </a:pPr>
            <a:r>
              <a:rPr lang="en-GB">
                <a:latin typeface="Arial"/>
              </a:rPr>
              <a:t>Managing amount of sleep</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The amount of sleep I get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443198"/>
          </a:xfrm>
        </p:spPr>
        <p:txBody>
          <a:bodyPr/>
          <a:lstStyle/>
          <a:p>
            <a:pPr fontAlgn="base">
              <a:spcAft>
                <a:spcPct val="0"/>
              </a:spcAft>
              <a:defRPr/>
            </a:pPr>
            <a:r>
              <a:rPr lang="en-GB">
                <a:latin typeface="Arial"/>
              </a:rPr>
              <a:t>Managing one's appearance</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My appearance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443198"/>
          </a:xfrm>
        </p:spPr>
        <p:txBody>
          <a:bodyPr/>
          <a:lstStyle/>
          <a:p>
            <a:pPr fontAlgn="base">
              <a:spcAft>
                <a:spcPct val="0"/>
              </a:spcAft>
              <a:defRPr/>
            </a:pPr>
            <a:r>
              <a:rPr lang="en-GB">
                <a:latin typeface="Arial"/>
              </a:rPr>
              <a:t>Managing stress levels</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My stress levels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443198"/>
          </a:xfrm>
        </p:spPr>
        <p:txBody>
          <a:bodyPr/>
          <a:lstStyle/>
          <a:p>
            <a:pPr fontAlgn="base">
              <a:spcAft>
                <a:spcPct val="0"/>
              </a:spcAft>
              <a:defRPr/>
            </a:pPr>
            <a:r>
              <a:rPr lang="en-GB">
                <a:latin typeface="Arial"/>
              </a:rPr>
              <a:t>Managing career progress</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My career progress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886397"/>
          </a:xfrm>
        </p:spPr>
        <p:txBody>
          <a:bodyPr/>
          <a:lstStyle/>
          <a:p>
            <a:pPr fontAlgn="base">
              <a:spcAft>
                <a:spcPct val="0"/>
              </a:spcAft>
              <a:defRPr/>
            </a:pPr>
            <a:r>
              <a:rPr lang="en-GB">
                <a:latin typeface="Arial"/>
              </a:rPr>
              <a:t>Managing personal impact on the environment</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My personal impact on the environment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(all respondents of legal drinking age)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443198"/>
          </a:xfrm>
        </p:spPr>
        <p:txBody>
          <a:bodyPr/>
          <a:lstStyle/>
          <a:p>
            <a:pPr fontAlgn="base">
              <a:spcAft>
                <a:spcPct val="0"/>
              </a:spcAft>
              <a:defRPr/>
            </a:pPr>
            <a:r>
              <a:rPr lang="en-GB">
                <a:latin typeface="Arial"/>
              </a:rPr>
              <a:t>Managing alcohol consumption</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My alcohol consumption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443198"/>
          </a:xfrm>
        </p:spPr>
        <p:txBody>
          <a:bodyPr/>
          <a:lstStyle/>
          <a:p>
            <a:pPr fontAlgn="base">
              <a:spcAft>
                <a:spcPct val="0"/>
              </a:spcAft>
              <a:defRPr/>
            </a:pPr>
            <a:r>
              <a:rPr lang="en-GB">
                <a:latin typeface="Arial"/>
              </a:rPr>
              <a:t>Managing one's social media profile</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My social media profile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By country</a:t>
            </a:r>
            <a:endParaRPr lang="en-GB" dirty="0"/>
          </a:p>
        </p:txBody>
      </p:sp>
      <p:sp>
        <p:nvSpPr>
          <p:cNvPr id="3" name="Text Placeholder 2"/>
          <p:cNvSpPr>
            <a:spLocks noGrp="1"/>
          </p:cNvSpPr>
          <p:nvPr>
            <p:ph type="body" sz="quarter" idx="10"/>
          </p:nvPr>
        </p:nvSpPr>
        <p:spPr/>
        <p:txBody>
          <a:bodyPr/>
          <a:lstStyle/>
          <a:p>
            <a:endParaRPr lang="en-GB"/>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GB" dirty="0" err="1"/>
              <a:t> </a:t>
            </a:r>
            <a:endParaRPr lang="en-GB" dirty="0"/>
          </a:p>
        </p:txBody>
      </p:sp>
      <p:sp>
        <p:nvSpPr>
          <p:cNvPr id="3" name="Title 2"/>
          <p:cNvSpPr>
            <a:spLocks noGrp="1"/>
          </p:cNvSpPr>
          <p:nvPr>
            <p:ph type="title"/>
          </p:nvPr>
        </p:nvSpPr>
        <p:spPr/>
        <p:txBody>
          <a:bodyPr>
            <a:normAutofit fontScale="100000"/>
          </a:bodyPr>
          <a:lstStyle/>
          <a:p>
            <a:r>
              <a:rPr lang="en-GB" dirty="0"/>
              <a:t>Test Header</a:t>
            </a:r>
          </a:p>
        </p:txBody>
      </p:sp>
      <p:sp>
        <p:nvSpPr>
          <p:cNvPr id="4" name="Text Placeholder 3"/>
          <p:cNvSpPr>
            <a:spLocks noGrp="1"/>
          </p:cNvSpPr>
          <p:nvPr>
            <p:ph type="body" sz="quarter" idx="11"/>
          </p:nvPr>
        </p:nvSpPr>
        <p:spPr/>
        <p:txBody>
          <a:bodyPr/>
          <a:lstStyle/>
          <a:p>
            <a:r>
              <a:rPr lang="en-GB" dirty="0"/>
              <a:t> Bedtime, and evening time in general, is being re-defined. For a significant number, the hours before sleep can be penetrated by a kind of light work; it is now so easy to curl round a laptop or a tablet and drop your boss an email, while scanning the latest news, while streaming on-demand movies, while online shopping for your mother’s birthday present, and so on. </a:t>
            </a:r>
          </a:p>
          <a:p/>
          <a:p>
            <a:r>
              <a:rPr lang="en-GB" dirty="0"/>
              <a:t> Work-life balance is redrawn under wider horizons. This is not just a story of more flexible working hours but a story of work encroaching into those times and places formerly reserved for rest: night time, bedrooms, even holidays. To many millennials, work-life balance is in revolution. </a:t>
            </a:r>
          </a:p>
          <a:p>
            <a:r>
              <a:rPr lang="en-GB" dirty="0"/>
              <a:t> More, online media and retail are accessed differently in these arenas. Remote technology for both work and socialising means that consumers are engaging with their devices, and their fellow human beings, in a totally new way. </a:t>
            </a:r>
          </a:p>
          <a:p>
            <a:r>
              <a:rPr lang="en-GB" dirty="0"/>
              <a:t> Work-life balance is redrawn under wider horizons. This is not just a story of more flexible working hours but a story of work encroaching into those times and places formerly reserved for rest: night time, bedrooms, even holidays. To many millennials, work-life balance is in revolution. </a:t>
            </a:r>
          </a:p>
        </p:txBody>
      </p:sp>
      <p:pic>
        <p:nvPicPr>
          <p:cNvPr id="1" name="Picture 1" descr="Picture 1"/>
          <p:cNvPicPr>
            <a:picLocks noChangeAspect="1" noChangeArrowheads="1"/>
          </p:cNvPicPr>
          <p:nvPr/>
        </p:nvPicPr>
        <p:blipFill>
          <a:blip r:embed="rId2" cstate="print"/>
          <a:srcRect/>
          <a:stretch>
            <a:fillRect/>
          </a:stretch>
        </p:blipFill>
        <p:spPr bwMode="auto">
          <a:xfrm>
            <a:off x="1016000" y="2451100"/>
            <a:ext cx="6883400" cy="3644900"/>
          </a:xfrm>
          <a:prstGeom prst="rect">
            <a:avLst/>
          </a:prstGeom>
          <a:noFill/>
        </p:spPr>
      </p:pic>
    </p:spTree>
    <p:extLst>
      <p:ext uri="{BB962C8B-B14F-4D97-AF65-F5344CB8AC3E}">
        <p14:creationId xmlns:p14="http://schemas.microsoft.com/office/powerpoint/2010/main" xmlns="" val="42799137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Czech Rep,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CzechRep.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Denmark,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Denmark.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Finland,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Finland.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France,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France.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GB,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GB.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Germany,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Germany.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Hungary,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Hungary.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Ireland,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Ireland.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Italy,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Italy.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Netherlands,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Netherlands.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GB"/>
          </a:p>
        </p:txBody>
      </p:sp>
      <p:sp>
        <p:nvSpPr>
          <p:cNvPr id="3" name="Title 2"/>
          <p:cNvSpPr>
            <a:spLocks noGrp="1"/>
          </p:cNvSpPr>
          <p:nvPr>
            <p:ph type="title"/>
          </p:nvPr>
        </p:nvSpPr>
        <p:spPr/>
        <p:txBody>
          <a:bodyPr/>
          <a:lstStyle/>
          <a:p>
            <a:r>
              <a:rPr lang="en-GB" dirty="0"/>
              <a:t>Lorem Ipsum Dolor Sit Amet</a:t>
            </a:r>
          </a:p>
        </p:txBody>
      </p:sp>
      <p:sp>
        <p:nvSpPr>
          <p:cNvPr id="4" name="Text Placeholder 3"/>
          <p:cNvSpPr>
            <a:spLocks noGrp="1"/>
          </p:cNvSpPr>
          <p:nvPr>
            <p:ph type="body" sz="quarter" idx="11"/>
          </p:nvPr>
        </p:nvSpPr>
        <p:spPr/>
        <p:txBody>
          <a:bodyPr/>
          <a:lstStyle/>
          <a:p>
            <a:r>
              <a:rPr lang="en-GB" dirty="0"/>
              <a:t>Lorem Ipsum Dolor Consec</a:t>
            </a:r>
          </a:p>
        </p:txBody>
      </p:sp>
      <p:sp>
        <p:nvSpPr>
          <p:cNvPr id="5" name="Text Placeholder 4"/>
          <p:cNvSpPr>
            <a:spLocks noGrp="1"/>
          </p:cNvSpPr>
          <p:nvPr>
            <p:ph type="body" sz="quarter" idx="13"/>
          </p:nvPr>
        </p:nvSpPr>
        <p:spPr/>
        <p:txBody>
          <a:bodyPr/>
          <a:lstStyle/>
          <a:p>
            <a:r>
              <a:rPr lang="en-GB" dirty="0"/>
              <a:t>Consectetur Adipiscing</a:t>
            </a:r>
          </a:p>
        </p:txBody>
      </p:sp>
      <p:sp>
        <p:nvSpPr>
          <p:cNvPr id="6" name="Text Placeholder 5"/>
          <p:cNvSpPr>
            <a:spLocks noGrp="1"/>
          </p:cNvSpPr>
          <p:nvPr>
            <p:ph type="body" sz="quarter" idx="15"/>
          </p:nvPr>
        </p:nvSpPr>
        <p:spPr/>
        <p:txBody>
          <a:bodyPr/>
          <a:lstStyle/>
          <a:p>
            <a:r>
              <a:rPr lang="en-GB" dirty="0"/>
              <a:t>Pariatur Consectetur</a:t>
            </a:r>
          </a:p>
        </p:txBody>
      </p:sp>
      <p:sp>
        <p:nvSpPr>
          <p:cNvPr id="7" name="Text Placeholder 6"/>
          <p:cNvSpPr>
            <a:spLocks noGrp="1"/>
          </p:cNvSpPr>
          <p:nvPr>
            <p:ph type="body" sz="quarter" idx="17"/>
          </p:nvPr>
        </p:nvSpPr>
        <p:spPr/>
        <p:txBody>
          <a:bodyPr/>
          <a:lstStyle/>
          <a:p>
            <a:r>
              <a:rPr lang="en-GB" dirty="0"/>
              <a:t>Sum expectantes. Ego hodie expectantes. Expectantes, et misit unum de pueris Gus interficere. Et suus vos. Nescio quis, qui est bonus usus liberi ad Isai? Qui nosti ... Quis dimisit filios ad necem ... hmm? Gus! Est, ante me factus singulis decem gradibus. Et nunc ad aliud opus mihi tandem tollendum est puer ille consensus et nunc fugit. Ipse suus obtinuit eam. Non solum autem illa, sed te tractantur in se trahens felis. </a:t>
            </a:r>
          </a:p>
        </p:txBody>
      </p:sp>
      <p:sp>
        <p:nvSpPr>
          <p:cNvPr id="8" name="Text Placeholder 7"/>
          <p:cNvSpPr>
            <a:spLocks noGrp="1"/>
          </p:cNvSpPr>
          <p:nvPr>
            <p:ph type="body" sz="quarter" idx="18"/>
          </p:nvPr>
        </p:nvSpPr>
        <p:spPr/>
        <p:txBody>
          <a:bodyPr/>
          <a:lstStyle/>
          <a:p>
            <a:r>
              <a:rPr lang="en-GB" dirty="0"/>
              <a:t>Sum expectantes. Ego hodie expectantes. Expectantes, et misit unum de pueris Gus interficere. Et suus vos. Nescio quis, qui est bonus usus liberi ad Isai?</a:t>
            </a:r>
          </a:p>
          <a:p>
            <a:r>
              <a:rPr lang="en-GB" dirty="0"/>
              <a:t>Qui nosti ... Quis dimisit filios ad necem ... hmm? Gus! Est, ante me factus singulis decem gradibus.</a:t>
            </a:r>
          </a:p>
          <a:p>
            <a:r>
              <a:rPr lang="en-GB" dirty="0"/>
              <a:t>Et nunc ad aliud opus mihi tandem tollendum est puer ille consensus et nunc fugit. Ipse suus obtinuit eam. Non solum autem illa, sed te tractantur in se trahens felis. </a:t>
            </a:r>
          </a:p>
        </p:txBody>
      </p:sp>
      <p:sp>
        <p:nvSpPr>
          <p:cNvPr id="9" name="Text Placeholder 8"/>
          <p:cNvSpPr>
            <a:spLocks noGrp="1"/>
          </p:cNvSpPr>
          <p:nvPr>
            <p:ph type="body" sz="quarter" idx="19"/>
          </p:nvPr>
        </p:nvSpPr>
        <p:spPr/>
        <p:txBody>
          <a:bodyPr/>
          <a:lstStyle/>
          <a:p>
            <a:r>
              <a:rPr lang="en-GB" dirty="0"/>
              <a:t>Sum expectantes. Ego hodie expectantes. Expectantes, et misit unum de pueris Gus interficere. Et suus vos. Nescio quis, qui est bonus usus liberi ad Isai? Qui nosti ... Quis dimisit filios ad necem ... hmm? Gus! </a:t>
            </a:r>
          </a:p>
          <a:p>
            <a:r>
              <a:rPr lang="en-GB" dirty="0"/>
              <a:t>Est, ante me factus singulis decem gradibus.</a:t>
            </a:r>
          </a:p>
        </p:txBody>
      </p:sp>
    </p:spTree>
    <p:extLst>
      <p:ext uri="{BB962C8B-B14F-4D97-AF65-F5344CB8AC3E}">
        <p14:creationId xmlns:p14="http://schemas.microsoft.com/office/powerpoint/2010/main" xmlns="" val="24362245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Poland,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Poland.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16-64, Russia,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Russia.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Spain,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Spain.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 Sweden,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Sweden.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250825" y="1844825"/>
          <a:ext cx="8642350" cy="4032448"/>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pPr>
              <a:defRPr/>
            </a:pPr>
            <a:r>
              <a:rPr lang="en-GB" dirty="0"/>
              <a:t>Source: nVision </a:t>
            </a:r>
            <a:r>
              <a:rPr lang="en-GB"/>
              <a:t>Research | </a:t>
            </a:r>
            <a:r>
              <a:rPr lang="en-GB" dirty="0"/>
              <a:t>Base:   online respondents aged 16-64, Turkey, 2015 February</a:t>
            </a:r>
          </a:p>
        </p:txBody>
      </p:sp>
      <p:sp>
        <p:nvSpPr>
          <p:cNvPr id="4" name="Title 3"/>
          <p:cNvSpPr>
            <a:spLocks noGrp="1"/>
          </p:cNvSpPr>
          <p:nvPr>
            <p:ph type="title"/>
          </p:nvPr>
        </p:nvSpPr>
        <p:spPr>
          <a:xfrm>
            <a:off x="250825" y="260350"/>
            <a:ext cx="7813563" cy="443198"/>
          </a:xfrm>
        </p:spPr>
        <p:txBody>
          <a:bodyPr/>
          <a:lstStyle/>
          <a:p>
            <a:pPr>
              <a:defRPr/>
            </a:pPr>
            <a:r>
              <a:rPr lang="en-GB"/>
              <a:t>       </a:t>
            </a:r>
            <a:r>
              <a:rPr lang="en-GB" dirty="0"/>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dirty="0">
                <a:solidFill>
                  <a:srgbClr val="000000">
                    <a:lumMod val="65000"/>
                    <a:lumOff val="35000"/>
                  </a:srgbClr>
                </a:solidFill>
              </a:rPr>
              <a:t>“If you could better manage any of the following things in your life which would you choose? Please rank your top three and then indicate any others that you would also choose</a:t>
            </a:r>
            <a:r>
              <a:rPr lang="en-GB" kern="0">
                <a:solidFill>
                  <a:srgbClr val="000000">
                    <a:lumMod val="65000"/>
                    <a:lumOff val="35000"/>
                  </a:srgbClr>
                </a:solidFill>
              </a:rPr>
              <a:t>.” | </a:t>
            </a:r>
            <a:r>
              <a:rPr lang="en-GB" kern="0" dirty="0">
                <a:solidFill>
                  <a:srgbClr val="000000">
                    <a:lumMod val="65000"/>
                    <a:lumOff val="35000"/>
                  </a:srgbClr>
                </a:solidFill>
              </a:rPr>
              <a:t>% ranking what they would most like to be able to </a:t>
            </a:r>
            <a:r>
              <a:rPr lang="en-GB" kern="0">
                <a:solidFill>
                  <a:srgbClr val="000000">
                    <a:lumMod val="65000"/>
                    <a:lumOff val="35000"/>
                  </a:srgbClr>
                </a:solidFill>
              </a:rPr>
              <a:t>manage | 2015</a:t>
            </a:r>
            <a:endParaRPr lang="en-GB" kern="0" dirty="0">
              <a:solidFill>
                <a:srgbClr val="000000">
                  <a:lumMod val="65000"/>
                  <a:lumOff val="35000"/>
                </a:srgbClr>
              </a:solidFill>
            </a:endParaRPr>
          </a:p>
        </p:txBody>
      </p:sp>
      <p:pic>
        <p:nvPicPr>
          <p:cNvPr id="2" name="Picture 1" descr="Turkey.jpg"/>
          <p:cNvPicPr>
            <a:picLocks noChangeAspect="1"/>
          </p:cNvPicPr>
          <p:nvPr/>
        </p:nvPicPr>
        <p:blipFill>
          <a:blip r:embed="rId4" cstate="print"/>
          <a:stretch>
            <a:fillRect/>
          </a:stretch>
        </p:blipFill>
        <p:spPr>
          <a:xfrm>
            <a:off x="250825" y="260350"/>
            <a:ext cx="684771" cy="396000"/>
          </a:xfrm>
          <a:prstGeom prst="rect">
            <a:avLst/>
          </a:prstGeom>
        </p:spPr>
      </p:pic>
      <p:grpSp>
        <p:nvGrpSpPr>
          <p:cNvPr id="3" name="Group 11"/>
          <p:cNvGrpSpPr/>
          <p:nvPr/>
        </p:nvGrpSpPr>
        <p:grpSpPr>
          <a:xfrm>
            <a:off x="7812868" y="0"/>
            <a:ext cx="1331132" cy="1331132"/>
            <a:chOff x="7812868" y="0"/>
            <a:chExt cx="1331132" cy="1331132"/>
          </a:xfrm>
        </p:grpSpPr>
        <p:sp>
          <p:nvSpPr>
            <p:cNvPr id="13" name="Right Triangle 12"/>
            <p:cNvSpPr/>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6"/>
            <p:cNvSpPr txBox="1">
              <a:spLocks/>
            </p:cNvSpPr>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5" name="Rectangle 14"/>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demographic data</a:t>
            </a:r>
            <a:endParaRPr lang="en-GB" sz="1000" i="0" kern="0" dirty="0">
              <a:solidFill>
                <a:schemeClr val="tx1">
                  <a:lumMod val="65000"/>
                  <a:lumOff val="35000"/>
                </a:schemeClr>
              </a:solidFill>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2" descr="O:\Visual Resources\IMAGES\iStock_000023306503Medium - couple joined hands union friends relationship together beach sunset.jpg"/>
          <p:cNvPicPr>
            <a:picLocks noChangeAspect="1" noChangeArrowheads="1"/>
          </p:cNvPicPr>
          <p:nvPr/>
        </p:nvPicPr>
        <p:blipFill>
          <a:blip r:embed="rId3" cstate="print"/>
          <a:srcRect l="9098" r="2092"/>
          <a:stretch>
            <a:fillRect/>
          </a:stretch>
        </p:blipFill>
        <p:spPr bwMode="auto">
          <a:xfrm>
            <a:off x="0" y="0"/>
            <a:ext cx="9144000" cy="6858000"/>
          </a:xfrm>
          <a:prstGeom prst="rect">
            <a:avLst/>
          </a:prstGeom>
          <a:noFill/>
        </p:spPr>
      </p:pic>
      <p:grpSp>
        <p:nvGrpSpPr>
          <p:cNvPr id="2" name="Group 17"/>
          <p:cNvGrpSpPr/>
          <p:nvPr/>
        </p:nvGrpSpPr>
        <p:grpSpPr>
          <a:xfrm>
            <a:off x="-3175" y="4257092"/>
            <a:ext cx="9144000" cy="2600908"/>
            <a:chOff x="-3175" y="3107255"/>
            <a:chExt cx="9144000" cy="2762164"/>
          </a:xfrm>
        </p:grpSpPr>
        <p:sp>
          <p:nvSpPr>
            <p:cNvPr id="10" name="Freeform 6"/>
            <p:cNvSpPr>
              <a:spLocks noChangeAspect="1"/>
            </p:cNvSpPr>
            <p:nvPr/>
          </p:nvSpPr>
          <p:spPr bwMode="auto">
            <a:xfrm>
              <a:off x="-3175" y="3107255"/>
              <a:ext cx="9144000" cy="321745"/>
            </a:xfrm>
            <a:custGeom>
              <a:avLst/>
              <a:gdLst/>
              <a:ahLst/>
              <a:cxnLst>
                <a:cxn ang="0">
                  <a:pos x="4533" y="319"/>
                </a:cxn>
                <a:cxn ang="0">
                  <a:pos x="0" y="0"/>
                </a:cxn>
                <a:cxn ang="0">
                  <a:pos x="0" y="319"/>
                </a:cxn>
                <a:cxn ang="0">
                  <a:pos x="9066" y="319"/>
                </a:cxn>
                <a:cxn ang="0">
                  <a:pos x="9066" y="0"/>
                </a:cxn>
                <a:cxn ang="0">
                  <a:pos x="4533" y="319"/>
                </a:cxn>
              </a:cxnLst>
              <a:rect l="0" t="0" r="r" b="b"/>
              <a:pathLst>
                <a:path w="9066" h="319">
                  <a:moveTo>
                    <a:pt x="4533" y="319"/>
                  </a:moveTo>
                  <a:lnTo>
                    <a:pt x="0" y="0"/>
                  </a:lnTo>
                  <a:lnTo>
                    <a:pt x="0" y="319"/>
                  </a:lnTo>
                  <a:lnTo>
                    <a:pt x="9066" y="319"/>
                  </a:lnTo>
                  <a:lnTo>
                    <a:pt x="9066" y="0"/>
                  </a:lnTo>
                  <a:lnTo>
                    <a:pt x="4533" y="319"/>
                  </a:lnTo>
                  <a:close/>
                </a:path>
              </a:pathLst>
            </a:custGeom>
            <a:solidFill>
              <a:srgbClr val="37BDB3"/>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1" name="Rectangle 10"/>
            <p:cNvSpPr/>
            <p:nvPr/>
          </p:nvSpPr>
          <p:spPr>
            <a:xfrm>
              <a:off x="-3175" y="3428999"/>
              <a:ext cx="9144000" cy="244042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sp>
        <p:nvSpPr>
          <p:cNvPr id="26" name="Title 25"/>
          <p:cNvSpPr>
            <a:spLocks noGrp="1"/>
          </p:cNvSpPr>
          <p:nvPr>
            <p:ph type="ctrTitle"/>
          </p:nvPr>
        </p:nvSpPr>
        <p:spPr>
          <a:xfrm>
            <a:off x="250824" y="4977172"/>
            <a:ext cx="8642350" cy="609398"/>
          </a:xfrm>
        </p:spPr>
        <p:txBody>
          <a:bodyPr/>
          <a:lstStyle/>
          <a:p>
            <a:pPr fontAlgn="base">
              <a:lnSpc>
                <a:spcPct val="90000"/>
              </a:lnSpc>
              <a:spcBef>
                <a:spcPct val="0"/>
              </a:spcBef>
              <a:spcAft>
                <a:spcPct val="0"/>
              </a:spcAft>
              <a:defRPr/>
            </a:pPr>
            <a:r>
              <a:rPr lang="en-GB" kern="0" dirty="0">
                <a:solidFill>
                  <a:srgbClr val="FFFFFF"/>
                </a:solidFill>
              </a:rPr>
              <a:t>Reasons for going on holiday</a:t>
            </a:r>
          </a:p>
        </p:txBody>
      </p:sp>
      <p:sp>
        <p:nvSpPr>
          <p:cNvPr id="20" name="Text Placeholder 19"/>
          <p:cNvSpPr>
            <a:spLocks noGrp="1"/>
          </p:cNvSpPr>
          <p:nvPr>
            <p:ph type="body" sz="quarter" idx="10"/>
          </p:nvPr>
        </p:nvSpPr>
        <p:spPr>
          <a:xfrm>
            <a:off x="250825" y="6456065"/>
            <a:ext cx="8642350" cy="575542"/>
          </a:xfrm>
        </p:spPr>
        <p:txBody>
          <a:bodyPr/>
          <a:lstStyle/>
          <a:p>
            <a:endParaRPr lang="en-GB" dirty="0"/>
          </a:p>
          <a:p>
            <a:endParaRPr lang="en-GB" dirty="0"/>
          </a:p>
        </p:txBody>
      </p:sp>
      <p:grpSp>
        <p:nvGrpSpPr>
          <p:cNvPr id="3" name="Group 19"/>
          <p:cNvGrpSpPr>
            <a:grpSpLocks noChangeAspect="1"/>
          </p:cNvGrpSpPr>
          <p:nvPr/>
        </p:nvGrpSpPr>
        <p:grpSpPr>
          <a:xfrm>
            <a:off x="250825" y="260350"/>
            <a:ext cx="648225" cy="540000"/>
            <a:chOff x="250826" y="260350"/>
            <a:chExt cx="821085" cy="684000"/>
          </a:xfrm>
          <a:solidFill>
            <a:schemeClr val="bg2"/>
          </a:solidFill>
        </p:grpSpPr>
        <p:sp>
          <p:nvSpPr>
            <p:cNvPr id="13" name="Freeform 22"/>
            <p:cNvSpPr>
              <a:spLocks/>
            </p:cNvSpPr>
            <p:nvPr/>
          </p:nvSpPr>
          <p:spPr bwMode="auto">
            <a:xfrm>
              <a:off x="409331" y="260350"/>
              <a:ext cx="662580" cy="684000"/>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23"/>
            <p:cNvSpPr>
              <a:spLocks/>
            </p:cNvSpPr>
            <p:nvPr/>
          </p:nvSpPr>
          <p:spPr bwMode="auto">
            <a:xfrm>
              <a:off x="250826" y="260350"/>
              <a:ext cx="664008" cy="684000"/>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5" name="Rectangle 24"/>
            <p:cNvSpPr>
              <a:spLocks noChangeArrowheads="1"/>
            </p:cNvSpPr>
            <p:nvPr/>
          </p:nvSpPr>
          <p:spPr bwMode="auto">
            <a:xfrm>
              <a:off x="524997" y="534521"/>
              <a:ext cx="274171" cy="13565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
        <p:nvSpPr>
          <p:cNvPr id="18" name="Subtitle 17"/>
          <p:cNvSpPr>
            <a:spLocks noGrp="1"/>
          </p:cNvSpPr>
          <p:nvPr>
            <p:ph type="subTitle" idx="1"/>
          </p:nvPr>
        </p:nvSpPr>
        <p:spPr>
          <a:xfrm>
            <a:off x="250824" y="5860547"/>
            <a:ext cx="8642349" cy="664797"/>
          </a:xfrm>
        </p:spPr>
        <p:txBody>
          <a:bodyPr/>
          <a:lstStyle/>
          <a:p>
            <a:r>
              <a:rPr lang="en-GB" dirty="0">
                <a:solidFill>
                  <a:srgbClr val="FFFFFF"/>
                </a:solidFill>
              </a:rPr>
              <a:t>“What were your main reasons for going on holiday in 2015? Firstly? And then?”  </a:t>
            </a:r>
            <a:r>
              <a:rPr lang="en-GB" dirty="0">
                <a:solidFill>
                  <a:srgbClr val="FFFFFF">
                    <a:lumMod val="95000"/>
                  </a:srgbClr>
                </a:solidFill>
              </a:rPr>
              <a:t>| EU </a:t>
            </a:r>
            <a:r>
              <a:rPr lang="en-GB" dirty="0" err="1">
                <a:solidFill>
                  <a:srgbClr val="FFFFFF">
                    <a:lumMod val="95000"/>
                  </a:srgbClr>
                </a:solidFill>
              </a:rPr>
              <a:t>topline</a:t>
            </a:r>
            <a:r>
              <a:rPr lang="en-GB" dirty="0">
                <a:solidFill>
                  <a:srgbClr val="FFFFFF">
                    <a:lumMod val="95000"/>
                  </a:srgbClr>
                </a:solidFill>
              </a:rPr>
              <a:t> and by country | 2016</a:t>
            </a:r>
            <a:endParaRPr lang="en-GB" dirty="0">
              <a:solidFill>
                <a:srgbClr val="35BDB2"/>
              </a:solidFill>
            </a:endParaRPr>
          </a:p>
        </p:txBody>
      </p:sp>
    </p:spTree>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ontent Placeholder 9"/>
          <p:cNvGraphicFramePr>
            <a:graphicFrameLocks noGrp="1"/>
          </p:cNvGraphicFramePr>
          <p:nvPr>
            <p:ph idx="1"/>
          </p:nvPr>
        </p:nvGraphicFramePr>
        <p:xfrm>
          <a:off x="250825" y="2132856"/>
          <a:ext cx="8642350" cy="3996482"/>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p:txBody>
          <a:bodyPr/>
          <a:lstStyle/>
          <a:p>
            <a:r>
              <a:rPr lang="en-GB" dirty="0"/>
              <a:t>Reasons for going on holidays in 2015</a:t>
            </a:r>
          </a:p>
        </p:txBody>
      </p:sp>
      <p:sp>
        <p:nvSpPr>
          <p:cNvPr id="13" name="Text Placeholder 14"/>
          <p:cNvSpPr>
            <a:spLocks noGrp="1"/>
          </p:cNvSpPr>
          <p:nvPr>
            <p:ph type="body" sz="quarter" idx="12"/>
          </p:nvPr>
        </p:nvSpPr>
        <p:spPr>
          <a:xfrm>
            <a:off x="250824" y="1164186"/>
            <a:ext cx="8642349" cy="758221"/>
          </a:xfrm>
        </p:spPr>
        <p:txBody>
          <a:bodyPr/>
          <a:lstStyle/>
          <a:p>
            <a:r>
              <a:rPr lang="en-GB" dirty="0"/>
              <a:t>Sun and beach are still the most popular reasons given for travelling but it has lost some popularity in the last year.  Sun alone is less of a determining factor for holiday choices, as consumers look to gain more from their precious moments of downtime</a:t>
            </a:r>
          </a:p>
        </p:txBody>
      </p:sp>
      <p:sp>
        <p:nvSpPr>
          <p:cNvPr id="6" name="Text Placeholder 5"/>
          <p:cNvSpPr>
            <a:spLocks noGrp="1"/>
          </p:cNvSpPr>
          <p:nvPr>
            <p:ph type="body" sz="quarter" idx="13"/>
          </p:nvPr>
        </p:nvSpPr>
        <p:spPr>
          <a:xfrm>
            <a:off x="250826" y="873125"/>
            <a:ext cx="8642349" cy="387798"/>
          </a:xfrm>
        </p:spPr>
        <p:txBody>
          <a:bodyPr/>
          <a:lstStyle/>
          <a:p>
            <a:r>
              <a:rPr lang="en-US" dirty="0"/>
              <a:t>“What were your main reasons for going on holiday in 2015? Firstly? And then?” </a:t>
            </a:r>
            <a:r>
              <a:rPr lang="en-GB" dirty="0"/>
              <a:t>| EU 28 | 2016</a:t>
            </a:r>
          </a:p>
          <a:p>
            <a:endParaRPr lang="en-GB" dirty="0"/>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1592263"/>
          <a:ext cx="8642350" cy="4537075"/>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a:xfrm>
            <a:off x="250824" y="260350"/>
            <a:ext cx="8642349" cy="443198"/>
          </a:xfrm>
        </p:spPr>
        <p:txBody>
          <a:bodyPr/>
          <a:lstStyle/>
          <a:p>
            <a:r>
              <a:rPr lang="en-GB" dirty="0"/>
              <a:t>Reasons for going on holidays in 2015</a:t>
            </a:r>
            <a:endParaRPr lang="en-GB" dirty="0"/>
          </a:p>
        </p:txBody>
      </p:sp>
      <p:sp>
        <p:nvSpPr>
          <p:cNvPr id="13" name="Text Placeholder 14"/>
          <p:cNvSpPr>
            <a:spLocks noGrp="1"/>
          </p:cNvSpPr>
          <p:nvPr>
            <p:ph type="body" sz="quarter" idx="11"/>
          </p:nvPr>
        </p:nvSpPr>
        <p:spPr>
          <a:xfrm>
            <a:off x="250824" y="944724"/>
            <a:ext cx="8642349" cy="443198"/>
          </a:xfrm>
        </p:spPr>
        <p:txBody>
          <a:bodyPr/>
          <a:lstStyle/>
          <a:p>
            <a:r>
              <a:rPr lang="en-US" dirty="0"/>
              <a:t>“What were your main reasons for going on holiday in 2015? Firstly? And then?” </a:t>
            </a:r>
            <a:r>
              <a:rPr lang="en-GB" dirty="0"/>
              <a:t>| By gender | EU 28 | 2016</a:t>
            </a:r>
          </a:p>
        </p:txBody>
      </p:sp>
    </p:spTree>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1770063"/>
          <a:ext cx="8642350" cy="4359275"/>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p:txBody>
          <a:bodyPr/>
          <a:lstStyle/>
          <a:p>
            <a:r>
              <a:rPr lang="en-GB" dirty="0"/>
              <a:t>Reasons for going on holidays in 2015</a:t>
            </a:r>
            <a:endParaRPr lang="en-GB" dirty="0"/>
          </a:p>
        </p:txBody>
      </p:sp>
      <p:sp>
        <p:nvSpPr>
          <p:cNvPr id="13" name="Text Placeholder 14"/>
          <p:cNvSpPr>
            <a:spLocks noGrp="1"/>
          </p:cNvSpPr>
          <p:nvPr>
            <p:ph type="body" sz="quarter" idx="12"/>
          </p:nvPr>
        </p:nvSpPr>
        <p:spPr>
          <a:xfrm>
            <a:off x="250824" y="1164186"/>
            <a:ext cx="8642349" cy="536622"/>
          </a:xfrm>
        </p:spPr>
        <p:txBody>
          <a:bodyPr/>
          <a:lstStyle/>
          <a:p>
            <a:pPr lvl="0"/>
            <a:r>
              <a:rPr lang="en-GB" dirty="0"/>
              <a:t>Sun seeking is less popular with older respondents, who instead are more motivated by cultural holidays.</a:t>
            </a:r>
          </a:p>
        </p:txBody>
      </p:sp>
      <p:sp>
        <p:nvSpPr>
          <p:cNvPr id="6" name="Text Placeholder 5"/>
          <p:cNvSpPr>
            <a:spLocks noGrp="1"/>
          </p:cNvSpPr>
          <p:nvPr>
            <p:ph type="body" sz="quarter" idx="13"/>
          </p:nvPr>
        </p:nvSpPr>
        <p:spPr>
          <a:xfrm>
            <a:off x="250826" y="873125"/>
            <a:ext cx="8642349" cy="387798"/>
          </a:xfrm>
        </p:spPr>
        <p:txBody>
          <a:bodyPr/>
          <a:lstStyle/>
          <a:p>
            <a:r>
              <a:rPr lang="en-US" dirty="0"/>
              <a:t>“What were your main reasons for going on holiday in 2015? Firstly? And then?” </a:t>
            </a:r>
            <a:r>
              <a:rPr lang="en-GB" dirty="0"/>
              <a:t>| By age | EU 28 | 2016</a:t>
            </a:r>
          </a:p>
          <a:p>
            <a:endParaRPr lang="en-GB" dirty="0"/>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GB" dirty="0" err="1"/>
              <a:t> </a:t>
            </a:r>
            <a:endParaRPr lang="en-GB" dirty="0"/>
          </a:p>
        </p:txBody>
      </p:sp>
      <p:sp>
        <p:nvSpPr>
          <p:cNvPr id="3" name="Title 2"/>
          <p:cNvSpPr>
            <a:spLocks noGrp="1"/>
          </p:cNvSpPr>
          <p:nvPr>
            <p:ph type="title"/>
          </p:nvPr>
        </p:nvSpPr>
        <p:spPr/>
        <p:txBody>
          <a:bodyPr/>
          <a:lstStyle/>
          <a:p>
            <a:r>
              <a:rPr lang="en-GB" dirty="0"/>
              <a:t>What will happen next?</a:t>
            </a:r>
          </a:p>
        </p:txBody>
      </p:sp>
      <p:sp>
        <p:nvSpPr>
          <p:cNvPr id="4" name="Text Placeholder 3"/>
          <p:cNvSpPr>
            <a:spLocks noGrp="1"/>
          </p:cNvSpPr>
          <p:nvPr>
            <p:ph type="body" sz="quarter" idx="21"/>
          </p:nvPr>
        </p:nvSpPr>
        <p:spPr/>
        <p:txBody>
          <a:bodyPr/>
          <a:lstStyle/>
          <a:p>
            <a:r>
              <a:rPr lang="en-GB" dirty="0"/>
              <a:t>5 years ago</a:t>
            </a:r>
          </a:p>
        </p:txBody>
      </p:sp>
      <p:sp>
        <p:nvSpPr>
          <p:cNvPr id="5" name="Text Placeholder 4"/>
          <p:cNvSpPr>
            <a:spLocks noGrp="1"/>
          </p:cNvSpPr>
          <p:nvPr>
            <p:ph type="body" sz="quarter" idx="22"/>
          </p:nvPr>
        </p:nvSpPr>
        <p:spPr/>
        <p:txBody>
          <a:bodyPr>
            <a:normAutofit/>
          </a:bodyPr>
          <a:lstStyle/>
          <a:p>
            <a:r>
              <a:rPr lang="en-GB" dirty="0"/>
              <a:t>Now</a:t>
            </a:r>
          </a:p>
        </p:txBody>
      </p:sp>
      <p:sp>
        <p:nvSpPr>
          <p:cNvPr id="6" name="Text Placeholder 5"/>
          <p:cNvSpPr>
            <a:spLocks noGrp="1"/>
          </p:cNvSpPr>
          <p:nvPr>
            <p:ph type="body" sz="quarter" idx="23"/>
          </p:nvPr>
        </p:nvSpPr>
        <p:spPr/>
        <p:txBody>
          <a:bodyPr/>
          <a:lstStyle/>
          <a:p>
            <a:r>
              <a:rPr lang="en-GB" dirty="0"/>
              <a:t>in 5 years</a:t>
            </a:r>
          </a:p>
        </p:txBody>
      </p:sp>
      <p:sp>
        <p:nvSpPr>
          <p:cNvPr id="7" name="Text Placeholder 6"/>
          <p:cNvSpPr>
            <a:spLocks noGrp="1"/>
          </p:cNvSpPr>
          <p:nvPr>
            <p:ph type="body" sz="quarter" idx="24"/>
          </p:nvPr>
        </p:nvSpPr>
        <p:spPr/>
        <p:txBody>
          <a:bodyPr/>
          <a:lstStyle/>
          <a:p>
            <a:r>
              <a:rPr lang="en-GB" dirty="0"/>
              <a:t>Social media platforms and review sites extend the range of products and services that consumers can publicly review. In 2012, 340 million tweets were posted per day. </a:t>
            </a:r>
          </a:p>
        </p:txBody>
      </p:sp>
      <p:sp>
        <p:nvSpPr>
          <p:cNvPr id="8" name="Text Placeholder 7"/>
          <p:cNvSpPr>
            <a:spLocks noGrp="1"/>
          </p:cNvSpPr>
          <p:nvPr>
            <p:ph type="body" sz="quarter" idx="25"/>
          </p:nvPr>
        </p:nvSpPr>
        <p:spPr/>
        <p:txBody>
          <a:bodyPr/>
          <a:lstStyle/>
          <a:p>
            <a:r>
              <a:rPr lang="en-GB" dirty="0"/>
              <a:t>Brand interaction with online customer complaints is limited, with customer service efforts focused on in-store feedback and complaints.</a:t>
            </a:r>
          </a:p>
        </p:txBody>
      </p:sp>
      <p:sp>
        <p:nvSpPr>
          <p:cNvPr id="9" name="Text Placeholder 8"/>
          <p:cNvSpPr>
            <a:spLocks noGrp="1"/>
          </p:cNvSpPr>
          <p:nvPr>
            <p:ph type="body" sz="quarter" idx="26"/>
          </p:nvPr>
        </p:nvSpPr>
        <p:spPr/>
        <p:txBody>
          <a:bodyPr/>
          <a:lstStyle/>
          <a:p>
            <a:r>
              <a:rPr lang="en-GB" dirty="0"/>
              <a:t>CSR efforts become an increasingly common way for brands to enhance their brand and raise their profile.</a:t>
            </a:r>
          </a:p>
        </p:txBody>
      </p:sp>
      <p:sp>
        <p:nvSpPr>
          <p:cNvPr id="10" name="Text Placeholder 9"/>
          <p:cNvSpPr>
            <a:spLocks noGrp="1"/>
          </p:cNvSpPr>
          <p:nvPr>
            <p:ph type="body" sz="quarter" idx="27"/>
          </p:nvPr>
        </p:nvSpPr>
        <p:spPr/>
        <p:txBody>
          <a:bodyPr/>
          <a:lstStyle/>
          <a:p>
            <a:r>
              <a:rPr lang="en-GB" dirty="0"/>
              <a:t>High smartphone ownership allows customers to quickly write or read reviews on the go. Semi-expert consumer voices have arisen in most sectors, whose opinions are given extra weight.</a:t>
            </a:r>
          </a:p>
        </p:txBody>
      </p:sp>
      <p:sp>
        <p:nvSpPr>
          <p:cNvPr id="11" name="Text Placeholder 10"/>
          <p:cNvSpPr>
            <a:spLocks noGrp="1"/>
          </p:cNvSpPr>
          <p:nvPr>
            <p:ph type="body" sz="quarter" idx="28"/>
          </p:nvPr>
        </p:nvSpPr>
        <p:spPr/>
        <p:txBody>
          <a:bodyPr/>
          <a:lstStyle/>
          <a:p>
            <a:r>
              <a:rPr lang="en-GB" dirty="0"/>
              <a:t>Brands find new ways of interacting with customers across a range of social media channels, addressing and responding to concerns, complaints and compliments.</a:t>
            </a:r>
          </a:p>
        </p:txBody>
      </p:sp>
      <p:sp>
        <p:nvSpPr>
          <p:cNvPr id="12" name="Text Placeholder 11"/>
          <p:cNvSpPr>
            <a:spLocks noGrp="1"/>
          </p:cNvSpPr>
          <p:nvPr>
            <p:ph type="body" sz="quarter" idx="29"/>
          </p:nvPr>
        </p:nvSpPr>
        <p:spPr/>
        <p:txBody>
          <a:bodyPr/>
          <a:lstStyle/>
          <a:p>
            <a:r>
              <a:rPr lang="en-GB" dirty="0"/>
              <a:t>The transparency and lobby-building capacity of social media leads to CSR efforts deemed insincere or ineffectual more easily being called into question.</a:t>
            </a:r>
          </a:p>
        </p:txBody>
      </p:sp>
      <p:sp>
        <p:nvSpPr>
          <p:cNvPr id="13" name="Text Placeholder 12"/>
          <p:cNvSpPr>
            <a:spLocks noGrp="1"/>
          </p:cNvSpPr>
          <p:nvPr>
            <p:ph type="body" sz="quarter" idx="30"/>
          </p:nvPr>
        </p:nvSpPr>
        <p:spPr/>
        <p:txBody>
          <a:bodyPr/>
          <a:lstStyle/>
          <a:p>
            <a:r>
              <a:rPr lang="en-GB" dirty="0"/>
              <a:t>An increase in attempts to verify identifies of reviewers in order to rate the trustworthiness of their voices. Fewer sites will allow anonymous reviews to be posted.</a:t>
            </a:r>
          </a:p>
        </p:txBody>
      </p:sp>
      <p:sp>
        <p:nvSpPr>
          <p:cNvPr id="14" name="Text Placeholder 13"/>
          <p:cNvSpPr>
            <a:spLocks noGrp="1"/>
          </p:cNvSpPr>
          <p:nvPr>
            <p:ph type="body" sz="quarter" idx="31"/>
          </p:nvPr>
        </p:nvSpPr>
        <p:spPr/>
        <p:txBody>
          <a:bodyPr/>
          <a:lstStyle/>
          <a:p>
            <a:r>
              <a:rPr lang="en-GB" dirty="0"/>
              <a:t>Inviting and engaging consumers to react, review and critique in advance of product or service launches becomes more common for brands.</a:t>
            </a:r>
          </a:p>
        </p:txBody>
      </p:sp>
      <p:sp>
        <p:nvSpPr>
          <p:cNvPr id="15" name="Text Placeholder 14"/>
          <p:cNvSpPr>
            <a:spLocks noGrp="1"/>
          </p:cNvSpPr>
          <p:nvPr>
            <p:ph type="body" sz="quarter" idx="32"/>
          </p:nvPr>
        </p:nvSpPr>
        <p:spPr/>
        <p:txBody>
          <a:bodyPr/>
          <a:lstStyle/>
          <a:p>
            <a:r>
              <a:rPr lang="en-GB" dirty="0"/>
              <a:t>To pre-empt the quick forming of lobbies and factions, brands’ CSR eschew the general and hone in on specifics  -  ensuring the presence of clear goals.</a:t>
            </a:r>
          </a:p>
        </p:txBody>
      </p:sp>
    </p:spTree>
    <p:extLst>
      <p:ext uri="{BB962C8B-B14F-4D97-AF65-F5344CB8AC3E}">
        <p14:creationId xmlns:p14="http://schemas.microsoft.com/office/powerpoint/2010/main" val="6074486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1592263"/>
          <a:ext cx="8642350" cy="4213001"/>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p:txBody>
          <a:bodyPr/>
          <a:lstStyle/>
          <a:p>
            <a:r>
              <a:rPr lang="en-GB"/>
              <a:t>Sun/beach</a:t>
            </a:r>
            <a:endParaRPr lang="en-GB" dirty="0"/>
          </a:p>
        </p:txBody>
      </p:sp>
      <p:sp>
        <p:nvSpPr>
          <p:cNvPr id="13" name="Text Placeholder 14"/>
          <p:cNvSpPr>
            <a:spLocks noGrp="1"/>
          </p:cNvSpPr>
          <p:nvPr>
            <p:ph type="body" sz="quarter" idx="11"/>
          </p:nvPr>
        </p:nvSpPr>
        <p:spPr>
          <a:xfrm>
            <a:off x="250824" y="980728"/>
            <a:ext cx="8642349" cy="443198"/>
          </a:xfrm>
        </p:spPr>
        <p:txBody>
          <a:bodyPr/>
          <a:lstStyle/>
          <a:p>
            <a:r>
              <a:rPr lang="en-US" dirty="0"/>
              <a:t>“What were your main reasons for going on holiday in 2015? Firstly? And then? </a:t>
            </a:r>
            <a:r>
              <a:rPr lang="en-GB" dirty="0"/>
              <a:t>Sun/beach” | EU 28 | 2016</a:t>
            </a:r>
          </a:p>
        </p:txBody>
      </p:sp>
      <p:sp>
        <p:nvSpPr>
          <p:cNvPr id="16" name="Rectangle 15"/>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more countries</a:t>
            </a:r>
            <a:endParaRPr lang="en-GB" sz="1000" i="0" kern="0" dirty="0">
              <a:solidFill>
                <a:schemeClr val="tx1">
                  <a:lumMod val="65000"/>
                  <a:lumOff val="35000"/>
                </a:schemeClr>
              </a:solidFill>
              <a:latin typeface="Arial"/>
            </a:endParaRPr>
          </a:p>
        </p:txBody>
      </p:sp>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1592263"/>
          <a:ext cx="8642350" cy="4213001"/>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p:txBody>
          <a:bodyPr/>
          <a:lstStyle/>
          <a:p>
            <a:r>
              <a:rPr lang="en-GB"/>
              <a:t>Visiting family / friends / relatives</a:t>
            </a:r>
            <a:endParaRPr lang="en-GB" dirty="0"/>
          </a:p>
        </p:txBody>
      </p:sp>
      <p:sp>
        <p:nvSpPr>
          <p:cNvPr id="13" name="Text Placeholder 14"/>
          <p:cNvSpPr>
            <a:spLocks noGrp="1"/>
          </p:cNvSpPr>
          <p:nvPr>
            <p:ph type="body" sz="quarter" idx="11"/>
          </p:nvPr>
        </p:nvSpPr>
        <p:spPr>
          <a:xfrm>
            <a:off x="250824" y="903145"/>
            <a:ext cx="8642349" cy="443198"/>
          </a:xfrm>
        </p:spPr>
        <p:txBody>
          <a:bodyPr/>
          <a:lstStyle/>
          <a:p>
            <a:r>
              <a:rPr lang="en-US" dirty="0"/>
              <a:t>“What were your main reasons for going on holiday in 2015? Firstly? And then? </a:t>
            </a:r>
            <a:r>
              <a:rPr lang="en-GB" dirty="0"/>
              <a:t>Visiting family / friends / relatives” | EU 28 | 2016</a:t>
            </a:r>
          </a:p>
        </p:txBody>
      </p:sp>
      <p:sp>
        <p:nvSpPr>
          <p:cNvPr id="14" name="Rectangle 13"/>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more countries</a:t>
            </a:r>
            <a:endParaRPr lang="en-GB" sz="1000" i="0" kern="0" dirty="0">
              <a:solidFill>
                <a:schemeClr val="tx1">
                  <a:lumMod val="65000"/>
                  <a:lumOff val="35000"/>
                </a:schemeClr>
              </a:solidFill>
              <a:latin typeface="Arial"/>
            </a:endParaRPr>
          </a:p>
        </p:txBody>
      </p:sp>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1592263"/>
          <a:ext cx="8642350" cy="4213001"/>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p:txBody>
          <a:bodyPr/>
          <a:lstStyle/>
          <a:p>
            <a:r>
              <a:rPr lang="en-GB"/>
              <a:t>Nature (mountain, lake, landscape etc)</a:t>
            </a:r>
            <a:endParaRPr lang="en-GB"/>
          </a:p>
        </p:txBody>
      </p:sp>
      <p:sp>
        <p:nvSpPr>
          <p:cNvPr id="13" name="Text Placeholder 14"/>
          <p:cNvSpPr>
            <a:spLocks noGrp="1"/>
          </p:cNvSpPr>
          <p:nvPr>
            <p:ph type="body" sz="quarter" idx="11"/>
          </p:nvPr>
        </p:nvSpPr>
        <p:spPr>
          <a:xfrm>
            <a:off x="250824" y="872716"/>
            <a:ext cx="8642349" cy="443198"/>
          </a:xfrm>
        </p:spPr>
        <p:txBody>
          <a:bodyPr/>
          <a:lstStyle/>
          <a:p>
            <a:r>
              <a:rPr lang="en-GB" dirty="0"/>
              <a:t>“What were your main reasons for going on holiday in 2014? Firstly? And then? Nature (mountain, lake, landscape etc)” | EU 28 | 2016</a:t>
            </a:r>
          </a:p>
        </p:txBody>
      </p:sp>
      <p:sp>
        <p:nvSpPr>
          <p:cNvPr id="14" name="Rectangle 13"/>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more countries</a:t>
            </a:r>
            <a:endParaRPr lang="en-GB" sz="1000" i="0" kern="0" dirty="0">
              <a:solidFill>
                <a:schemeClr val="tx1">
                  <a:lumMod val="65000"/>
                  <a:lumOff val="35000"/>
                </a:schemeClr>
              </a:solidFill>
              <a:latin typeface="Arial"/>
            </a:endParaRPr>
          </a:p>
        </p:txBody>
      </p:sp>
    </p:spTree>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1592263"/>
          <a:ext cx="8642350" cy="4176997"/>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p:txBody>
          <a:bodyPr/>
          <a:lstStyle/>
          <a:p>
            <a:r>
              <a:rPr lang="en-GB"/>
              <a:t>Culture (religious, gastronomy, arts)</a:t>
            </a:r>
            <a:endParaRPr lang="en-GB" dirty="0"/>
          </a:p>
        </p:txBody>
      </p:sp>
      <p:sp>
        <p:nvSpPr>
          <p:cNvPr id="13" name="Text Placeholder 14"/>
          <p:cNvSpPr>
            <a:spLocks noGrp="1"/>
          </p:cNvSpPr>
          <p:nvPr>
            <p:ph type="body" sz="quarter" idx="11"/>
          </p:nvPr>
        </p:nvSpPr>
        <p:spPr>
          <a:xfrm>
            <a:off x="250824" y="944724"/>
            <a:ext cx="8642349" cy="443198"/>
          </a:xfrm>
        </p:spPr>
        <p:txBody>
          <a:bodyPr/>
          <a:lstStyle/>
          <a:p>
            <a:r>
              <a:rPr lang="en-GB" dirty="0"/>
              <a:t>“What were your main reasons for going on holiday in 2015? Firstly? And then? Culture (religious, gastronomy, arts)” | EU 28 | 2016</a:t>
            </a:r>
          </a:p>
        </p:txBody>
      </p:sp>
      <p:sp>
        <p:nvSpPr>
          <p:cNvPr id="14" name="Rectangle 13"/>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more countries</a:t>
            </a:r>
            <a:endParaRPr lang="en-GB" sz="1000" i="0" kern="0" dirty="0">
              <a:solidFill>
                <a:schemeClr val="tx1">
                  <a:lumMod val="65000"/>
                  <a:lumOff val="35000"/>
                </a:schemeClr>
              </a:solidFill>
              <a:latin typeface="Arial"/>
            </a:endParaRPr>
          </a:p>
        </p:txBody>
      </p:sp>
    </p:spTree>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2096852"/>
          <a:ext cx="8642350" cy="4032486"/>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p:txBody>
          <a:bodyPr/>
          <a:lstStyle/>
          <a:p>
            <a:r>
              <a:rPr lang="en-GB"/>
              <a:t>City Trips</a:t>
            </a:r>
            <a:endParaRPr lang="en-GB" dirty="0"/>
          </a:p>
        </p:txBody>
      </p:sp>
      <p:sp>
        <p:nvSpPr>
          <p:cNvPr id="13" name="Text Placeholder 14"/>
          <p:cNvSpPr>
            <a:spLocks noGrp="1"/>
          </p:cNvSpPr>
          <p:nvPr>
            <p:ph type="body" sz="quarter" idx="12"/>
          </p:nvPr>
        </p:nvSpPr>
        <p:spPr>
          <a:xfrm>
            <a:off x="250824" y="1164186"/>
            <a:ext cx="8642349" cy="758221"/>
          </a:xfrm>
        </p:spPr>
        <p:txBody>
          <a:bodyPr/>
          <a:lstStyle/>
          <a:p>
            <a:r>
              <a:rPr lang="en-GB" dirty="0"/>
              <a:t>The popularity of city holiday destinations continues; going on city trips has increased by 35% among the EU28 population since  2013.City holidays are most popular with the youngest and oldest respondents and among Poles, Czechs, Italians and Britons.</a:t>
            </a:r>
          </a:p>
        </p:txBody>
      </p:sp>
      <p:sp>
        <p:nvSpPr>
          <p:cNvPr id="9" name="Text Placeholder 8"/>
          <p:cNvSpPr>
            <a:spLocks noGrp="1"/>
          </p:cNvSpPr>
          <p:nvPr>
            <p:ph type="body" sz="quarter" idx="13"/>
          </p:nvPr>
        </p:nvSpPr>
        <p:spPr>
          <a:xfrm>
            <a:off x="250826" y="873125"/>
            <a:ext cx="8642349" cy="387798"/>
          </a:xfrm>
        </p:spPr>
        <p:txBody>
          <a:bodyPr/>
          <a:lstStyle/>
          <a:p>
            <a:r>
              <a:rPr lang="en-GB" dirty="0"/>
              <a:t>“What were your main reasons for going on holiday in 2015? Firstly? And then? City trips” | EU 28 | 2016</a:t>
            </a:r>
          </a:p>
          <a:p>
            <a:endParaRPr lang="en-GB" dirty="0"/>
          </a:p>
        </p:txBody>
      </p:sp>
      <p:sp>
        <p:nvSpPr>
          <p:cNvPr id="14" name="Rectangle 13"/>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more countries</a:t>
            </a:r>
            <a:endParaRPr lang="en-GB" sz="1000" i="0" kern="0" dirty="0">
              <a:solidFill>
                <a:schemeClr val="tx1">
                  <a:lumMod val="65000"/>
                  <a:lumOff val="35000"/>
                </a:schemeClr>
              </a:solidFill>
              <a:latin typeface="Arial"/>
            </a:endParaRPr>
          </a:p>
        </p:txBody>
      </p:sp>
    </p:spTree>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1592263"/>
          <a:ext cx="8642350" cy="4213001"/>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p:txBody>
          <a:bodyPr/>
          <a:lstStyle/>
          <a:p>
            <a:r>
              <a:rPr lang="en-GB"/>
              <a:t>Wellness / Spa / Health treatment</a:t>
            </a:r>
            <a:endParaRPr lang="en-GB" dirty="0"/>
          </a:p>
        </p:txBody>
      </p:sp>
      <p:sp>
        <p:nvSpPr>
          <p:cNvPr id="13" name="Text Placeholder 14"/>
          <p:cNvSpPr>
            <a:spLocks noGrp="1"/>
          </p:cNvSpPr>
          <p:nvPr>
            <p:ph type="body" sz="quarter" idx="11"/>
          </p:nvPr>
        </p:nvSpPr>
        <p:spPr>
          <a:xfrm>
            <a:off x="250824" y="944724"/>
            <a:ext cx="8642349" cy="443198"/>
          </a:xfrm>
        </p:spPr>
        <p:txBody>
          <a:bodyPr/>
          <a:lstStyle/>
          <a:p>
            <a:r>
              <a:rPr lang="en-GB" dirty="0"/>
              <a:t>“What were your main reasons for going on holiday in 2015? Firstly? And then? Wellness / Spa / Health treatment” | EU 28 | 2016</a:t>
            </a:r>
          </a:p>
        </p:txBody>
      </p:sp>
      <p:sp>
        <p:nvSpPr>
          <p:cNvPr id="14" name="Rectangle 13"/>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more countries</a:t>
            </a:r>
            <a:endParaRPr lang="en-GB" sz="1000" i="0" kern="0" dirty="0">
              <a:solidFill>
                <a:schemeClr val="tx1">
                  <a:lumMod val="65000"/>
                  <a:lumOff val="35000"/>
                </a:schemeClr>
              </a:solidFill>
              <a:latin typeface="Arial"/>
            </a:endParaRPr>
          </a:p>
        </p:txBody>
      </p:sp>
    </p:spTree>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1592263"/>
          <a:ext cx="8642350" cy="428500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dirty="0"/>
              <a:t>Source: </a:t>
            </a:r>
            <a:r>
              <a:rPr dirty="0" err="1"/>
              <a:t>Eurobarometer</a:t>
            </a:r>
            <a:r>
              <a:rPr dirty="0"/>
              <a:t>/</a:t>
            </a:r>
            <a:r>
              <a:rPr lang="en-GB" dirty="0" err="1"/>
              <a:t>FFOnline</a:t>
            </a:r>
            <a:r>
              <a:rPr dirty="0"/>
              <a:t> </a:t>
            </a:r>
            <a:r>
              <a:rPr dirty="0"/>
              <a:t>| Base: 30,105 respondents aged 15+, 2016</a:t>
            </a:r>
            <a:endParaRPr lang="en-GB" dirty="0"/>
          </a:p>
        </p:txBody>
      </p:sp>
      <p:sp>
        <p:nvSpPr>
          <p:cNvPr id="15" name="Title 14"/>
          <p:cNvSpPr>
            <a:spLocks noGrp="1"/>
          </p:cNvSpPr>
          <p:nvPr>
            <p:ph type="title"/>
          </p:nvPr>
        </p:nvSpPr>
        <p:spPr/>
        <p:txBody>
          <a:bodyPr/>
          <a:lstStyle/>
          <a:p>
            <a:r>
              <a:rPr lang="en-US"/>
              <a:t>Sport-related activities</a:t>
            </a:r>
            <a:endParaRPr lang="en-GB" dirty="0"/>
          </a:p>
        </p:txBody>
      </p:sp>
      <p:sp>
        <p:nvSpPr>
          <p:cNvPr id="13" name="Text Placeholder 14"/>
          <p:cNvSpPr>
            <a:spLocks noGrp="1"/>
          </p:cNvSpPr>
          <p:nvPr>
            <p:ph type="body" sz="quarter" idx="11"/>
          </p:nvPr>
        </p:nvSpPr>
        <p:spPr>
          <a:xfrm>
            <a:off x="250824" y="939149"/>
            <a:ext cx="8642349" cy="443198"/>
          </a:xfrm>
        </p:spPr>
        <p:txBody>
          <a:bodyPr/>
          <a:lstStyle/>
          <a:p>
            <a:r>
              <a:rPr lang="en-GB" dirty="0"/>
              <a:t>“What were your main reasons for going on holiday in 2015? Firstly? And then? </a:t>
            </a:r>
            <a:r>
              <a:rPr lang="en-US" dirty="0"/>
              <a:t>Sport-related activities (e.g. scuba-diving, cycling etc.)”</a:t>
            </a:r>
            <a:r>
              <a:rPr lang="en-GB" dirty="0"/>
              <a:t> | EU 28 | 2016</a:t>
            </a:r>
          </a:p>
        </p:txBody>
      </p:sp>
      <p:sp>
        <p:nvSpPr>
          <p:cNvPr id="14" name="Rectangle 13"/>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more countries</a:t>
            </a:r>
            <a:endParaRPr lang="en-GB" sz="1000" i="0" kern="0" dirty="0">
              <a:solidFill>
                <a:schemeClr val="tx1">
                  <a:lumMod val="65000"/>
                  <a:lumOff val="35000"/>
                </a:schemeClr>
              </a:solidFill>
              <a:latin typeface="Arial"/>
            </a:endParaRPr>
          </a:p>
        </p:txBody>
      </p:sp>
    </p:spTree>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9"/>
          <p:cNvGraphicFramePr>
            <a:graphicFrameLocks noGrp="1"/>
          </p:cNvGraphicFramePr>
          <p:nvPr>
            <p:ph idx="1"/>
          </p:nvPr>
        </p:nvGraphicFramePr>
        <p:xfrm>
          <a:off x="250825" y="1592263"/>
          <a:ext cx="8642350" cy="4032981"/>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6"/>
          <p:cNvSpPr>
            <a:spLocks noGrp="1"/>
          </p:cNvSpPr>
          <p:nvPr>
            <p:ph type="body" sz="quarter" idx="10"/>
          </p:nvPr>
        </p:nvSpPr>
        <p:spPr/>
        <p:txBody>
          <a:bodyPr/>
          <a:lstStyle/>
          <a:p>
            <a:r>
              <a:rPr lang="en-GB" dirty="0"/>
              <a:t>Source: </a:t>
            </a:r>
            <a:r>
              <a:rPr lang="en-GB" dirty="0" err="1"/>
              <a:t>Eurobarometer</a:t>
            </a:r>
            <a:r>
              <a:rPr lang="en-GB" dirty="0"/>
              <a:t>/</a:t>
            </a:r>
            <a:r>
              <a:rPr lang="en-GB" dirty="0" err="1"/>
              <a:t>FFOnline</a:t>
            </a:r>
            <a:r>
              <a:rPr lang="en-GB" dirty="0"/>
              <a:t> </a:t>
            </a:r>
            <a:r>
              <a:rPr lang="en-GB" dirty="0"/>
              <a:t>| Base: 30,105 respondents aged 15+, 2016</a:t>
            </a:r>
          </a:p>
        </p:txBody>
      </p:sp>
      <p:sp>
        <p:nvSpPr>
          <p:cNvPr id="15" name="Title 14"/>
          <p:cNvSpPr>
            <a:spLocks noGrp="1"/>
          </p:cNvSpPr>
          <p:nvPr>
            <p:ph type="title"/>
          </p:nvPr>
        </p:nvSpPr>
        <p:spPr/>
        <p:txBody>
          <a:bodyPr/>
          <a:lstStyle/>
          <a:p>
            <a:r>
              <a:rPr lang="en-US"/>
              <a:t>Specific events</a:t>
            </a:r>
            <a:endParaRPr lang="en-GB" dirty="0"/>
          </a:p>
        </p:txBody>
      </p:sp>
      <p:sp>
        <p:nvSpPr>
          <p:cNvPr id="13" name="Text Placeholder 14"/>
          <p:cNvSpPr>
            <a:spLocks noGrp="1"/>
          </p:cNvSpPr>
          <p:nvPr>
            <p:ph type="body" sz="quarter" idx="11"/>
          </p:nvPr>
        </p:nvSpPr>
        <p:spPr>
          <a:xfrm>
            <a:off x="250824" y="944724"/>
            <a:ext cx="8642349" cy="443198"/>
          </a:xfrm>
        </p:spPr>
        <p:txBody>
          <a:bodyPr/>
          <a:lstStyle/>
          <a:p>
            <a:r>
              <a:rPr lang="en-GB" dirty="0"/>
              <a:t>“What were your main reasons for going on holiday in 2015? Firstly? And then? </a:t>
            </a:r>
            <a:r>
              <a:rPr lang="en-US" dirty="0"/>
              <a:t>Specific events (sporting events/festivals/ clubbing)”</a:t>
            </a:r>
            <a:r>
              <a:rPr lang="en-GB" dirty="0"/>
              <a:t> | EU 28 | 2016</a:t>
            </a:r>
          </a:p>
        </p:txBody>
      </p:sp>
      <p:sp>
        <p:nvSpPr>
          <p:cNvPr id="14" name="Rectangle 13"/>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dirty="0">
                <a:solidFill>
                  <a:schemeClr val="tx1">
                    <a:lumMod val="65000"/>
                    <a:lumOff val="35000"/>
                  </a:schemeClr>
                </a:solidFill>
                <a:latin typeface="Arial"/>
              </a:rPr>
              <a:t>Right-click on chart and select </a:t>
            </a:r>
            <a:r>
              <a:rPr lang="en-GB" sz="1000" b="1" i="0" kern="0" dirty="0">
                <a:solidFill>
                  <a:schemeClr val="bg2"/>
                </a:solidFill>
                <a:latin typeface="Arial"/>
              </a:rPr>
              <a:t>Edit Data</a:t>
            </a:r>
            <a:r>
              <a:rPr lang="en-GB" sz="1000" i="0" kern="0" dirty="0">
                <a:solidFill>
                  <a:schemeClr val="bg2"/>
                </a:solidFill>
                <a:latin typeface="Arial"/>
              </a:rPr>
              <a:t> </a:t>
            </a:r>
            <a:r>
              <a:rPr lang="en-GB" sz="1000" i="0" kern="0" dirty="0">
                <a:solidFill>
                  <a:schemeClr val="tx1">
                    <a:lumMod val="65000"/>
                    <a:lumOff val="35000"/>
                  </a:schemeClr>
                </a:solidFill>
                <a:latin typeface="Arial"/>
              </a:rPr>
              <a:t>for more countries</a:t>
            </a:r>
            <a:endParaRPr lang="en-GB" sz="1000" i="0" kern="0" dirty="0">
              <a:solidFill>
                <a:schemeClr val="tx1">
                  <a:lumMod val="65000"/>
                  <a:lumOff val="35000"/>
                </a:schemeClr>
              </a:solidFill>
              <a:latin typeface="Arial"/>
            </a:endParaRPr>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GB" dirty="0" err="1"/>
              <a:t> </a:t>
            </a:r>
            <a:endParaRPr lang="en-GB" dirty="0"/>
          </a:p>
        </p:txBody>
      </p:sp>
      <p:sp>
        <p:nvSpPr>
          <p:cNvPr id="3" name="Title 2"/>
          <p:cNvSpPr>
            <a:spLocks noGrp="1"/>
          </p:cNvSpPr>
          <p:nvPr>
            <p:ph type="title"/>
          </p:nvPr>
        </p:nvSpPr>
        <p:spPr/>
        <p:txBody>
          <a:bodyPr/>
          <a:lstStyle/>
          <a:p>
            <a:r>
              <a:rPr lang="en-GB" dirty="0"/>
              <a:t>Sector Impact</a:t>
            </a:r>
          </a:p>
        </p:txBody>
      </p:sp>
      <p:sp>
        <p:nvSpPr>
          <p:cNvPr id="4" name="Text Placeholder 3"/>
          <p:cNvSpPr>
            <a:spLocks noGrp="1"/>
          </p:cNvSpPr>
          <p:nvPr>
            <p:ph type="body" sz="quarter" idx="11"/>
          </p:nvPr>
        </p:nvSpPr>
        <p:spPr/>
        <p:txBody>
          <a:bodyPr/>
          <a:lstStyle/>
          <a:p>
            <a:r>
              <a:rPr lang="en-GB" b="1" dirty="0"/>
              <a:t>Alcohol</a:t>
            </a:r>
          </a:p>
          <a:p>
            <a:r>
              <a:rPr lang="en-GB" dirty="0"/>
              <a:t>Lorem ipsum dolar sit amet consectetur...</a:t>
            </a:r>
          </a:p>
        </p:txBody>
      </p:sp>
      <p:pic>
        <p:nvPicPr>
          <p:cNvPr id="2" name="Picture 1 %&gt;" descr="Picture 1%&gt;"/>
          <p:cNvPicPr>
            <a:picLocks noChangeAspect="1" noChangeArrowheads="1"/>
          </p:cNvPicPr>
          <p:nvPr/>
        </p:nvPicPr>
        <p:blipFill>
          <a:blip r:embed="rId2" cstate="print"/>
          <a:srcRect/>
          <a:stretch>
            <a:fillRect/>
          </a:stretch>
        </p:blipFill>
        <p:spPr bwMode="auto">
          <a:xfrm>
            <a:off x="5003800" y="914400"/>
            <a:ext cx="3632200" cy="2501900"/>
          </a:xfrm>
          <a:prstGeom prst="rect">
            <a:avLst/>
          </a:prstGeom>
          <a:noFill/>
        </p:spPr>
      </p:pic>
    </p:spTree>
    <p:extLst>
      <p:ext uri="{BB962C8B-B14F-4D97-AF65-F5344CB8AC3E}">
        <p14:creationId xmlns="" xmlns:p14="http://schemas.microsoft.com/office/powerpoint/2010/main" val="18572523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GB" dirty="0"/>
              <a:t>For more information please contact: </a:t>
            </a:r>
            <a:br>
              <a:rPr lang="en-GB" dirty="0"/>
            </a:br>
            <a:r>
              <a:rPr lang="en-GB" dirty="0"/>
              <a:t>trends@foresightfactory.co</a:t>
            </a:r>
          </a:p>
          <a:p>
            <a:endParaRPr lang="en-GB" dirty="0"/>
          </a:p>
        </p:txBody>
      </p:sp>
    </p:spTree>
    <p:extLst>
      <p:ext uri="{BB962C8B-B14F-4D97-AF65-F5344CB8AC3E}">
        <p14:creationId xmlns="" xmlns:p14="http://schemas.microsoft.com/office/powerpoint/2010/main" val="2828282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 descr="M:\Graphics\!Future Foundation\2020\Concepts\Airport\Airport_InFlight_03.jpg"/>
          <p:cNvPicPr>
            <a:picLocks noChangeAspect="1" noChangeArrowheads="1"/>
          </p:cNvPicPr>
          <p:nvPr/>
        </p:nvPicPr>
        <p:blipFill>
          <a:blip r:embed="rId3" cstate="print"/>
          <a:srcRect r="50000"/>
          <a:stretch>
            <a:fillRect/>
          </a:stretch>
        </p:blipFill>
        <p:spPr bwMode="auto">
          <a:xfrm>
            <a:off x="0" y="-1"/>
            <a:ext cx="4572000" cy="6858001"/>
          </a:xfrm>
          <a:prstGeom prst="rect">
            <a:avLst/>
          </a:prstGeom>
          <a:noFill/>
        </p:spPr>
      </p:pic>
      <p:sp>
        <p:nvSpPr>
          <p:cNvPr id="8" name="TextBox 7"/>
          <p:cNvSpPr txBox="1"/>
          <p:nvPr/>
        </p:nvSpPr>
        <p:spPr>
          <a:xfrm>
            <a:off x="250827" y="4909044"/>
            <a:ext cx="4033842" cy="954107"/>
          </a:xfrm>
          <a:prstGeom prst="rect">
            <a:avLst/>
          </a:prstGeom>
          <a:solidFill>
            <a:schemeClr val="tx1">
              <a:lumMod val="75000"/>
              <a:lumOff val="25000"/>
            </a:schemeClr>
          </a:solidFill>
        </p:spPr>
        <p:txBody>
          <a:bodyPr wrap="square" rtlCol="0">
            <a:spAutoFit/>
          </a:bodyPr>
          <a:lstStyle/>
          <a:p>
            <a:pPr defTabSz="457200" fontAlgn="t">
              <a:defRPr/>
            </a:pPr>
            <a:r>
              <a:rPr lang="en-GB" sz="1400" dirty="0">
                <a:solidFill>
                  <a:srgbClr val="FFFFFF">
                    <a:lumMod val="95000"/>
                  </a:srgbClr>
                </a:solidFill>
                <a:cs typeface="Arial" pitchFamily="34" charset="0"/>
              </a:rPr>
              <a:t>“If you could better manage any of the following things in your life which would you choose? Please rank your top three and then indicate any others that you would also choose.” | 2015</a:t>
            </a:r>
            <a:endParaRPr lang="en-GB" sz="1400" dirty="0">
              <a:solidFill>
                <a:schemeClr val="bg2"/>
              </a:solidFill>
              <a:cs typeface="Arial" pitchFamily="34" charset="0"/>
            </a:endParaRPr>
          </a:p>
        </p:txBody>
      </p:sp>
      <p:graphicFrame>
        <p:nvGraphicFramePr>
          <p:cNvPr id="17" name="Table 16"/>
          <p:cNvGraphicFramePr>
            <a:graphicFrameLocks noGrp="1"/>
          </p:cNvGraphicFramePr>
          <p:nvPr>
            <p:extLst>
              <p:ext uri="{D42A27DB-BD31-4B8C-83A1-F6EECF244321}">
                <p14:modId xmlns="" xmlns:p14="http://schemas.microsoft.com/office/powerpoint/2010/main" val="2353207894"/>
              </p:ext>
            </p:extLst>
          </p:nvPr>
        </p:nvGraphicFramePr>
        <p:xfrm>
          <a:off x="250832" y="5917920"/>
          <a:ext cx="4033837" cy="643428"/>
        </p:xfrm>
        <a:graphic>
          <a:graphicData uri="http://schemas.openxmlformats.org/drawingml/2006/table">
            <a:tbl>
              <a:tblPr firstRow="1" bandRow="1">
                <a:tableStyleId>{5C22544A-7EE6-4342-B048-85BDC9FD1C3A}</a:tableStyleId>
              </a:tblPr>
              <a:tblGrid>
                <a:gridCol w="735534"/>
                <a:gridCol w="3298303"/>
              </a:tblGrid>
              <a:tr h="160107">
                <a:tc gridSpan="2">
                  <a:txBody>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100" b="0" i="0" u="none" strike="noStrike" kern="1200" cap="none" spc="300" normalizeH="0" baseline="0" noProof="0" dirty="0">
                          <a:ln>
                            <a:noFill/>
                          </a:ln>
                          <a:solidFill>
                            <a:schemeClr val="bg1"/>
                          </a:solidFill>
                          <a:effectLst/>
                          <a:uLnTx/>
                          <a:uFillTx/>
                          <a:latin typeface="Arial" pitchFamily="34" charset="0"/>
                          <a:ea typeface="+mj-ea"/>
                          <a:cs typeface="Arial" pitchFamily="34" charset="0"/>
                        </a:rPr>
                        <a:t>DEMOGRAPHICS</a:t>
                      </a:r>
                      <a:endParaRPr lang="en-US" sz="1100" b="0" kern="1200" spc="300" dirty="0">
                        <a:solidFill>
                          <a:schemeClr val="bg1"/>
                        </a:solidFill>
                        <a:latin typeface="+mn-lt"/>
                        <a:ea typeface="+mn-ea"/>
                        <a:cs typeface="+mn-cs"/>
                      </a:endParaRPr>
                    </a:p>
                  </a:txBody>
                  <a:tcPr marL="90000" marR="90000" marT="72000" marB="46800"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lumMod val="65000"/>
                        <a:lumOff val="35000"/>
                      </a:schemeClr>
                    </a:solidFill>
                  </a:tcPr>
                </a:tc>
                <a:tc hMerge="1">
                  <a:txBody>
                    <a:bodyPr/>
                    <a:lstStyle/>
                    <a:p>
                      <a:pPr algn="r" fontAlgn="b"/>
                      <a:endParaRPr lang="en-GB" sz="1000" b="0" i="0" u="none" strike="noStrike" dirty="0">
                        <a:solidFill>
                          <a:schemeClr val="tx1">
                            <a:lumMod val="65000"/>
                            <a:lumOff val="35000"/>
                          </a:schemeClr>
                        </a:solidFill>
                        <a:effectLst/>
                        <a:latin typeface="+mn-lt"/>
                      </a:endParaRPr>
                    </a:p>
                  </a:txBody>
                  <a:tcPr marL="72000" marR="72000" marT="36000" marB="36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121006">
                <a:tc>
                  <a:txBody>
                    <a:bodyPr/>
                    <a:lstStyle/>
                    <a:p>
                      <a:pPr marL="0" marR="0" lvl="0" indent="0" algn="l" defTabSz="914400" rtl="0" eaLnBrk="1" fontAlgn="auto" latinLnBrk="0" hangingPunct="1">
                        <a:lnSpc>
                          <a:spcPct val="90000"/>
                        </a:lnSpc>
                        <a:spcBef>
                          <a:spcPts val="0"/>
                        </a:spcBef>
                        <a:spcAft>
                          <a:spcPts val="0"/>
                        </a:spcAft>
                        <a:buClrTx/>
                        <a:buSzTx/>
                        <a:buFontTx/>
                        <a:buNone/>
                        <a:tabLst/>
                        <a:defRPr/>
                      </a:pPr>
                      <a:r>
                        <a:rPr lang="en-GB" sz="1100" b="1" kern="1200" dirty="0">
                          <a:solidFill>
                            <a:schemeClr val="bg1"/>
                          </a:solidFill>
                          <a:latin typeface="+mn-lt"/>
                          <a:ea typeface="+mn-ea"/>
                          <a:cs typeface="+mn-cs"/>
                        </a:rPr>
                        <a:t>Age</a:t>
                      </a:r>
                      <a:endParaRPr lang="en-US" sz="1100" b="1" kern="1200" dirty="0">
                        <a:solidFill>
                          <a:schemeClr val="bg1"/>
                        </a:solidFill>
                        <a:latin typeface="+mn-lt"/>
                        <a:ea typeface="+mn-ea"/>
                        <a:cs typeface="+mn-cs"/>
                      </a:endParaRPr>
                    </a:p>
                  </a:txBody>
                  <a:tcPr marL="90000" marR="0" marT="18000" marB="18000"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lumMod val="65000"/>
                        <a:lumOff val="35000"/>
                      </a:schemeClr>
                    </a:solidFill>
                  </a:tcPr>
                </a:tc>
                <a:tc>
                  <a:txBody>
                    <a:bodyPr/>
                    <a:lstStyle/>
                    <a:p>
                      <a:pPr algn="l" fontAlgn="b">
                        <a:lnSpc>
                          <a:spcPct val="90000"/>
                        </a:lnSpc>
                      </a:pPr>
                      <a:r>
                        <a:rPr lang="en-GB" sz="1100" b="0" i="0" u="none" strike="noStrike" dirty="0">
                          <a:solidFill>
                            <a:schemeClr val="bg1"/>
                          </a:solidFill>
                          <a:effectLst/>
                          <a:latin typeface="+mn-lt"/>
                        </a:rPr>
                        <a:t>16+</a:t>
                      </a:r>
                      <a:endParaRPr lang="en-GB" sz="1100" b="0" i="0" u="none" strike="noStrike" dirty="0">
                        <a:solidFill>
                          <a:schemeClr val="bg1"/>
                        </a:solidFill>
                        <a:effectLst/>
                        <a:latin typeface="+mn-lt"/>
                      </a:endParaRPr>
                    </a:p>
                  </a:txBody>
                  <a:tcPr marL="90000" marR="0" marT="18000" marB="1800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lumMod val="65000"/>
                        <a:lumOff val="35000"/>
                      </a:schemeClr>
                    </a:solidFill>
                  </a:tcPr>
                </a:tc>
              </a:tr>
              <a:tr h="151152">
                <a:tc>
                  <a:txBody>
                    <a:bodyPr/>
                    <a:lstStyle/>
                    <a:p>
                      <a:pPr marL="0" marR="0" lvl="0" indent="0" algn="l" defTabSz="914400" rtl="0" eaLnBrk="1" fontAlgn="auto" latinLnBrk="0" hangingPunct="1">
                        <a:lnSpc>
                          <a:spcPct val="90000"/>
                        </a:lnSpc>
                        <a:spcBef>
                          <a:spcPts val="0"/>
                        </a:spcBef>
                        <a:spcAft>
                          <a:spcPts val="0"/>
                        </a:spcAft>
                        <a:buClrTx/>
                        <a:buSzTx/>
                        <a:buFontTx/>
                        <a:buNone/>
                        <a:tabLst/>
                        <a:defRPr/>
                      </a:pPr>
                      <a:r>
                        <a:rPr lang="en-GB" sz="1100" b="1" kern="1200" dirty="0">
                          <a:solidFill>
                            <a:schemeClr val="bg1"/>
                          </a:solidFill>
                          <a:latin typeface="+mn-lt"/>
                          <a:ea typeface="+mn-ea"/>
                          <a:cs typeface="+mn-cs"/>
                        </a:rPr>
                        <a:t>Base</a:t>
                      </a:r>
                      <a:endParaRPr lang="en-US" sz="1100" b="1" kern="1200" dirty="0">
                        <a:solidFill>
                          <a:schemeClr val="bg1"/>
                        </a:solidFill>
                        <a:latin typeface="+mn-lt"/>
                        <a:ea typeface="+mn-ea"/>
                        <a:cs typeface="+mn-cs"/>
                      </a:endParaRPr>
                    </a:p>
                  </a:txBody>
                  <a:tcPr marL="90000" marR="90000" marT="18000" marB="18000"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lumMod val="65000"/>
                        <a:lumOff val="35000"/>
                      </a:schemeClr>
                    </a:solidFill>
                  </a:tcPr>
                </a:tc>
                <a:tc>
                  <a:txBody>
                    <a:bodyPr/>
                    <a:lstStyle/>
                    <a:p>
                      <a:pPr algn="l" fontAlgn="b">
                        <a:lnSpc>
                          <a:spcPct val="90000"/>
                        </a:lnSpc>
                      </a:pPr>
                      <a:r>
                        <a:rPr lang="en-GB" sz="1100" b="0" i="0" u="none" strike="noStrike" dirty="0">
                          <a:solidFill>
                            <a:schemeClr val="bg1"/>
                          </a:solidFill>
                          <a:effectLst/>
                          <a:latin typeface="+mn-lt"/>
                        </a:rPr>
                        <a:t>Online respondents, Europe</a:t>
                      </a:r>
                      <a:endParaRPr lang="en-GB" sz="1100" b="0" i="0" u="none" strike="noStrike" dirty="0">
                        <a:solidFill>
                          <a:schemeClr val="bg1"/>
                        </a:solidFill>
                        <a:effectLst/>
                        <a:latin typeface="+mn-lt"/>
                      </a:endParaRPr>
                    </a:p>
                  </a:txBody>
                  <a:tcPr marL="90000" marR="90000" marT="18000" marB="1800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lumMod val="65000"/>
                        <a:lumOff val="35000"/>
                      </a:schemeClr>
                    </a:solidFill>
                  </a:tcPr>
                </a:tc>
              </a:tr>
            </a:tbl>
          </a:graphicData>
        </a:graphic>
      </p:graphicFrame>
      <p:sp>
        <p:nvSpPr>
          <p:cNvPr id="12" name="Title 11"/>
          <p:cNvSpPr>
            <a:spLocks noGrp="1"/>
          </p:cNvSpPr>
          <p:nvPr>
            <p:ph type="ctrTitle"/>
          </p:nvPr>
        </p:nvSpPr>
        <p:spPr>
          <a:xfrm>
            <a:off x="250828" y="3219114"/>
            <a:ext cx="4033838" cy="1176458"/>
          </a:xfrm>
        </p:spPr>
        <p:txBody>
          <a:bodyPr/>
          <a:lstStyle/>
          <a:p>
            <a:r>
              <a:rPr lang="nb-NO" dirty="0">
                <a:solidFill>
                  <a:srgbClr val="FFFFFF"/>
                </a:solidFill>
              </a:rPr>
              <a:t>Life management</a:t>
            </a:r>
            <a:endParaRPr lang="en-GB" dirty="0"/>
          </a:p>
        </p:txBody>
      </p:sp>
      <p:sp>
        <p:nvSpPr>
          <p:cNvPr id="13" name="Subtitle 12"/>
          <p:cNvSpPr>
            <a:spLocks noGrp="1"/>
          </p:cNvSpPr>
          <p:nvPr>
            <p:ph type="subTitle" idx="1"/>
          </p:nvPr>
        </p:nvSpPr>
        <p:spPr>
          <a:xfrm>
            <a:off x="250829" y="4445050"/>
            <a:ext cx="4033838" cy="425822"/>
          </a:xfrm>
        </p:spPr>
        <p:txBody>
          <a:bodyPr rIns="36000"/>
          <a:lstStyle/>
          <a:p>
            <a:r>
              <a:rPr lang="en-GB" dirty="0">
                <a:solidFill>
                  <a:srgbClr val="FFFFFF"/>
                </a:solidFill>
              </a:rPr>
              <a:t>nVision Research chart deck</a:t>
            </a:r>
            <a:endParaRPr lang="en-GB" dirty="0"/>
          </a:p>
        </p:txBody>
      </p:sp>
      <p:graphicFrame>
        <p:nvGraphicFramePr>
          <p:cNvPr id="44" name="Table 43"/>
          <p:cNvGraphicFramePr>
            <a:graphicFrameLocks noGrp="1"/>
          </p:cNvGraphicFramePr>
          <p:nvPr>
            <p:extLst>
              <p:ext uri="{D42A27DB-BD31-4B8C-83A1-F6EECF244321}">
                <p14:modId xmlns="" xmlns:p14="http://schemas.microsoft.com/office/powerpoint/2010/main" val="2353207894"/>
              </p:ext>
            </p:extLst>
          </p:nvPr>
        </p:nvGraphicFramePr>
        <p:xfrm>
          <a:off x="4859338" y="873125"/>
          <a:ext cx="4141787" cy="5436192"/>
        </p:xfrm>
        <a:graphic>
          <a:graphicData uri="http://schemas.openxmlformats.org/drawingml/2006/table">
            <a:tbl>
              <a:tblPr firstRow="1" bandRow="1">
                <a:tableStyleId>{5C22544A-7EE6-4342-B048-85BDC9FD1C3A}</a:tableStyleId>
              </a:tblPr>
              <a:tblGrid>
                <a:gridCol w="3583601"/>
                <a:gridCol w="89501"/>
                <a:gridCol w="468685"/>
              </a:tblGrid>
              <a:tr h="453016">
                <a:tc>
                  <a:txBody>
                    <a:bodyPr/>
                    <a:lstStyle/>
                    <a:p>
                      <a:pPr algn="l" rtl="0" fontAlgn="ctr"/>
                      <a:r>
                        <a:rPr lang="en-GB" sz="1200" b="0" i="0" u="none" strike="noStrike" dirty="0">
                          <a:solidFill>
                            <a:srgbClr val="595959"/>
                          </a:solidFill>
                          <a:latin typeface="Arial"/>
                        </a:rPr>
                        <a:t>Wanting to better manage various aspects of life </a:t>
                      </a:r>
                      <a:r>
                        <a:rPr lang="en-GB" sz="1200" b="0" i="0" u="none" strike="noStrike" dirty="0">
                          <a:solidFill>
                            <a:srgbClr val="595959"/>
                          </a:solidFill>
                          <a:latin typeface="Arial"/>
                        </a:rPr>
                        <a:t>: summary charts</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dirty="0">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2</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dirty="0">
                          <a:solidFill>
                            <a:srgbClr val="595959"/>
                          </a:solidFill>
                          <a:latin typeface="Arial"/>
                        </a:rPr>
                        <a:t>Managing stress levels </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dirty="0">
                          <a:solidFill>
                            <a:srgbClr val="35BDB2"/>
                          </a:solidFill>
                          <a:latin typeface="Arial"/>
                        </a:rPr>
                        <a:t>|</a:t>
                      </a:r>
                      <a:endParaRPr lang="en-GB" sz="1200" b="0" i="0" u="none" strike="noStrike" dirty="0">
                        <a:solidFill>
                          <a:srgbClr val="35BDB2"/>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3</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a:solidFill>
                            <a:srgbClr val="595959"/>
                          </a:solidFill>
                          <a:latin typeface="Arial"/>
                        </a:rPr>
                        <a:t>Managing weight </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4</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marL="0" marR="0" indent="0" algn="l" defTabSz="457200" rtl="0" eaLnBrk="1" fontAlgn="ctr" latinLnBrk="0" hangingPunct="1">
                        <a:lnSpc>
                          <a:spcPct val="100000"/>
                        </a:lnSpc>
                        <a:spcBef>
                          <a:spcPts val="0"/>
                        </a:spcBef>
                        <a:spcAft>
                          <a:spcPts val="0"/>
                        </a:spcAft>
                        <a:buClrTx/>
                        <a:buSzTx/>
                        <a:buFontTx/>
                        <a:buNone/>
                        <a:tabLst/>
                        <a:defRPr/>
                      </a:pPr>
                      <a:r>
                        <a:rPr lang="en-GB" sz="1200" b="0" i="0" u="none" strike="noStrike" dirty="0">
                          <a:solidFill>
                            <a:srgbClr val="595959"/>
                          </a:solidFill>
                          <a:latin typeface="+mn-lt"/>
                        </a:rPr>
                        <a:t>Managing alcohol consumption</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dirty="0">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5</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dirty="0">
                          <a:solidFill>
                            <a:srgbClr val="595959"/>
                          </a:solidFill>
                          <a:latin typeface="Arial"/>
                        </a:rPr>
                        <a:t>Managing career progress </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dirty="0">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a:solidFill>
                            <a:srgbClr val="595959"/>
                          </a:solidFill>
                          <a:latin typeface="Arial"/>
                        </a:rPr>
                        <a:t>6</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a:solidFill>
                            <a:srgbClr val="595959"/>
                          </a:solidFill>
                          <a:latin typeface="Arial"/>
                        </a:rPr>
                        <a:t>Managing appearance </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dirty="0">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7</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a:solidFill>
                            <a:srgbClr val="595959"/>
                          </a:solidFill>
                          <a:latin typeface="Arial"/>
                        </a:rPr>
                        <a:t>Managing one's social media profile </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dirty="0">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8</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a:solidFill>
                            <a:srgbClr val="595959"/>
                          </a:solidFill>
                          <a:latin typeface="Arial"/>
                        </a:rPr>
                        <a:t>Managing personal finances </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dirty="0">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9</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a:solidFill>
                            <a:srgbClr val="595959"/>
                          </a:solidFill>
                          <a:latin typeface="Arial"/>
                        </a:rPr>
                        <a:t>Managing personal impact on the environment </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dirty="0">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10</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a:solidFill>
                            <a:srgbClr val="595959"/>
                          </a:solidFill>
                          <a:latin typeface="Arial"/>
                        </a:rPr>
                        <a:t>Managing amount of sleep </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11</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dirty="0">
                          <a:solidFill>
                            <a:srgbClr val="595959"/>
                          </a:solidFill>
                          <a:latin typeface="Arial"/>
                        </a:rPr>
                        <a:t>Managing moods/emotions </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12</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r h="453016">
                <a:tc>
                  <a:txBody>
                    <a:bodyPr/>
                    <a:lstStyle/>
                    <a:p>
                      <a:pPr algn="l" rtl="0" fontAlgn="ctr"/>
                      <a:r>
                        <a:rPr lang="en-GB" sz="1200" b="0" i="0" u="none" strike="noStrike" dirty="0">
                          <a:solidFill>
                            <a:srgbClr val="595959"/>
                          </a:solidFill>
                          <a:latin typeface="Arial"/>
                        </a:rPr>
                        <a:t>Wanting to better manage various aspects of </a:t>
                      </a:r>
                      <a:r>
                        <a:rPr lang="en-GB" sz="1200" b="0" i="0" u="none" strike="noStrike" dirty="0">
                          <a:solidFill>
                            <a:srgbClr val="595959"/>
                          </a:solidFill>
                          <a:latin typeface="Arial"/>
                        </a:rPr>
                        <a:t>life,</a:t>
                      </a:r>
                      <a:r>
                        <a:rPr lang="en-GB" sz="1200" b="0" i="0" u="none" strike="noStrike" baseline="0" dirty="0">
                          <a:solidFill>
                            <a:srgbClr val="595959"/>
                          </a:solidFill>
                          <a:latin typeface="Arial"/>
                        </a:rPr>
                        <a:t> </a:t>
                      </a:r>
                      <a:r>
                        <a:rPr lang="en-GB" sz="1200" b="0" i="0" u="none" strike="noStrike" baseline="0">
                          <a:solidFill>
                            <a:srgbClr val="595959"/>
                          </a:solidFill>
                          <a:latin typeface="Arial"/>
                        </a:rPr>
                        <a:t>by country</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ctr"/>
                      <a:r>
                        <a:rPr lang="en-GB" sz="1200" b="0" i="0" u="none" strike="noStrike" dirty="0">
                          <a:solidFill>
                            <a:srgbClr val="35BDB2"/>
                          </a:solidFill>
                          <a:latin typeface="Arial"/>
                        </a:rPr>
                        <a:t>|</a:t>
                      </a: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rtl="0" fontAlgn="ctr"/>
                      <a:r>
                        <a:rPr lang="en-GB" sz="1200" b="0" i="0" u="none" strike="noStrike" dirty="0">
                          <a:solidFill>
                            <a:srgbClr val="595959"/>
                          </a:solidFill>
                          <a:latin typeface="Arial"/>
                        </a:rPr>
                        <a:t>13-28</a:t>
                      </a:r>
                      <a:endParaRPr lang="en-GB" sz="1200" b="0" i="0" u="none" strike="noStrike" dirty="0">
                        <a:solidFill>
                          <a:srgbClr val="595959"/>
                        </a:solidFill>
                        <a:latin typeface="Arial"/>
                      </a:endParaRPr>
                    </a:p>
                  </a:txBody>
                  <a:tcPr marL="9525" marR="9525" marT="9525"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bl>
          </a:graphicData>
        </a:graphic>
      </p:graphicFrame>
      <p:grpSp>
        <p:nvGrpSpPr>
          <p:cNvPr id="2" name="Group 5"/>
          <p:cNvGrpSpPr>
            <a:grpSpLocks noChangeAspect="1"/>
          </p:cNvGrpSpPr>
          <p:nvPr/>
        </p:nvGrpSpPr>
        <p:grpSpPr bwMode="auto">
          <a:xfrm>
            <a:off x="250826" y="260350"/>
            <a:ext cx="2656032" cy="684000"/>
            <a:chOff x="158" y="938"/>
            <a:chExt cx="1860" cy="479"/>
          </a:xfrm>
          <a:solidFill>
            <a:schemeClr val="bg1"/>
          </a:solidFill>
        </p:grpSpPr>
        <p:sp>
          <p:nvSpPr>
            <p:cNvPr id="34" name="Freeform 6"/>
            <p:cNvSpPr>
              <a:spLocks/>
            </p:cNvSpPr>
            <p:nvPr/>
          </p:nvSpPr>
          <p:spPr bwMode="auto">
            <a:xfrm>
              <a:off x="829" y="1031"/>
              <a:ext cx="107" cy="149"/>
            </a:xfrm>
            <a:custGeom>
              <a:avLst/>
              <a:gdLst/>
              <a:ahLst/>
              <a:cxnLst>
                <a:cxn ang="0">
                  <a:pos x="604" y="163"/>
                </a:cxn>
                <a:cxn ang="0">
                  <a:pos x="173" y="163"/>
                </a:cxn>
                <a:cxn ang="0">
                  <a:pos x="173" y="383"/>
                </a:cxn>
                <a:cxn ang="0">
                  <a:pos x="413" y="383"/>
                </a:cxn>
                <a:cxn ang="0">
                  <a:pos x="492" y="465"/>
                </a:cxn>
                <a:cxn ang="0">
                  <a:pos x="413" y="545"/>
                </a:cxn>
                <a:cxn ang="0">
                  <a:pos x="173" y="545"/>
                </a:cxn>
                <a:cxn ang="0">
                  <a:pos x="173" y="866"/>
                </a:cxn>
                <a:cxn ang="0">
                  <a:pos x="87" y="952"/>
                </a:cxn>
                <a:cxn ang="0">
                  <a:pos x="0" y="866"/>
                </a:cxn>
                <a:cxn ang="0">
                  <a:pos x="0" y="86"/>
                </a:cxn>
                <a:cxn ang="0">
                  <a:pos x="87" y="0"/>
                </a:cxn>
                <a:cxn ang="0">
                  <a:pos x="604" y="0"/>
                </a:cxn>
                <a:cxn ang="0">
                  <a:pos x="684" y="81"/>
                </a:cxn>
                <a:cxn ang="0">
                  <a:pos x="604" y="163"/>
                </a:cxn>
              </a:cxnLst>
              <a:rect l="0" t="0" r="r" b="b"/>
              <a:pathLst>
                <a:path w="684" h="952">
                  <a:moveTo>
                    <a:pt x="604" y="163"/>
                  </a:moveTo>
                  <a:cubicBezTo>
                    <a:pt x="173" y="163"/>
                    <a:pt x="173" y="163"/>
                    <a:pt x="173" y="163"/>
                  </a:cubicBezTo>
                  <a:cubicBezTo>
                    <a:pt x="173" y="383"/>
                    <a:pt x="173" y="383"/>
                    <a:pt x="173" y="383"/>
                  </a:cubicBezTo>
                  <a:cubicBezTo>
                    <a:pt x="413" y="383"/>
                    <a:pt x="413" y="383"/>
                    <a:pt x="413" y="383"/>
                  </a:cubicBezTo>
                  <a:cubicBezTo>
                    <a:pt x="457" y="383"/>
                    <a:pt x="492" y="420"/>
                    <a:pt x="492" y="465"/>
                  </a:cubicBezTo>
                  <a:cubicBezTo>
                    <a:pt x="492" y="510"/>
                    <a:pt x="457" y="545"/>
                    <a:pt x="413" y="545"/>
                  </a:cubicBezTo>
                  <a:cubicBezTo>
                    <a:pt x="173" y="545"/>
                    <a:pt x="173" y="545"/>
                    <a:pt x="173" y="545"/>
                  </a:cubicBezTo>
                  <a:cubicBezTo>
                    <a:pt x="173" y="866"/>
                    <a:pt x="173" y="866"/>
                    <a:pt x="173" y="866"/>
                  </a:cubicBezTo>
                  <a:cubicBezTo>
                    <a:pt x="173" y="914"/>
                    <a:pt x="135" y="952"/>
                    <a:pt x="87" y="952"/>
                  </a:cubicBezTo>
                  <a:cubicBezTo>
                    <a:pt x="38" y="952"/>
                    <a:pt x="0" y="914"/>
                    <a:pt x="0" y="866"/>
                  </a:cubicBezTo>
                  <a:cubicBezTo>
                    <a:pt x="0" y="86"/>
                    <a:pt x="0" y="86"/>
                    <a:pt x="0" y="86"/>
                  </a:cubicBezTo>
                  <a:cubicBezTo>
                    <a:pt x="0" y="38"/>
                    <a:pt x="38" y="0"/>
                    <a:pt x="87" y="0"/>
                  </a:cubicBezTo>
                  <a:cubicBezTo>
                    <a:pt x="604" y="0"/>
                    <a:pt x="604" y="0"/>
                    <a:pt x="604" y="0"/>
                  </a:cubicBezTo>
                  <a:cubicBezTo>
                    <a:pt x="649" y="0"/>
                    <a:pt x="684" y="35"/>
                    <a:pt x="684" y="81"/>
                  </a:cubicBezTo>
                  <a:cubicBezTo>
                    <a:pt x="684" y="126"/>
                    <a:pt x="647" y="163"/>
                    <a:pt x="604"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35" name="Freeform 7"/>
            <p:cNvSpPr>
              <a:spLocks/>
            </p:cNvSpPr>
            <p:nvPr/>
          </p:nvSpPr>
          <p:spPr bwMode="auto">
            <a:xfrm>
              <a:off x="960" y="1029"/>
              <a:ext cx="126" cy="151"/>
            </a:xfrm>
            <a:custGeom>
              <a:avLst/>
              <a:gdLst/>
              <a:ahLst/>
              <a:cxnLst>
                <a:cxn ang="0">
                  <a:pos x="632" y="87"/>
                </a:cxn>
                <a:cxn ang="0">
                  <a:pos x="719" y="0"/>
                </a:cxn>
                <a:cxn ang="0">
                  <a:pos x="805" y="87"/>
                </a:cxn>
                <a:cxn ang="0">
                  <a:pos x="805" y="572"/>
                </a:cxn>
                <a:cxn ang="0">
                  <a:pos x="402" y="969"/>
                </a:cxn>
                <a:cxn ang="0">
                  <a:pos x="0" y="572"/>
                </a:cxn>
                <a:cxn ang="0">
                  <a:pos x="0" y="87"/>
                </a:cxn>
                <a:cxn ang="0">
                  <a:pos x="86" y="0"/>
                </a:cxn>
                <a:cxn ang="0">
                  <a:pos x="172" y="87"/>
                </a:cxn>
                <a:cxn ang="0">
                  <a:pos x="172" y="590"/>
                </a:cxn>
                <a:cxn ang="0">
                  <a:pos x="402" y="813"/>
                </a:cxn>
                <a:cxn ang="0">
                  <a:pos x="632" y="590"/>
                </a:cxn>
                <a:cxn ang="0">
                  <a:pos x="632" y="87"/>
                </a:cxn>
              </a:cxnLst>
              <a:rect l="0" t="0" r="r" b="b"/>
              <a:pathLst>
                <a:path w="805" h="969">
                  <a:moveTo>
                    <a:pt x="632" y="87"/>
                  </a:moveTo>
                  <a:cubicBezTo>
                    <a:pt x="632" y="39"/>
                    <a:pt x="671" y="0"/>
                    <a:pt x="719" y="0"/>
                  </a:cubicBezTo>
                  <a:cubicBezTo>
                    <a:pt x="767" y="0"/>
                    <a:pt x="805" y="39"/>
                    <a:pt x="805" y="87"/>
                  </a:cubicBezTo>
                  <a:cubicBezTo>
                    <a:pt x="805" y="572"/>
                    <a:pt x="805" y="572"/>
                    <a:pt x="805" y="572"/>
                  </a:cubicBezTo>
                  <a:cubicBezTo>
                    <a:pt x="805" y="815"/>
                    <a:pt x="654" y="969"/>
                    <a:pt x="402"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2" y="813"/>
                  </a:cubicBezTo>
                  <a:cubicBezTo>
                    <a:pt x="553" y="813"/>
                    <a:pt x="632" y="722"/>
                    <a:pt x="632" y="590"/>
                  </a:cubicBezTo>
                  <a:lnTo>
                    <a:pt x="632"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2" name="Freeform 8"/>
            <p:cNvSpPr>
              <a:spLocks/>
            </p:cNvSpPr>
            <p:nvPr/>
          </p:nvSpPr>
          <p:spPr bwMode="auto">
            <a:xfrm>
              <a:off x="1113" y="1031"/>
              <a:ext cx="128" cy="149"/>
            </a:xfrm>
            <a:custGeom>
              <a:avLst/>
              <a:gdLst/>
              <a:ahLst/>
              <a:cxnLst>
                <a:cxn ang="0">
                  <a:pos x="739" y="163"/>
                </a:cxn>
                <a:cxn ang="0">
                  <a:pos x="498" y="163"/>
                </a:cxn>
                <a:cxn ang="0">
                  <a:pos x="498" y="865"/>
                </a:cxn>
                <a:cxn ang="0">
                  <a:pos x="410" y="952"/>
                </a:cxn>
                <a:cxn ang="0">
                  <a:pos x="325" y="865"/>
                </a:cxn>
                <a:cxn ang="0">
                  <a:pos x="325" y="163"/>
                </a:cxn>
                <a:cxn ang="0">
                  <a:pos x="82" y="163"/>
                </a:cxn>
                <a:cxn ang="0">
                  <a:pos x="0" y="82"/>
                </a:cxn>
                <a:cxn ang="0">
                  <a:pos x="82" y="0"/>
                </a:cxn>
                <a:cxn ang="0">
                  <a:pos x="739" y="0"/>
                </a:cxn>
                <a:cxn ang="0">
                  <a:pos x="821" y="82"/>
                </a:cxn>
                <a:cxn ang="0">
                  <a:pos x="739" y="163"/>
                </a:cxn>
              </a:cxnLst>
              <a:rect l="0" t="0" r="r" b="b"/>
              <a:pathLst>
                <a:path w="821" h="952">
                  <a:moveTo>
                    <a:pt x="739" y="163"/>
                  </a:moveTo>
                  <a:cubicBezTo>
                    <a:pt x="498" y="163"/>
                    <a:pt x="498" y="163"/>
                    <a:pt x="498" y="163"/>
                  </a:cubicBezTo>
                  <a:cubicBezTo>
                    <a:pt x="498" y="865"/>
                    <a:pt x="498" y="865"/>
                    <a:pt x="498" y="865"/>
                  </a:cubicBezTo>
                  <a:cubicBezTo>
                    <a:pt x="498" y="913"/>
                    <a:pt x="458" y="952"/>
                    <a:pt x="410" y="952"/>
                  </a:cubicBezTo>
                  <a:cubicBezTo>
                    <a:pt x="362" y="952"/>
                    <a:pt x="325" y="913"/>
                    <a:pt x="325" y="865"/>
                  </a:cubicBezTo>
                  <a:cubicBezTo>
                    <a:pt x="325" y="163"/>
                    <a:pt x="325" y="163"/>
                    <a:pt x="325" y="163"/>
                  </a:cubicBezTo>
                  <a:cubicBezTo>
                    <a:pt x="82" y="163"/>
                    <a:pt x="82" y="163"/>
                    <a:pt x="82" y="163"/>
                  </a:cubicBezTo>
                  <a:cubicBezTo>
                    <a:pt x="37" y="163"/>
                    <a:pt x="0" y="126"/>
                    <a:pt x="0" y="82"/>
                  </a:cubicBezTo>
                  <a:cubicBezTo>
                    <a:pt x="0" y="37"/>
                    <a:pt x="36" y="0"/>
                    <a:pt x="82" y="0"/>
                  </a:cubicBezTo>
                  <a:cubicBezTo>
                    <a:pt x="739" y="0"/>
                    <a:pt x="739" y="0"/>
                    <a:pt x="739" y="0"/>
                  </a:cubicBezTo>
                  <a:cubicBezTo>
                    <a:pt x="784" y="0"/>
                    <a:pt x="821" y="37"/>
                    <a:pt x="821" y="82"/>
                  </a:cubicBezTo>
                  <a:cubicBezTo>
                    <a:pt x="821" y="126"/>
                    <a:pt x="786" y="163"/>
                    <a:pt x="739" y="1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3" name="Freeform 9"/>
            <p:cNvSpPr>
              <a:spLocks/>
            </p:cNvSpPr>
            <p:nvPr/>
          </p:nvSpPr>
          <p:spPr bwMode="auto">
            <a:xfrm>
              <a:off x="1268" y="1029"/>
              <a:ext cx="126" cy="151"/>
            </a:xfrm>
            <a:custGeom>
              <a:avLst/>
              <a:gdLst/>
              <a:ahLst/>
              <a:cxnLst>
                <a:cxn ang="0">
                  <a:pos x="633" y="87"/>
                </a:cxn>
                <a:cxn ang="0">
                  <a:pos x="719" y="0"/>
                </a:cxn>
                <a:cxn ang="0">
                  <a:pos x="805" y="87"/>
                </a:cxn>
                <a:cxn ang="0">
                  <a:pos x="805" y="572"/>
                </a:cxn>
                <a:cxn ang="0">
                  <a:pos x="403" y="969"/>
                </a:cxn>
                <a:cxn ang="0">
                  <a:pos x="0" y="572"/>
                </a:cxn>
                <a:cxn ang="0">
                  <a:pos x="0" y="87"/>
                </a:cxn>
                <a:cxn ang="0">
                  <a:pos x="86" y="0"/>
                </a:cxn>
                <a:cxn ang="0">
                  <a:pos x="172" y="87"/>
                </a:cxn>
                <a:cxn ang="0">
                  <a:pos x="172" y="590"/>
                </a:cxn>
                <a:cxn ang="0">
                  <a:pos x="403" y="813"/>
                </a:cxn>
                <a:cxn ang="0">
                  <a:pos x="633" y="590"/>
                </a:cxn>
                <a:cxn ang="0">
                  <a:pos x="633" y="87"/>
                </a:cxn>
              </a:cxnLst>
              <a:rect l="0" t="0" r="r" b="b"/>
              <a:pathLst>
                <a:path w="805" h="969">
                  <a:moveTo>
                    <a:pt x="633" y="87"/>
                  </a:moveTo>
                  <a:cubicBezTo>
                    <a:pt x="633" y="39"/>
                    <a:pt x="671" y="0"/>
                    <a:pt x="719" y="0"/>
                  </a:cubicBezTo>
                  <a:cubicBezTo>
                    <a:pt x="767" y="0"/>
                    <a:pt x="805" y="39"/>
                    <a:pt x="805" y="87"/>
                  </a:cubicBezTo>
                  <a:cubicBezTo>
                    <a:pt x="805" y="572"/>
                    <a:pt x="805" y="572"/>
                    <a:pt x="805" y="572"/>
                  </a:cubicBezTo>
                  <a:cubicBezTo>
                    <a:pt x="805" y="815"/>
                    <a:pt x="654" y="969"/>
                    <a:pt x="403" y="969"/>
                  </a:cubicBezTo>
                  <a:cubicBezTo>
                    <a:pt x="151" y="969"/>
                    <a:pt x="0" y="815"/>
                    <a:pt x="0" y="572"/>
                  </a:cubicBezTo>
                  <a:cubicBezTo>
                    <a:pt x="0" y="87"/>
                    <a:pt x="0" y="87"/>
                    <a:pt x="0" y="87"/>
                  </a:cubicBezTo>
                  <a:cubicBezTo>
                    <a:pt x="0" y="39"/>
                    <a:pt x="38" y="0"/>
                    <a:pt x="86" y="0"/>
                  </a:cubicBezTo>
                  <a:cubicBezTo>
                    <a:pt x="134" y="0"/>
                    <a:pt x="172" y="39"/>
                    <a:pt x="172" y="87"/>
                  </a:cubicBezTo>
                  <a:cubicBezTo>
                    <a:pt x="172" y="590"/>
                    <a:pt x="172" y="590"/>
                    <a:pt x="172" y="590"/>
                  </a:cubicBezTo>
                  <a:cubicBezTo>
                    <a:pt x="172" y="722"/>
                    <a:pt x="251" y="813"/>
                    <a:pt x="403" y="813"/>
                  </a:cubicBezTo>
                  <a:cubicBezTo>
                    <a:pt x="554" y="813"/>
                    <a:pt x="633" y="722"/>
                    <a:pt x="633" y="590"/>
                  </a:cubicBezTo>
                  <a:lnTo>
                    <a:pt x="633"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5" name="Freeform 10"/>
            <p:cNvSpPr>
              <a:spLocks noEditPoints="1"/>
            </p:cNvSpPr>
            <p:nvPr/>
          </p:nvSpPr>
          <p:spPr bwMode="auto">
            <a:xfrm>
              <a:off x="1430" y="1031"/>
              <a:ext cx="122" cy="149"/>
            </a:xfrm>
            <a:custGeom>
              <a:avLst/>
              <a:gdLst/>
              <a:ahLst/>
              <a:cxnLst>
                <a:cxn ang="0">
                  <a:pos x="783" y="866"/>
                </a:cxn>
                <a:cxn ang="0">
                  <a:pos x="697" y="952"/>
                </a:cxn>
                <a:cxn ang="0">
                  <a:pos x="621" y="906"/>
                </a:cxn>
                <a:cxn ang="0">
                  <a:pos x="456" y="565"/>
                </a:cxn>
                <a:cxn ang="0">
                  <a:pos x="172" y="565"/>
                </a:cxn>
                <a:cxn ang="0">
                  <a:pos x="172" y="866"/>
                </a:cxn>
                <a:cxn ang="0">
                  <a:pos x="86" y="952"/>
                </a:cxn>
                <a:cxn ang="0">
                  <a:pos x="0" y="866"/>
                </a:cxn>
                <a:cxn ang="0">
                  <a:pos x="0" y="86"/>
                </a:cxn>
                <a:cxn ang="0">
                  <a:pos x="86" y="0"/>
                </a:cxn>
                <a:cxn ang="0">
                  <a:pos x="449" y="0"/>
                </a:cxn>
                <a:cxn ang="0">
                  <a:pos x="783" y="283"/>
                </a:cxn>
                <a:cxn ang="0">
                  <a:pos x="628" y="534"/>
                </a:cxn>
                <a:cxn ang="0">
                  <a:pos x="774" y="829"/>
                </a:cxn>
                <a:cxn ang="0">
                  <a:pos x="783" y="866"/>
                </a:cxn>
                <a:cxn ang="0">
                  <a:pos x="473" y="158"/>
                </a:cxn>
                <a:cxn ang="0">
                  <a:pos x="172" y="158"/>
                </a:cxn>
                <a:cxn ang="0">
                  <a:pos x="172" y="417"/>
                </a:cxn>
                <a:cxn ang="0">
                  <a:pos x="473" y="417"/>
                </a:cxn>
                <a:cxn ang="0">
                  <a:pos x="610" y="284"/>
                </a:cxn>
                <a:cxn ang="0">
                  <a:pos x="473" y="158"/>
                </a:cxn>
              </a:cxnLst>
              <a:rect l="0" t="0" r="r" b="b"/>
              <a:pathLst>
                <a:path w="783" h="952">
                  <a:moveTo>
                    <a:pt x="783" y="866"/>
                  </a:moveTo>
                  <a:cubicBezTo>
                    <a:pt x="783" y="910"/>
                    <a:pt x="750" y="952"/>
                    <a:pt x="697" y="952"/>
                  </a:cubicBezTo>
                  <a:cubicBezTo>
                    <a:pt x="659" y="952"/>
                    <a:pt x="635" y="935"/>
                    <a:pt x="621" y="906"/>
                  </a:cubicBezTo>
                  <a:cubicBezTo>
                    <a:pt x="456" y="565"/>
                    <a:pt x="456" y="565"/>
                    <a:pt x="456" y="565"/>
                  </a:cubicBezTo>
                  <a:cubicBezTo>
                    <a:pt x="172" y="565"/>
                    <a:pt x="172" y="565"/>
                    <a:pt x="172" y="565"/>
                  </a:cubicBezTo>
                  <a:cubicBezTo>
                    <a:pt x="172" y="866"/>
                    <a:pt x="172" y="866"/>
                    <a:pt x="172" y="866"/>
                  </a:cubicBezTo>
                  <a:cubicBezTo>
                    <a:pt x="172" y="914"/>
                    <a:pt x="134" y="952"/>
                    <a:pt x="86" y="952"/>
                  </a:cubicBezTo>
                  <a:cubicBezTo>
                    <a:pt x="38" y="952"/>
                    <a:pt x="0" y="914"/>
                    <a:pt x="0" y="866"/>
                  </a:cubicBezTo>
                  <a:cubicBezTo>
                    <a:pt x="0" y="86"/>
                    <a:pt x="0" y="86"/>
                    <a:pt x="0" y="86"/>
                  </a:cubicBezTo>
                  <a:cubicBezTo>
                    <a:pt x="0" y="38"/>
                    <a:pt x="38" y="0"/>
                    <a:pt x="86" y="0"/>
                  </a:cubicBezTo>
                  <a:cubicBezTo>
                    <a:pt x="449" y="0"/>
                    <a:pt x="449" y="0"/>
                    <a:pt x="449" y="0"/>
                  </a:cubicBezTo>
                  <a:cubicBezTo>
                    <a:pt x="683" y="0"/>
                    <a:pt x="783" y="116"/>
                    <a:pt x="783" y="283"/>
                  </a:cubicBezTo>
                  <a:cubicBezTo>
                    <a:pt x="783" y="393"/>
                    <a:pt x="735" y="487"/>
                    <a:pt x="628" y="534"/>
                  </a:cubicBezTo>
                  <a:cubicBezTo>
                    <a:pt x="774" y="829"/>
                    <a:pt x="774" y="829"/>
                    <a:pt x="774" y="829"/>
                  </a:cubicBezTo>
                  <a:cubicBezTo>
                    <a:pt x="779" y="841"/>
                    <a:pt x="783" y="853"/>
                    <a:pt x="783" y="866"/>
                  </a:cubicBezTo>
                  <a:close/>
                  <a:moveTo>
                    <a:pt x="473" y="158"/>
                  </a:moveTo>
                  <a:cubicBezTo>
                    <a:pt x="172" y="158"/>
                    <a:pt x="172" y="158"/>
                    <a:pt x="172" y="158"/>
                  </a:cubicBezTo>
                  <a:cubicBezTo>
                    <a:pt x="172" y="417"/>
                    <a:pt x="172" y="417"/>
                    <a:pt x="172" y="417"/>
                  </a:cubicBezTo>
                  <a:cubicBezTo>
                    <a:pt x="473" y="417"/>
                    <a:pt x="473" y="417"/>
                    <a:pt x="473" y="417"/>
                  </a:cubicBezTo>
                  <a:cubicBezTo>
                    <a:pt x="567" y="417"/>
                    <a:pt x="610" y="348"/>
                    <a:pt x="610" y="284"/>
                  </a:cubicBezTo>
                  <a:cubicBezTo>
                    <a:pt x="610" y="222"/>
                    <a:pt x="567" y="158"/>
                    <a:pt x="473" y="15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6" name="Freeform 11"/>
            <p:cNvSpPr>
              <a:spLocks/>
            </p:cNvSpPr>
            <p:nvPr/>
          </p:nvSpPr>
          <p:spPr bwMode="auto">
            <a:xfrm>
              <a:off x="1589" y="1031"/>
              <a:ext cx="109" cy="147"/>
            </a:xfrm>
            <a:custGeom>
              <a:avLst/>
              <a:gdLst/>
              <a:ahLst/>
              <a:cxnLst>
                <a:cxn ang="0">
                  <a:pos x="617" y="941"/>
                </a:cxn>
                <a:cxn ang="0">
                  <a:pos x="87" y="941"/>
                </a:cxn>
                <a:cxn ang="0">
                  <a:pos x="0" y="855"/>
                </a:cxn>
                <a:cxn ang="0">
                  <a:pos x="0" y="86"/>
                </a:cxn>
                <a:cxn ang="0">
                  <a:pos x="87" y="0"/>
                </a:cxn>
                <a:cxn ang="0">
                  <a:pos x="596" y="0"/>
                </a:cxn>
                <a:cxn ang="0">
                  <a:pos x="678" y="79"/>
                </a:cxn>
                <a:cxn ang="0">
                  <a:pos x="596" y="160"/>
                </a:cxn>
                <a:cxn ang="0">
                  <a:pos x="172" y="160"/>
                </a:cxn>
                <a:cxn ang="0">
                  <a:pos x="172" y="384"/>
                </a:cxn>
                <a:cxn ang="0">
                  <a:pos x="405" y="384"/>
                </a:cxn>
                <a:cxn ang="0">
                  <a:pos x="486" y="465"/>
                </a:cxn>
                <a:cxn ang="0">
                  <a:pos x="405" y="544"/>
                </a:cxn>
                <a:cxn ang="0">
                  <a:pos x="172" y="544"/>
                </a:cxn>
                <a:cxn ang="0">
                  <a:pos x="172" y="781"/>
                </a:cxn>
                <a:cxn ang="0">
                  <a:pos x="617" y="781"/>
                </a:cxn>
                <a:cxn ang="0">
                  <a:pos x="699" y="862"/>
                </a:cxn>
                <a:cxn ang="0">
                  <a:pos x="617" y="941"/>
                </a:cxn>
              </a:cxnLst>
              <a:rect l="0" t="0" r="r" b="b"/>
              <a:pathLst>
                <a:path w="699" h="941">
                  <a:moveTo>
                    <a:pt x="617" y="941"/>
                  </a:moveTo>
                  <a:cubicBezTo>
                    <a:pt x="87" y="941"/>
                    <a:pt x="87" y="941"/>
                    <a:pt x="87" y="941"/>
                  </a:cubicBezTo>
                  <a:cubicBezTo>
                    <a:pt x="39" y="941"/>
                    <a:pt x="0" y="903"/>
                    <a:pt x="0" y="855"/>
                  </a:cubicBezTo>
                  <a:cubicBezTo>
                    <a:pt x="0" y="86"/>
                    <a:pt x="0" y="86"/>
                    <a:pt x="0" y="86"/>
                  </a:cubicBezTo>
                  <a:cubicBezTo>
                    <a:pt x="0" y="38"/>
                    <a:pt x="39" y="0"/>
                    <a:pt x="87" y="0"/>
                  </a:cubicBezTo>
                  <a:cubicBezTo>
                    <a:pt x="596" y="0"/>
                    <a:pt x="596" y="0"/>
                    <a:pt x="596" y="0"/>
                  </a:cubicBezTo>
                  <a:cubicBezTo>
                    <a:pt x="641" y="0"/>
                    <a:pt x="678" y="34"/>
                    <a:pt x="678" y="79"/>
                  </a:cubicBezTo>
                  <a:cubicBezTo>
                    <a:pt x="678" y="124"/>
                    <a:pt x="641" y="160"/>
                    <a:pt x="596" y="160"/>
                  </a:cubicBezTo>
                  <a:cubicBezTo>
                    <a:pt x="172" y="160"/>
                    <a:pt x="172" y="160"/>
                    <a:pt x="172" y="160"/>
                  </a:cubicBezTo>
                  <a:cubicBezTo>
                    <a:pt x="172" y="384"/>
                    <a:pt x="172" y="384"/>
                    <a:pt x="172" y="384"/>
                  </a:cubicBezTo>
                  <a:cubicBezTo>
                    <a:pt x="405" y="384"/>
                    <a:pt x="405" y="384"/>
                    <a:pt x="405" y="384"/>
                  </a:cubicBezTo>
                  <a:cubicBezTo>
                    <a:pt x="449" y="384"/>
                    <a:pt x="486" y="420"/>
                    <a:pt x="486" y="465"/>
                  </a:cubicBezTo>
                  <a:cubicBezTo>
                    <a:pt x="486" y="510"/>
                    <a:pt x="449" y="544"/>
                    <a:pt x="405" y="544"/>
                  </a:cubicBezTo>
                  <a:cubicBezTo>
                    <a:pt x="172" y="544"/>
                    <a:pt x="172" y="544"/>
                    <a:pt x="172" y="544"/>
                  </a:cubicBezTo>
                  <a:cubicBezTo>
                    <a:pt x="172" y="781"/>
                    <a:pt x="172" y="781"/>
                    <a:pt x="172" y="781"/>
                  </a:cubicBezTo>
                  <a:cubicBezTo>
                    <a:pt x="617" y="781"/>
                    <a:pt x="617" y="781"/>
                    <a:pt x="617" y="781"/>
                  </a:cubicBezTo>
                  <a:cubicBezTo>
                    <a:pt x="662" y="781"/>
                    <a:pt x="699" y="817"/>
                    <a:pt x="699" y="862"/>
                  </a:cubicBezTo>
                  <a:cubicBezTo>
                    <a:pt x="699" y="907"/>
                    <a:pt x="662" y="941"/>
                    <a:pt x="617"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7" name="Freeform 12"/>
            <p:cNvSpPr>
              <a:spLocks/>
            </p:cNvSpPr>
            <p:nvPr/>
          </p:nvSpPr>
          <p:spPr bwMode="auto">
            <a:xfrm>
              <a:off x="829" y="1208"/>
              <a:ext cx="81" cy="124"/>
            </a:xfrm>
            <a:custGeom>
              <a:avLst/>
              <a:gdLst/>
              <a:ahLst/>
              <a:cxnLst>
                <a:cxn ang="0">
                  <a:pos x="35" y="792"/>
                </a:cxn>
                <a:cxn ang="0">
                  <a:pos x="0" y="757"/>
                </a:cxn>
                <a:cxn ang="0">
                  <a:pos x="0" y="35"/>
                </a:cxn>
                <a:cxn ang="0">
                  <a:pos x="35" y="0"/>
                </a:cxn>
                <a:cxn ang="0">
                  <a:pos x="487" y="0"/>
                </a:cxn>
                <a:cxn ang="0">
                  <a:pos x="519" y="32"/>
                </a:cxn>
                <a:cxn ang="0">
                  <a:pos x="487" y="63"/>
                </a:cxn>
                <a:cxn ang="0">
                  <a:pos x="70" y="63"/>
                </a:cxn>
                <a:cxn ang="0">
                  <a:pos x="70" y="347"/>
                </a:cxn>
                <a:cxn ang="0">
                  <a:pos x="312" y="347"/>
                </a:cxn>
                <a:cxn ang="0">
                  <a:pos x="344" y="378"/>
                </a:cxn>
                <a:cxn ang="0">
                  <a:pos x="312" y="410"/>
                </a:cxn>
                <a:cxn ang="0">
                  <a:pos x="70" y="410"/>
                </a:cxn>
                <a:cxn ang="0">
                  <a:pos x="70" y="757"/>
                </a:cxn>
                <a:cxn ang="0">
                  <a:pos x="35" y="792"/>
                </a:cxn>
              </a:cxnLst>
              <a:rect l="0" t="0" r="r" b="b"/>
              <a:pathLst>
                <a:path w="519" h="792">
                  <a:moveTo>
                    <a:pt x="35" y="792"/>
                  </a:moveTo>
                  <a:cubicBezTo>
                    <a:pt x="15" y="792"/>
                    <a:pt x="0" y="777"/>
                    <a:pt x="0" y="757"/>
                  </a:cubicBezTo>
                  <a:cubicBezTo>
                    <a:pt x="0" y="35"/>
                    <a:pt x="0" y="35"/>
                    <a:pt x="0" y="35"/>
                  </a:cubicBezTo>
                  <a:cubicBezTo>
                    <a:pt x="0" y="15"/>
                    <a:pt x="15" y="0"/>
                    <a:pt x="35" y="0"/>
                  </a:cubicBezTo>
                  <a:cubicBezTo>
                    <a:pt x="487" y="0"/>
                    <a:pt x="487" y="0"/>
                    <a:pt x="487" y="0"/>
                  </a:cubicBezTo>
                  <a:cubicBezTo>
                    <a:pt x="505" y="0"/>
                    <a:pt x="519" y="14"/>
                    <a:pt x="519" y="32"/>
                  </a:cubicBezTo>
                  <a:cubicBezTo>
                    <a:pt x="519" y="49"/>
                    <a:pt x="505" y="63"/>
                    <a:pt x="487" y="63"/>
                  </a:cubicBezTo>
                  <a:cubicBezTo>
                    <a:pt x="70" y="63"/>
                    <a:pt x="70" y="63"/>
                    <a:pt x="70" y="63"/>
                  </a:cubicBezTo>
                  <a:cubicBezTo>
                    <a:pt x="70" y="347"/>
                    <a:pt x="70" y="347"/>
                    <a:pt x="70" y="347"/>
                  </a:cubicBezTo>
                  <a:cubicBezTo>
                    <a:pt x="312" y="347"/>
                    <a:pt x="312" y="347"/>
                    <a:pt x="312" y="347"/>
                  </a:cubicBezTo>
                  <a:cubicBezTo>
                    <a:pt x="330" y="347"/>
                    <a:pt x="344" y="361"/>
                    <a:pt x="344" y="378"/>
                  </a:cubicBezTo>
                  <a:cubicBezTo>
                    <a:pt x="344" y="396"/>
                    <a:pt x="330" y="410"/>
                    <a:pt x="312" y="410"/>
                  </a:cubicBezTo>
                  <a:cubicBezTo>
                    <a:pt x="70" y="410"/>
                    <a:pt x="70" y="410"/>
                    <a:pt x="70" y="410"/>
                  </a:cubicBezTo>
                  <a:cubicBezTo>
                    <a:pt x="70" y="757"/>
                    <a:pt x="70" y="757"/>
                    <a:pt x="70" y="757"/>
                  </a:cubicBezTo>
                  <a:cubicBezTo>
                    <a:pt x="70" y="777"/>
                    <a:pt x="55" y="792"/>
                    <a:pt x="35"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8" name="Freeform 13"/>
            <p:cNvSpPr>
              <a:spLocks noEditPoints="1"/>
            </p:cNvSpPr>
            <p:nvPr/>
          </p:nvSpPr>
          <p:spPr bwMode="auto">
            <a:xfrm>
              <a:off x="924" y="1206"/>
              <a:ext cx="123" cy="126"/>
            </a:xfrm>
            <a:custGeom>
              <a:avLst/>
              <a:gdLst/>
              <a:ahLst/>
              <a:cxnLst>
                <a:cxn ang="0">
                  <a:pos x="394" y="811"/>
                </a:cxn>
                <a:cxn ang="0">
                  <a:pos x="0" y="405"/>
                </a:cxn>
                <a:cxn ang="0">
                  <a:pos x="394" y="0"/>
                </a:cxn>
                <a:cxn ang="0">
                  <a:pos x="787" y="405"/>
                </a:cxn>
                <a:cxn ang="0">
                  <a:pos x="394" y="811"/>
                </a:cxn>
                <a:cxn ang="0">
                  <a:pos x="394" y="62"/>
                </a:cxn>
                <a:cxn ang="0">
                  <a:pos x="70" y="405"/>
                </a:cxn>
                <a:cxn ang="0">
                  <a:pos x="394" y="748"/>
                </a:cxn>
                <a:cxn ang="0">
                  <a:pos x="716" y="405"/>
                </a:cxn>
                <a:cxn ang="0">
                  <a:pos x="394" y="62"/>
                </a:cxn>
              </a:cxnLst>
              <a:rect l="0" t="0" r="r" b="b"/>
              <a:pathLst>
                <a:path w="787" h="811">
                  <a:moveTo>
                    <a:pt x="394" y="811"/>
                  </a:moveTo>
                  <a:cubicBezTo>
                    <a:pt x="159" y="811"/>
                    <a:pt x="0" y="624"/>
                    <a:pt x="0" y="405"/>
                  </a:cubicBezTo>
                  <a:cubicBezTo>
                    <a:pt x="0" y="187"/>
                    <a:pt x="159" y="0"/>
                    <a:pt x="394" y="0"/>
                  </a:cubicBezTo>
                  <a:cubicBezTo>
                    <a:pt x="629" y="0"/>
                    <a:pt x="787" y="187"/>
                    <a:pt x="787" y="405"/>
                  </a:cubicBezTo>
                  <a:cubicBezTo>
                    <a:pt x="787" y="624"/>
                    <a:pt x="629" y="811"/>
                    <a:pt x="394" y="811"/>
                  </a:cubicBezTo>
                  <a:close/>
                  <a:moveTo>
                    <a:pt x="394" y="62"/>
                  </a:moveTo>
                  <a:cubicBezTo>
                    <a:pt x="192" y="62"/>
                    <a:pt x="70" y="226"/>
                    <a:pt x="70" y="405"/>
                  </a:cubicBezTo>
                  <a:cubicBezTo>
                    <a:pt x="70" y="585"/>
                    <a:pt x="192" y="748"/>
                    <a:pt x="394" y="748"/>
                  </a:cubicBezTo>
                  <a:cubicBezTo>
                    <a:pt x="596" y="748"/>
                    <a:pt x="716" y="585"/>
                    <a:pt x="716" y="405"/>
                  </a:cubicBezTo>
                  <a:cubicBezTo>
                    <a:pt x="716" y="226"/>
                    <a:pt x="596" y="62"/>
                    <a:pt x="394"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9" name="Freeform 14"/>
            <p:cNvSpPr>
              <a:spLocks/>
            </p:cNvSpPr>
            <p:nvPr/>
          </p:nvSpPr>
          <p:spPr bwMode="auto">
            <a:xfrm>
              <a:off x="1079" y="1207"/>
              <a:ext cx="103" cy="125"/>
            </a:xfrm>
            <a:custGeom>
              <a:avLst/>
              <a:gdLst/>
              <a:ahLst/>
              <a:cxnLst>
                <a:cxn ang="0">
                  <a:pos x="0" y="484"/>
                </a:cxn>
                <a:cxn ang="0">
                  <a:pos x="0" y="35"/>
                </a:cxn>
                <a:cxn ang="0">
                  <a:pos x="36" y="0"/>
                </a:cxn>
                <a:cxn ang="0">
                  <a:pos x="71" y="35"/>
                </a:cxn>
                <a:cxn ang="0">
                  <a:pos x="71" y="488"/>
                </a:cxn>
                <a:cxn ang="0">
                  <a:pos x="330" y="743"/>
                </a:cxn>
                <a:cxn ang="0">
                  <a:pos x="590" y="488"/>
                </a:cxn>
                <a:cxn ang="0">
                  <a:pos x="590" y="35"/>
                </a:cxn>
                <a:cxn ang="0">
                  <a:pos x="625" y="0"/>
                </a:cxn>
                <a:cxn ang="0">
                  <a:pos x="661" y="35"/>
                </a:cxn>
                <a:cxn ang="0">
                  <a:pos x="661" y="484"/>
                </a:cxn>
                <a:cxn ang="0">
                  <a:pos x="330" y="806"/>
                </a:cxn>
                <a:cxn ang="0">
                  <a:pos x="0" y="484"/>
                </a:cxn>
              </a:cxnLst>
              <a:rect l="0" t="0" r="r" b="b"/>
              <a:pathLst>
                <a:path w="661" h="806">
                  <a:moveTo>
                    <a:pt x="0" y="484"/>
                  </a:moveTo>
                  <a:cubicBezTo>
                    <a:pt x="0" y="35"/>
                    <a:pt x="0" y="35"/>
                    <a:pt x="0" y="35"/>
                  </a:cubicBezTo>
                  <a:cubicBezTo>
                    <a:pt x="0" y="15"/>
                    <a:pt x="16" y="0"/>
                    <a:pt x="36" y="0"/>
                  </a:cubicBezTo>
                  <a:cubicBezTo>
                    <a:pt x="55" y="0"/>
                    <a:pt x="71" y="15"/>
                    <a:pt x="71" y="35"/>
                  </a:cubicBezTo>
                  <a:cubicBezTo>
                    <a:pt x="71" y="488"/>
                    <a:pt x="71" y="488"/>
                    <a:pt x="71" y="488"/>
                  </a:cubicBezTo>
                  <a:cubicBezTo>
                    <a:pt x="71" y="641"/>
                    <a:pt x="150" y="743"/>
                    <a:pt x="330" y="743"/>
                  </a:cubicBezTo>
                  <a:cubicBezTo>
                    <a:pt x="511" y="743"/>
                    <a:pt x="590" y="641"/>
                    <a:pt x="590" y="488"/>
                  </a:cubicBezTo>
                  <a:cubicBezTo>
                    <a:pt x="590" y="35"/>
                    <a:pt x="590" y="35"/>
                    <a:pt x="590" y="35"/>
                  </a:cubicBezTo>
                  <a:cubicBezTo>
                    <a:pt x="590" y="15"/>
                    <a:pt x="605" y="0"/>
                    <a:pt x="625" y="0"/>
                  </a:cubicBezTo>
                  <a:cubicBezTo>
                    <a:pt x="645" y="0"/>
                    <a:pt x="661" y="15"/>
                    <a:pt x="661" y="35"/>
                  </a:cubicBezTo>
                  <a:cubicBezTo>
                    <a:pt x="661" y="484"/>
                    <a:pt x="661" y="484"/>
                    <a:pt x="661" y="484"/>
                  </a:cubicBezTo>
                  <a:cubicBezTo>
                    <a:pt x="661" y="680"/>
                    <a:pt x="535" y="806"/>
                    <a:pt x="330" y="806"/>
                  </a:cubicBezTo>
                  <a:cubicBezTo>
                    <a:pt x="126" y="806"/>
                    <a:pt x="0" y="680"/>
                    <a:pt x="0" y="48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0" name="Freeform 15"/>
            <p:cNvSpPr>
              <a:spLocks/>
            </p:cNvSpPr>
            <p:nvPr/>
          </p:nvSpPr>
          <p:spPr bwMode="auto">
            <a:xfrm>
              <a:off x="1222" y="1207"/>
              <a:ext cx="97"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1" name="Freeform 16"/>
            <p:cNvSpPr>
              <a:spLocks noEditPoints="1"/>
            </p:cNvSpPr>
            <p:nvPr/>
          </p:nvSpPr>
          <p:spPr bwMode="auto">
            <a:xfrm>
              <a:off x="1359" y="1208"/>
              <a:ext cx="101" cy="122"/>
            </a:xfrm>
            <a:custGeom>
              <a:avLst/>
              <a:gdLst/>
              <a:ahLst/>
              <a:cxnLst>
                <a:cxn ang="0">
                  <a:pos x="258" y="783"/>
                </a:cxn>
                <a:cxn ang="0">
                  <a:pos x="35" y="783"/>
                </a:cxn>
                <a:cxn ang="0">
                  <a:pos x="0" y="747"/>
                </a:cxn>
                <a:cxn ang="0">
                  <a:pos x="0" y="35"/>
                </a:cxn>
                <a:cxn ang="0">
                  <a:pos x="35" y="0"/>
                </a:cxn>
                <a:cxn ang="0">
                  <a:pos x="258" y="0"/>
                </a:cxn>
                <a:cxn ang="0">
                  <a:pos x="648" y="391"/>
                </a:cxn>
                <a:cxn ang="0">
                  <a:pos x="258" y="783"/>
                </a:cxn>
                <a:cxn ang="0">
                  <a:pos x="253" y="63"/>
                </a:cxn>
                <a:cxn ang="0">
                  <a:pos x="70" y="63"/>
                </a:cxn>
                <a:cxn ang="0">
                  <a:pos x="70" y="719"/>
                </a:cxn>
                <a:cxn ang="0">
                  <a:pos x="253" y="719"/>
                </a:cxn>
                <a:cxn ang="0">
                  <a:pos x="578" y="391"/>
                </a:cxn>
                <a:cxn ang="0">
                  <a:pos x="253" y="63"/>
                </a:cxn>
              </a:cxnLst>
              <a:rect l="0" t="0" r="r" b="b"/>
              <a:pathLst>
                <a:path w="648" h="783">
                  <a:moveTo>
                    <a:pt x="258" y="783"/>
                  </a:moveTo>
                  <a:cubicBezTo>
                    <a:pt x="35" y="783"/>
                    <a:pt x="35" y="783"/>
                    <a:pt x="35" y="783"/>
                  </a:cubicBezTo>
                  <a:cubicBezTo>
                    <a:pt x="14" y="783"/>
                    <a:pt x="0" y="766"/>
                    <a:pt x="0" y="747"/>
                  </a:cubicBezTo>
                  <a:cubicBezTo>
                    <a:pt x="0" y="35"/>
                    <a:pt x="0" y="35"/>
                    <a:pt x="0" y="35"/>
                  </a:cubicBezTo>
                  <a:cubicBezTo>
                    <a:pt x="0" y="15"/>
                    <a:pt x="15" y="0"/>
                    <a:pt x="35" y="0"/>
                  </a:cubicBezTo>
                  <a:cubicBezTo>
                    <a:pt x="258" y="0"/>
                    <a:pt x="258" y="0"/>
                    <a:pt x="258" y="0"/>
                  </a:cubicBezTo>
                  <a:cubicBezTo>
                    <a:pt x="495" y="0"/>
                    <a:pt x="648" y="173"/>
                    <a:pt x="648" y="391"/>
                  </a:cubicBezTo>
                  <a:cubicBezTo>
                    <a:pt x="648" y="610"/>
                    <a:pt x="495" y="783"/>
                    <a:pt x="258" y="783"/>
                  </a:cubicBezTo>
                  <a:close/>
                  <a:moveTo>
                    <a:pt x="253" y="63"/>
                  </a:moveTo>
                  <a:cubicBezTo>
                    <a:pt x="70" y="63"/>
                    <a:pt x="70" y="63"/>
                    <a:pt x="70" y="63"/>
                  </a:cubicBezTo>
                  <a:cubicBezTo>
                    <a:pt x="70" y="719"/>
                    <a:pt x="70" y="719"/>
                    <a:pt x="70" y="719"/>
                  </a:cubicBezTo>
                  <a:cubicBezTo>
                    <a:pt x="253" y="719"/>
                    <a:pt x="253" y="719"/>
                    <a:pt x="253" y="719"/>
                  </a:cubicBezTo>
                  <a:cubicBezTo>
                    <a:pt x="458" y="719"/>
                    <a:pt x="578" y="576"/>
                    <a:pt x="578" y="391"/>
                  </a:cubicBezTo>
                  <a:cubicBezTo>
                    <a:pt x="578" y="207"/>
                    <a:pt x="458" y="63"/>
                    <a:pt x="253" y="6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2" name="Freeform 17"/>
            <p:cNvSpPr>
              <a:spLocks noEditPoints="1"/>
            </p:cNvSpPr>
            <p:nvPr/>
          </p:nvSpPr>
          <p:spPr bwMode="auto">
            <a:xfrm>
              <a:off x="1476" y="1207"/>
              <a:ext cx="113" cy="125"/>
            </a:xfrm>
            <a:custGeom>
              <a:avLst/>
              <a:gdLst/>
              <a:ahLst/>
              <a:cxnLst>
                <a:cxn ang="0">
                  <a:pos x="723" y="753"/>
                </a:cxn>
                <a:cxn ang="0">
                  <a:pos x="728" y="769"/>
                </a:cxn>
                <a:cxn ang="0">
                  <a:pos x="694" y="801"/>
                </a:cxn>
                <a:cxn ang="0">
                  <a:pos x="662" y="779"/>
                </a:cxn>
                <a:cxn ang="0">
                  <a:pos x="566" y="564"/>
                </a:cxn>
                <a:cxn ang="0">
                  <a:pos x="162" y="564"/>
                </a:cxn>
                <a:cxn ang="0">
                  <a:pos x="65" y="779"/>
                </a:cxn>
                <a:cxn ang="0">
                  <a:pos x="34" y="801"/>
                </a:cxn>
                <a:cxn ang="0">
                  <a:pos x="0" y="769"/>
                </a:cxn>
                <a:cxn ang="0">
                  <a:pos x="4" y="753"/>
                </a:cxn>
                <a:cxn ang="0">
                  <a:pos x="331" y="23"/>
                </a:cxn>
                <a:cxn ang="0">
                  <a:pos x="364" y="0"/>
                </a:cxn>
                <a:cxn ang="0">
                  <a:pos x="397" y="23"/>
                </a:cxn>
                <a:cxn ang="0">
                  <a:pos x="723" y="753"/>
                </a:cxn>
                <a:cxn ang="0">
                  <a:pos x="539" y="501"/>
                </a:cxn>
                <a:cxn ang="0">
                  <a:pos x="364" y="98"/>
                </a:cxn>
                <a:cxn ang="0">
                  <a:pos x="189" y="501"/>
                </a:cxn>
                <a:cxn ang="0">
                  <a:pos x="539" y="501"/>
                </a:cxn>
              </a:cxnLst>
              <a:rect l="0" t="0" r="r" b="b"/>
              <a:pathLst>
                <a:path w="728" h="801">
                  <a:moveTo>
                    <a:pt x="723" y="753"/>
                  </a:moveTo>
                  <a:cubicBezTo>
                    <a:pt x="726" y="758"/>
                    <a:pt x="728" y="763"/>
                    <a:pt x="728" y="769"/>
                  </a:cubicBezTo>
                  <a:cubicBezTo>
                    <a:pt x="728" y="787"/>
                    <a:pt x="715" y="801"/>
                    <a:pt x="694" y="801"/>
                  </a:cubicBezTo>
                  <a:cubicBezTo>
                    <a:pt x="676" y="801"/>
                    <a:pt x="667" y="790"/>
                    <a:pt x="662" y="779"/>
                  </a:cubicBezTo>
                  <a:cubicBezTo>
                    <a:pt x="566" y="564"/>
                    <a:pt x="566" y="564"/>
                    <a:pt x="566" y="564"/>
                  </a:cubicBezTo>
                  <a:cubicBezTo>
                    <a:pt x="162" y="564"/>
                    <a:pt x="162" y="564"/>
                    <a:pt x="162" y="564"/>
                  </a:cubicBezTo>
                  <a:cubicBezTo>
                    <a:pt x="65" y="779"/>
                    <a:pt x="65" y="779"/>
                    <a:pt x="65" y="779"/>
                  </a:cubicBezTo>
                  <a:cubicBezTo>
                    <a:pt x="61" y="790"/>
                    <a:pt x="51" y="801"/>
                    <a:pt x="34" y="801"/>
                  </a:cubicBezTo>
                  <a:cubicBezTo>
                    <a:pt x="13" y="801"/>
                    <a:pt x="0" y="787"/>
                    <a:pt x="0" y="769"/>
                  </a:cubicBezTo>
                  <a:cubicBezTo>
                    <a:pt x="0" y="763"/>
                    <a:pt x="2" y="758"/>
                    <a:pt x="4" y="753"/>
                  </a:cubicBezTo>
                  <a:cubicBezTo>
                    <a:pt x="331" y="23"/>
                    <a:pt x="331" y="23"/>
                    <a:pt x="331" y="23"/>
                  </a:cubicBezTo>
                  <a:cubicBezTo>
                    <a:pt x="338" y="8"/>
                    <a:pt x="347" y="0"/>
                    <a:pt x="364" y="0"/>
                  </a:cubicBezTo>
                  <a:cubicBezTo>
                    <a:pt x="380" y="0"/>
                    <a:pt x="390" y="8"/>
                    <a:pt x="397" y="23"/>
                  </a:cubicBezTo>
                  <a:lnTo>
                    <a:pt x="723" y="753"/>
                  </a:lnTo>
                  <a:close/>
                  <a:moveTo>
                    <a:pt x="539" y="501"/>
                  </a:moveTo>
                  <a:cubicBezTo>
                    <a:pt x="364" y="98"/>
                    <a:pt x="364" y="98"/>
                    <a:pt x="364" y="98"/>
                  </a:cubicBezTo>
                  <a:cubicBezTo>
                    <a:pt x="189" y="501"/>
                    <a:pt x="189" y="501"/>
                    <a:pt x="189" y="501"/>
                  </a:cubicBezTo>
                  <a:lnTo>
                    <a:pt x="539" y="50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3" name="Freeform 18"/>
            <p:cNvSpPr>
              <a:spLocks/>
            </p:cNvSpPr>
            <p:nvPr/>
          </p:nvSpPr>
          <p:spPr bwMode="auto">
            <a:xfrm>
              <a:off x="1593" y="1208"/>
              <a:ext cx="100" cy="124"/>
            </a:xfrm>
            <a:custGeom>
              <a:avLst/>
              <a:gdLst/>
              <a:ahLst/>
              <a:cxnLst>
                <a:cxn ang="0">
                  <a:pos x="320" y="792"/>
                </a:cxn>
                <a:cxn ang="0">
                  <a:pos x="285" y="757"/>
                </a:cxn>
                <a:cxn ang="0">
                  <a:pos x="285" y="63"/>
                </a:cxn>
                <a:cxn ang="0">
                  <a:pos x="31" y="63"/>
                </a:cxn>
                <a:cxn ang="0">
                  <a:pos x="0" y="32"/>
                </a:cxn>
                <a:cxn ang="0">
                  <a:pos x="31" y="0"/>
                </a:cxn>
                <a:cxn ang="0">
                  <a:pos x="610" y="0"/>
                </a:cxn>
                <a:cxn ang="0">
                  <a:pos x="641" y="32"/>
                </a:cxn>
                <a:cxn ang="0">
                  <a:pos x="610" y="63"/>
                </a:cxn>
                <a:cxn ang="0">
                  <a:pos x="356" y="63"/>
                </a:cxn>
                <a:cxn ang="0">
                  <a:pos x="356" y="757"/>
                </a:cxn>
                <a:cxn ang="0">
                  <a:pos x="320" y="792"/>
                </a:cxn>
              </a:cxnLst>
              <a:rect l="0" t="0" r="r" b="b"/>
              <a:pathLst>
                <a:path w="641" h="792">
                  <a:moveTo>
                    <a:pt x="320" y="792"/>
                  </a:moveTo>
                  <a:cubicBezTo>
                    <a:pt x="300" y="792"/>
                    <a:pt x="285" y="777"/>
                    <a:pt x="285" y="757"/>
                  </a:cubicBezTo>
                  <a:cubicBezTo>
                    <a:pt x="285" y="63"/>
                    <a:pt x="285" y="63"/>
                    <a:pt x="285" y="63"/>
                  </a:cubicBezTo>
                  <a:cubicBezTo>
                    <a:pt x="31" y="63"/>
                    <a:pt x="31" y="63"/>
                    <a:pt x="31" y="63"/>
                  </a:cubicBezTo>
                  <a:cubicBezTo>
                    <a:pt x="14" y="63"/>
                    <a:pt x="0" y="49"/>
                    <a:pt x="0" y="32"/>
                  </a:cubicBezTo>
                  <a:cubicBezTo>
                    <a:pt x="0" y="14"/>
                    <a:pt x="14" y="0"/>
                    <a:pt x="31" y="0"/>
                  </a:cubicBezTo>
                  <a:cubicBezTo>
                    <a:pt x="610" y="0"/>
                    <a:pt x="610" y="0"/>
                    <a:pt x="610" y="0"/>
                  </a:cubicBezTo>
                  <a:cubicBezTo>
                    <a:pt x="627" y="0"/>
                    <a:pt x="641" y="14"/>
                    <a:pt x="641" y="32"/>
                  </a:cubicBezTo>
                  <a:cubicBezTo>
                    <a:pt x="641" y="49"/>
                    <a:pt x="627" y="63"/>
                    <a:pt x="610" y="63"/>
                  </a:cubicBezTo>
                  <a:cubicBezTo>
                    <a:pt x="356" y="63"/>
                    <a:pt x="356" y="63"/>
                    <a:pt x="356" y="63"/>
                  </a:cubicBezTo>
                  <a:cubicBezTo>
                    <a:pt x="356" y="757"/>
                    <a:pt x="356" y="757"/>
                    <a:pt x="356" y="757"/>
                  </a:cubicBezTo>
                  <a:cubicBezTo>
                    <a:pt x="356" y="777"/>
                    <a:pt x="340" y="792"/>
                    <a:pt x="320"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4" name="Freeform 19"/>
            <p:cNvSpPr>
              <a:spLocks/>
            </p:cNvSpPr>
            <p:nvPr/>
          </p:nvSpPr>
          <p:spPr bwMode="auto">
            <a:xfrm>
              <a:off x="1721" y="1207"/>
              <a:ext cx="11" cy="125"/>
            </a:xfrm>
            <a:custGeom>
              <a:avLst/>
              <a:gdLst/>
              <a:ahLst/>
              <a:cxnLst>
                <a:cxn ang="0">
                  <a:pos x="35" y="801"/>
                </a:cxn>
                <a:cxn ang="0">
                  <a:pos x="0" y="766"/>
                </a:cxn>
                <a:cxn ang="0">
                  <a:pos x="0" y="35"/>
                </a:cxn>
                <a:cxn ang="0">
                  <a:pos x="35" y="0"/>
                </a:cxn>
                <a:cxn ang="0">
                  <a:pos x="70" y="35"/>
                </a:cxn>
                <a:cxn ang="0">
                  <a:pos x="70" y="766"/>
                </a:cxn>
                <a:cxn ang="0">
                  <a:pos x="35" y="801"/>
                </a:cxn>
              </a:cxnLst>
              <a:rect l="0" t="0" r="r" b="b"/>
              <a:pathLst>
                <a:path w="70" h="801">
                  <a:moveTo>
                    <a:pt x="35" y="801"/>
                  </a:moveTo>
                  <a:cubicBezTo>
                    <a:pt x="15" y="801"/>
                    <a:pt x="0" y="786"/>
                    <a:pt x="0" y="766"/>
                  </a:cubicBezTo>
                  <a:cubicBezTo>
                    <a:pt x="0" y="35"/>
                    <a:pt x="0" y="35"/>
                    <a:pt x="0" y="35"/>
                  </a:cubicBezTo>
                  <a:cubicBezTo>
                    <a:pt x="0" y="15"/>
                    <a:pt x="15" y="0"/>
                    <a:pt x="35" y="0"/>
                  </a:cubicBezTo>
                  <a:cubicBezTo>
                    <a:pt x="55" y="0"/>
                    <a:pt x="70" y="15"/>
                    <a:pt x="70" y="35"/>
                  </a:cubicBezTo>
                  <a:cubicBezTo>
                    <a:pt x="70" y="766"/>
                    <a:pt x="70" y="766"/>
                    <a:pt x="70" y="766"/>
                  </a:cubicBezTo>
                  <a:cubicBezTo>
                    <a:pt x="70" y="786"/>
                    <a:pt x="55" y="801"/>
                    <a:pt x="35"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5" name="Freeform 20"/>
            <p:cNvSpPr>
              <a:spLocks noEditPoints="1"/>
            </p:cNvSpPr>
            <p:nvPr/>
          </p:nvSpPr>
          <p:spPr bwMode="auto">
            <a:xfrm>
              <a:off x="1767" y="1206"/>
              <a:ext cx="123" cy="126"/>
            </a:xfrm>
            <a:custGeom>
              <a:avLst/>
              <a:gdLst/>
              <a:ahLst/>
              <a:cxnLst>
                <a:cxn ang="0">
                  <a:pos x="395" y="811"/>
                </a:cxn>
                <a:cxn ang="0">
                  <a:pos x="0" y="405"/>
                </a:cxn>
                <a:cxn ang="0">
                  <a:pos x="395" y="0"/>
                </a:cxn>
                <a:cxn ang="0">
                  <a:pos x="787" y="405"/>
                </a:cxn>
                <a:cxn ang="0">
                  <a:pos x="395" y="811"/>
                </a:cxn>
                <a:cxn ang="0">
                  <a:pos x="395" y="62"/>
                </a:cxn>
                <a:cxn ang="0">
                  <a:pos x="71" y="405"/>
                </a:cxn>
                <a:cxn ang="0">
                  <a:pos x="395" y="748"/>
                </a:cxn>
                <a:cxn ang="0">
                  <a:pos x="717" y="405"/>
                </a:cxn>
                <a:cxn ang="0">
                  <a:pos x="395" y="62"/>
                </a:cxn>
              </a:cxnLst>
              <a:rect l="0" t="0" r="r" b="b"/>
              <a:pathLst>
                <a:path w="787" h="811">
                  <a:moveTo>
                    <a:pt x="395" y="811"/>
                  </a:moveTo>
                  <a:cubicBezTo>
                    <a:pt x="160" y="811"/>
                    <a:pt x="0" y="624"/>
                    <a:pt x="0" y="405"/>
                  </a:cubicBezTo>
                  <a:cubicBezTo>
                    <a:pt x="0" y="187"/>
                    <a:pt x="160" y="0"/>
                    <a:pt x="395" y="0"/>
                  </a:cubicBezTo>
                  <a:cubicBezTo>
                    <a:pt x="630" y="0"/>
                    <a:pt x="787" y="187"/>
                    <a:pt x="787" y="405"/>
                  </a:cubicBezTo>
                  <a:cubicBezTo>
                    <a:pt x="787" y="624"/>
                    <a:pt x="630" y="811"/>
                    <a:pt x="395" y="811"/>
                  </a:cubicBezTo>
                  <a:close/>
                  <a:moveTo>
                    <a:pt x="395" y="62"/>
                  </a:moveTo>
                  <a:cubicBezTo>
                    <a:pt x="193" y="62"/>
                    <a:pt x="71" y="226"/>
                    <a:pt x="71" y="405"/>
                  </a:cubicBezTo>
                  <a:cubicBezTo>
                    <a:pt x="71" y="585"/>
                    <a:pt x="193" y="748"/>
                    <a:pt x="395" y="748"/>
                  </a:cubicBezTo>
                  <a:cubicBezTo>
                    <a:pt x="597" y="748"/>
                    <a:pt x="717" y="585"/>
                    <a:pt x="717" y="405"/>
                  </a:cubicBezTo>
                  <a:cubicBezTo>
                    <a:pt x="717" y="226"/>
                    <a:pt x="597" y="62"/>
                    <a:pt x="395" y="6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6" name="Freeform 21"/>
            <p:cNvSpPr>
              <a:spLocks/>
            </p:cNvSpPr>
            <p:nvPr/>
          </p:nvSpPr>
          <p:spPr bwMode="auto">
            <a:xfrm>
              <a:off x="1920" y="1207"/>
              <a:ext cx="98" cy="125"/>
            </a:xfrm>
            <a:custGeom>
              <a:avLst/>
              <a:gdLst/>
              <a:ahLst/>
              <a:cxnLst>
                <a:cxn ang="0">
                  <a:pos x="592" y="801"/>
                </a:cxn>
                <a:cxn ang="0">
                  <a:pos x="565" y="786"/>
                </a:cxn>
                <a:cxn ang="0">
                  <a:pos x="67" y="129"/>
                </a:cxn>
                <a:cxn ang="0">
                  <a:pos x="67" y="768"/>
                </a:cxn>
                <a:cxn ang="0">
                  <a:pos x="34" y="801"/>
                </a:cxn>
                <a:cxn ang="0">
                  <a:pos x="0" y="768"/>
                </a:cxn>
                <a:cxn ang="0">
                  <a:pos x="0" y="34"/>
                </a:cxn>
                <a:cxn ang="0">
                  <a:pos x="35" y="0"/>
                </a:cxn>
                <a:cxn ang="0">
                  <a:pos x="62" y="15"/>
                </a:cxn>
                <a:cxn ang="0">
                  <a:pos x="559" y="673"/>
                </a:cxn>
                <a:cxn ang="0">
                  <a:pos x="559" y="34"/>
                </a:cxn>
                <a:cxn ang="0">
                  <a:pos x="593" y="0"/>
                </a:cxn>
                <a:cxn ang="0">
                  <a:pos x="626" y="34"/>
                </a:cxn>
                <a:cxn ang="0">
                  <a:pos x="626" y="768"/>
                </a:cxn>
                <a:cxn ang="0">
                  <a:pos x="592" y="801"/>
                </a:cxn>
              </a:cxnLst>
              <a:rect l="0" t="0" r="r" b="b"/>
              <a:pathLst>
                <a:path w="626" h="801">
                  <a:moveTo>
                    <a:pt x="592" y="801"/>
                  </a:moveTo>
                  <a:cubicBezTo>
                    <a:pt x="579" y="801"/>
                    <a:pt x="572" y="795"/>
                    <a:pt x="565" y="786"/>
                  </a:cubicBezTo>
                  <a:cubicBezTo>
                    <a:pt x="67" y="129"/>
                    <a:pt x="67" y="129"/>
                    <a:pt x="67" y="129"/>
                  </a:cubicBezTo>
                  <a:cubicBezTo>
                    <a:pt x="67" y="768"/>
                    <a:pt x="67" y="768"/>
                    <a:pt x="67" y="768"/>
                  </a:cubicBezTo>
                  <a:cubicBezTo>
                    <a:pt x="67" y="786"/>
                    <a:pt x="53" y="801"/>
                    <a:pt x="34" y="801"/>
                  </a:cubicBezTo>
                  <a:cubicBezTo>
                    <a:pt x="14" y="801"/>
                    <a:pt x="0" y="786"/>
                    <a:pt x="0" y="768"/>
                  </a:cubicBezTo>
                  <a:cubicBezTo>
                    <a:pt x="0" y="34"/>
                    <a:pt x="0" y="34"/>
                    <a:pt x="0" y="34"/>
                  </a:cubicBezTo>
                  <a:cubicBezTo>
                    <a:pt x="0" y="14"/>
                    <a:pt x="14" y="0"/>
                    <a:pt x="35" y="0"/>
                  </a:cubicBezTo>
                  <a:cubicBezTo>
                    <a:pt x="47" y="0"/>
                    <a:pt x="56" y="7"/>
                    <a:pt x="62" y="15"/>
                  </a:cubicBezTo>
                  <a:cubicBezTo>
                    <a:pt x="559" y="673"/>
                    <a:pt x="559" y="673"/>
                    <a:pt x="559" y="673"/>
                  </a:cubicBezTo>
                  <a:cubicBezTo>
                    <a:pt x="559" y="34"/>
                    <a:pt x="559" y="34"/>
                    <a:pt x="559" y="34"/>
                  </a:cubicBezTo>
                  <a:cubicBezTo>
                    <a:pt x="559" y="14"/>
                    <a:pt x="573" y="0"/>
                    <a:pt x="593" y="0"/>
                  </a:cubicBezTo>
                  <a:cubicBezTo>
                    <a:pt x="613" y="0"/>
                    <a:pt x="626" y="15"/>
                    <a:pt x="626" y="34"/>
                  </a:cubicBezTo>
                  <a:cubicBezTo>
                    <a:pt x="626" y="768"/>
                    <a:pt x="626" y="768"/>
                    <a:pt x="626" y="768"/>
                  </a:cubicBezTo>
                  <a:cubicBezTo>
                    <a:pt x="626" y="786"/>
                    <a:pt x="614" y="801"/>
                    <a:pt x="592" y="80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7" name="Freeform 22"/>
            <p:cNvSpPr>
              <a:spLocks/>
            </p:cNvSpPr>
            <p:nvPr/>
          </p:nvSpPr>
          <p:spPr bwMode="auto">
            <a:xfrm>
              <a:off x="269" y="938"/>
              <a:ext cx="464" cy="479"/>
            </a:xfrm>
            <a:custGeom>
              <a:avLst/>
              <a:gdLst/>
              <a:ahLst/>
              <a:cxnLst>
                <a:cxn ang="0">
                  <a:pos x="369" y="0"/>
                </a:cxn>
                <a:cxn ang="0">
                  <a:pos x="369" y="383"/>
                </a:cxn>
                <a:cxn ang="0">
                  <a:pos x="0" y="383"/>
                </a:cxn>
                <a:cxn ang="0">
                  <a:pos x="0" y="479"/>
                </a:cxn>
                <a:cxn ang="0">
                  <a:pos x="464" y="479"/>
                </a:cxn>
                <a:cxn ang="0">
                  <a:pos x="464" y="0"/>
                </a:cxn>
                <a:cxn ang="0">
                  <a:pos x="369" y="0"/>
                </a:cxn>
              </a:cxnLst>
              <a:rect l="0" t="0" r="r" b="b"/>
              <a:pathLst>
                <a:path w="464" h="479">
                  <a:moveTo>
                    <a:pt x="369" y="0"/>
                  </a:moveTo>
                  <a:lnTo>
                    <a:pt x="369" y="383"/>
                  </a:lnTo>
                  <a:lnTo>
                    <a:pt x="0" y="383"/>
                  </a:lnTo>
                  <a:lnTo>
                    <a:pt x="0" y="479"/>
                  </a:lnTo>
                  <a:lnTo>
                    <a:pt x="464" y="479"/>
                  </a:lnTo>
                  <a:lnTo>
                    <a:pt x="464" y="0"/>
                  </a:lnTo>
                  <a:lnTo>
                    <a:pt x="369" y="0"/>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8" name="Freeform 23"/>
            <p:cNvSpPr>
              <a:spLocks/>
            </p:cNvSpPr>
            <p:nvPr/>
          </p:nvSpPr>
          <p:spPr bwMode="auto">
            <a:xfrm>
              <a:off x="158" y="938"/>
              <a:ext cx="465" cy="479"/>
            </a:xfrm>
            <a:custGeom>
              <a:avLst/>
              <a:gdLst/>
              <a:ahLst/>
              <a:cxnLst>
                <a:cxn ang="0">
                  <a:pos x="465" y="96"/>
                </a:cxn>
                <a:cxn ang="0">
                  <a:pos x="465" y="0"/>
                </a:cxn>
                <a:cxn ang="0">
                  <a:pos x="0" y="0"/>
                </a:cxn>
                <a:cxn ang="0">
                  <a:pos x="0" y="479"/>
                </a:cxn>
                <a:cxn ang="0">
                  <a:pos x="96" y="479"/>
                </a:cxn>
                <a:cxn ang="0">
                  <a:pos x="96" y="96"/>
                </a:cxn>
                <a:cxn ang="0">
                  <a:pos x="465" y="96"/>
                </a:cxn>
              </a:cxnLst>
              <a:rect l="0" t="0" r="r" b="b"/>
              <a:pathLst>
                <a:path w="465" h="479">
                  <a:moveTo>
                    <a:pt x="465" y="96"/>
                  </a:moveTo>
                  <a:lnTo>
                    <a:pt x="465" y="0"/>
                  </a:lnTo>
                  <a:lnTo>
                    <a:pt x="0" y="0"/>
                  </a:lnTo>
                  <a:lnTo>
                    <a:pt x="0" y="479"/>
                  </a:lnTo>
                  <a:lnTo>
                    <a:pt x="96" y="479"/>
                  </a:lnTo>
                  <a:lnTo>
                    <a:pt x="96" y="96"/>
                  </a:lnTo>
                  <a:lnTo>
                    <a:pt x="465" y="96"/>
                  </a:lnTo>
                  <a:close/>
                </a:path>
              </a:pathLst>
            </a:custGeom>
            <a:solidFill>
              <a:schemeClr val="bg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59" name="Rectangle 24"/>
            <p:cNvSpPr>
              <a:spLocks noChangeArrowheads="1"/>
            </p:cNvSpPr>
            <p:nvPr/>
          </p:nvSpPr>
          <p:spPr bwMode="auto">
            <a:xfrm>
              <a:off x="350" y="1130"/>
              <a:ext cx="192" cy="9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GB"/>
            </a:p>
          </p:txBody>
        </p:sp>
      </p:grpSp>
      <p:sp>
        <p:nvSpPr>
          <p:cNvPr id="29" name="Title 14"/>
          <p:cNvSpPr txBox="1">
            <a:spLocks/>
          </p:cNvSpPr>
          <p:nvPr/>
        </p:nvSpPr>
        <p:spPr>
          <a:xfrm>
            <a:off x="4608513" y="260350"/>
            <a:ext cx="4284662" cy="443198"/>
          </a:xfrm>
          <a:prstGeom prst="rect">
            <a:avLst/>
          </a:prstGeom>
        </p:spPr>
        <p:txBody>
          <a:bodyPr wrap="square" lIns="0" tIns="0" rIns="0" bIns="0">
            <a:spAutoFit/>
          </a:bodyPr>
          <a:lstStyle/>
          <a:p>
            <a:pPr marL="0" marR="0" lvl="0" indent="0" algn="r" defTabSz="4572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bg2"/>
                </a:solidFill>
                <a:effectLst/>
                <a:uLnTx/>
                <a:uFillTx/>
                <a:latin typeface="Arial" pitchFamily="34" charset="0"/>
                <a:ea typeface="+mj-ea"/>
                <a:cs typeface="Arial" pitchFamily="34" charset="0"/>
              </a:rPr>
              <a:t>Contents</a:t>
            </a:r>
            <a:endParaRPr kumimoji="0" lang="en-GB" sz="3200" b="0" i="0" u="none" strike="noStrike" kern="1200" cap="none" spc="0" normalizeH="0" baseline="0" noProof="0" dirty="0">
              <a:ln>
                <a:noFill/>
              </a:ln>
              <a:solidFill>
                <a:schemeClr val="bg2"/>
              </a:solidFill>
              <a:effectLst/>
              <a:uLnTx/>
              <a:uFillTx/>
              <a:latin typeface="Arial" pitchFamily="34" charset="0"/>
              <a:ea typeface="+mj-ea"/>
              <a:cs typeface="Arial" pitchFamily="34" charset="0"/>
            </a:endParaRPr>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pPr>
              <a:defRPr/>
            </a:pPr>
            <a:r>
              <a:rPr lang="en-GB"/>
              <a:t>Source: nVision Research | Base: Europe average (1000-5000 online respondents per country) aged 16+, 2015 February</a:t>
            </a:r>
            <a:endParaRPr lang="en-GB" dirty="0"/>
          </a:p>
        </p:txBody>
      </p:sp>
      <p:sp>
        <p:nvSpPr>
          <p:cNvPr id="4" name="Title 3"/>
          <p:cNvSpPr>
            <a:spLocks noGrp="1"/>
          </p:cNvSpPr>
          <p:nvPr>
            <p:ph type="title"/>
          </p:nvPr>
        </p:nvSpPr>
        <p:spPr>
          <a:xfrm>
            <a:off x="250825" y="260350"/>
            <a:ext cx="7813563" cy="886397"/>
          </a:xfrm>
        </p:spPr>
        <p:txBody>
          <a:bodyPr/>
          <a:lstStyle/>
          <a:p>
            <a:pPr>
              <a:defRPr/>
            </a:pPr>
            <a:r>
              <a:rPr lang="en-GB"/>
              <a:t>Wanting to better manage various aspects of life</a:t>
            </a:r>
            <a:endParaRPr lang="en-GB" dirty="0"/>
          </a:p>
        </p:txBody>
      </p:sp>
      <p:sp>
        <p:nvSpPr>
          <p:cNvPr id="7" name="Text Placeholder 6"/>
          <p:cNvSpPr>
            <a:spLocks noGrp="1"/>
          </p:cNvSpPr>
          <p:nvPr>
            <p:ph type="body" sz="quarter" idx="11"/>
          </p:nvPr>
        </p:nvSpPr>
        <p:spPr>
          <a:xfrm>
            <a:off x="250825" y="1160463"/>
            <a:ext cx="8642349" cy="738664"/>
          </a:xfrm>
        </p:spPr>
        <p:txBody>
          <a:bodyPr/>
          <a:lstStyle/>
          <a:p>
            <a:pPr fontAlgn="base">
              <a:lnSpc>
                <a:spcPct val="100000"/>
              </a:lnSpc>
              <a:spcBef>
                <a:spcPct val="0"/>
              </a:spcBef>
              <a:spcAft>
                <a:spcPct val="0"/>
              </a:spcAft>
              <a:defRPr/>
            </a:pPr>
            <a:r>
              <a:rPr lang="en-GB" kern="0">
                <a:solidFill>
                  <a:srgbClr val="000000">
                    <a:lumMod val="65000"/>
                    <a:lumOff val="35000"/>
                  </a:srgbClr>
                </a:solidFill>
              </a:rPr>
              <a:t>“If you could better manage any of the following things in your life which would you choose? Please rank your top three and then indicate any others that you would also choose.” | % who say they need to manage each option | 2015</a:t>
            </a:r>
            <a:endParaRPr lang="en-GB" kern="0" dirty="0">
              <a:solidFill>
                <a:srgbClr val="000000">
                  <a:lumMod val="65000"/>
                  <a:lumOff val="35000"/>
                </a:srgbClr>
              </a:solidFill>
            </a:endParaRPr>
          </a:p>
        </p:txBody>
      </p:sp>
      <p:grpSp>
        <p:nvGrpSpPr>
          <p:cNvPr id="2" name="Group 8"/>
          <p:cNvGrpSpPr/>
          <p:nvPr/>
        </p:nvGrpSpPr>
        <p:grpSpPr>
          <a:xfrm>
            <a:off x="7812868" y="0"/>
            <a:ext cx="1331132" cy="1331132"/>
            <a:chOff x="7812868" y="0"/>
            <a:chExt cx="1331132" cy="1331132"/>
          </a:xfrm>
        </p:grpSpPr>
        <p:sp>
          <p:nvSpPr>
            <p:cNvPr id="11" name="Right Triangle 10"/>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8" name="Content Placeholder 9"/>
          <p:cNvGraphicFramePr>
            <a:graphicFrameLocks noGrp="1"/>
          </p:cNvGraphicFramePr>
          <p:nvPr>
            <p:ph idx="1"/>
          </p:nvPr>
        </p:nvGraphicFramePr>
        <p:xfrm>
          <a:off x="250825" y="1952836"/>
          <a:ext cx="8642350" cy="3924436"/>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p:txBody>
          <a:bodyPr/>
          <a:lstStyle/>
          <a:p>
            <a:pPr>
              <a:defRPr/>
            </a:pPr>
            <a:r>
              <a:rPr lang="en-GB">
                <a:latin typeface="Arial"/>
              </a:rPr>
              <a:t>Source: nVision Research | Base: 1000-5000 online respondents per country aged 16+ (Russia &amp; Turkey 16-64), 2015 February</a:t>
            </a:r>
            <a:endParaRPr lang="en-GB" dirty="0">
              <a:latin typeface="Arial"/>
            </a:endParaRPr>
          </a:p>
        </p:txBody>
      </p:sp>
      <p:sp>
        <p:nvSpPr>
          <p:cNvPr id="8" name="Title 7"/>
          <p:cNvSpPr>
            <a:spLocks noGrp="1"/>
          </p:cNvSpPr>
          <p:nvPr>
            <p:ph type="title"/>
          </p:nvPr>
        </p:nvSpPr>
        <p:spPr>
          <a:xfrm>
            <a:off x="250825" y="260350"/>
            <a:ext cx="7813676" cy="443198"/>
          </a:xfrm>
        </p:spPr>
        <p:txBody>
          <a:bodyPr/>
          <a:lstStyle/>
          <a:p>
            <a:pPr fontAlgn="base">
              <a:spcAft>
                <a:spcPct val="0"/>
              </a:spcAft>
              <a:defRPr/>
            </a:pPr>
            <a:r>
              <a:rPr lang="en-GB">
                <a:latin typeface="Arial"/>
              </a:rPr>
              <a:t>Managing personal finances</a:t>
            </a:r>
            <a:endParaRPr lang="en-GB" dirty="0">
              <a:latin typeface="Arial"/>
            </a:endParaRPr>
          </a:p>
        </p:txBody>
      </p:sp>
      <p:sp>
        <p:nvSpPr>
          <p:cNvPr id="11" name="Text Placeholder 10"/>
          <p:cNvSpPr>
            <a:spLocks noGrp="1"/>
          </p:cNvSpPr>
          <p:nvPr>
            <p:ph type="body" sz="quarter" idx="11"/>
          </p:nvPr>
        </p:nvSpPr>
        <p:spPr>
          <a:xfrm>
            <a:off x="250826" y="1196975"/>
            <a:ext cx="8642349" cy="738664"/>
          </a:xfrm>
        </p:spPr>
        <p:txBody>
          <a:bodyPr lIns="0" rIns="0"/>
          <a:lstStyle/>
          <a:p>
            <a:pPr fontAlgn="base">
              <a:lnSpc>
                <a:spcPct val="100000"/>
              </a:lnSpc>
              <a:spcBef>
                <a:spcPct val="0"/>
              </a:spcBef>
              <a:spcAft>
                <a:spcPct val="0"/>
              </a:spcAft>
              <a:defRPr/>
            </a:pPr>
            <a:r>
              <a:rPr lang="en-GB" kern="0">
                <a:solidFill>
                  <a:srgbClr val="000000">
                    <a:lumMod val="65000"/>
                    <a:lumOff val="35000"/>
                  </a:srgbClr>
                </a:solidFill>
                <a:latin typeface="Arial"/>
              </a:rPr>
              <a:t>“If you could better manage any of the following things in your life which would you choose? Please rank your top three and then indicate any others that you would also choose.” | My personal finances | 2015</a:t>
            </a:r>
            <a:endParaRPr lang="en-GB" kern="0" dirty="0">
              <a:solidFill>
                <a:srgbClr val="000000">
                  <a:lumMod val="65000"/>
                  <a:lumOff val="35000"/>
                </a:srgbClr>
              </a:solidFill>
              <a:latin typeface="Arial"/>
            </a:endParaRPr>
          </a:p>
        </p:txBody>
      </p:sp>
      <p:grpSp>
        <p:nvGrpSpPr>
          <p:cNvPr id="2" name="Group 8"/>
          <p:cNvGrpSpPr/>
          <p:nvPr/>
        </p:nvGrpSpPr>
        <p:grpSpPr>
          <a:xfrm>
            <a:off x="7812868" y="0"/>
            <a:ext cx="1331132" cy="1331132"/>
            <a:chOff x="7812868" y="0"/>
            <a:chExt cx="1331132" cy="1331132"/>
          </a:xfrm>
        </p:grpSpPr>
        <p:sp>
          <p:nvSpPr>
            <p:cNvPr id="10" name="Right Triangle 9"/>
            <p:cNvSpPr/>
            <p:nvPr>
              <p:custDataLst>
                <p:tags r:id="rId1"/>
              </p:custDataLst>
            </p:nvPr>
          </p:nvSpPr>
          <p:spPr>
            <a:xfrm rot="10800000">
              <a:off x="7812868" y="0"/>
              <a:ext cx="1331132" cy="1331132"/>
            </a:xfrm>
            <a:prstGeom prst="r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Text Placeholder 6"/>
            <p:cNvSpPr txBox="1">
              <a:spLocks/>
            </p:cNvSpPr>
            <p:nvPr>
              <p:custDataLst>
                <p:tags r:id="rId2"/>
              </p:custDataLst>
            </p:nvPr>
          </p:nvSpPr>
          <p:spPr>
            <a:xfrm rot="2700000">
              <a:off x="8318546" y="325008"/>
              <a:ext cx="756000" cy="263149"/>
            </a:xfrm>
            <a:prstGeom prst="rect">
              <a:avLst/>
            </a:prstGeom>
            <a:noFill/>
          </p:spPr>
          <p:txBody>
            <a:bodyPr lIns="0" tIns="0" rIns="0" bIns="0" anchor="ctr">
              <a:spAutoFit/>
            </a:bodyPr>
            <a:lstStyle/>
            <a:p>
              <a:pPr marR="0" lvl="0" algn="ctr" defTabSz="457200" rtl="0" eaLnBrk="1" fontAlgn="base" latinLnBrk="0" hangingPunct="1">
                <a:lnSpc>
                  <a:spcPct val="90000"/>
                </a:lnSpc>
                <a:spcBef>
                  <a:spcPct val="0"/>
                </a:spcBef>
                <a:spcAft>
                  <a:spcPct val="0"/>
                </a:spcAft>
                <a:buClrTx/>
                <a:buSzTx/>
                <a:buFontTx/>
                <a:buNone/>
                <a:tabLst/>
                <a:defRPr/>
              </a:pPr>
              <a:r>
                <a:rPr lang="en-GB" sz="1100" b="1" kern="0" cap="small" spc="300" dirty="0">
                  <a:solidFill>
                    <a:schemeClr val="bg1"/>
                  </a:solidFill>
                  <a:latin typeface="Arial" pitchFamily="34" charset="0"/>
                  <a:cs typeface="Arial" pitchFamily="34" charset="0"/>
                </a:rPr>
                <a:t>nVision</a:t>
              </a:r>
              <a:r>
                <a:rPr lang="en-GB" sz="800" b="1" kern="0" cap="small" spc="270" dirty="0">
                  <a:solidFill>
                    <a:schemeClr val="bg1"/>
                  </a:solidFill>
                  <a:latin typeface="Arial" pitchFamily="34" charset="0"/>
                  <a:cs typeface="Arial" pitchFamily="34" charset="0"/>
                </a:rPr>
                <a:t>research</a:t>
              </a:r>
              <a:endParaRPr kumimoji="0" lang="en-GB" sz="800" b="1" i="0" u="none" strike="noStrike" kern="0" cap="small" spc="270" normalizeH="0" noProof="0" dirty="0">
                <a:ln>
                  <a:noFill/>
                </a:ln>
                <a:solidFill>
                  <a:schemeClr val="bg1"/>
                </a:solidFill>
                <a:effectLst/>
                <a:uLnTx/>
                <a:uFillTx/>
                <a:latin typeface="Arial" pitchFamily="34" charset="0"/>
                <a:ea typeface="+mn-ea"/>
                <a:cs typeface="Arial" pitchFamily="34" charset="0"/>
              </a:endParaRPr>
            </a:p>
          </p:txBody>
        </p:sp>
      </p:grpSp>
      <p:sp>
        <p:nvSpPr>
          <p:cNvPr id="13" name="Rectangle 12"/>
          <p:cNvSpPr/>
          <p:nvPr/>
        </p:nvSpPr>
        <p:spPr>
          <a:xfrm>
            <a:off x="250825" y="5883116"/>
            <a:ext cx="3713851" cy="246221"/>
          </a:xfrm>
          <a:prstGeom prst="rect">
            <a:avLst/>
          </a:prstGeom>
          <a:solidFill>
            <a:schemeClr val="bg1">
              <a:lumMod val="95000"/>
            </a:schemeClr>
          </a:solidFill>
        </p:spPr>
        <p:txBody>
          <a:bodyPr wrap="square">
            <a:spAutoFit/>
          </a:bodyPr>
          <a:lstStyle/>
          <a:p>
            <a:pPr algn="ctr" fontAlgn="auto">
              <a:spcBef>
                <a:spcPts val="0"/>
              </a:spcBef>
              <a:spcAft>
                <a:spcPts val="0"/>
              </a:spcAft>
              <a:defRPr/>
            </a:pPr>
            <a:r>
              <a:rPr lang="en-GB" sz="1000" i="0" kern="0">
                <a:solidFill>
                  <a:schemeClr val="tx1">
                    <a:lumMod val="65000"/>
                    <a:lumOff val="35000"/>
                  </a:schemeClr>
                </a:solidFill>
                <a:latin typeface="Arial"/>
              </a:rPr>
              <a:t>Right-click on chart and select Edit Data for demographic data</a:t>
            </a:r>
            <a:endParaRPr lang="en-GB" sz="1000" i="0" kern="0" dirty="0">
              <a:solidFill>
                <a:schemeClr val="tx1">
                  <a:lumMod val="65000"/>
                  <a:lumOff val="35000"/>
                </a:schemeClr>
              </a:solidFill>
              <a:latin typeface="Arial"/>
            </a:endParaRPr>
          </a:p>
        </p:txBody>
      </p:sp>
      <p:graphicFrame>
        <p:nvGraphicFramePr>
          <p:cNvPr id="16" name="Object 4"/>
          <p:cNvGraphicFramePr>
            <a:graphicFrameLocks noGrp="1" noChangeAspect="1"/>
          </p:cNvGraphicFramePr>
          <p:nvPr>
            <p:ph idx="1"/>
            <p:extLst>
              <p:ext uri="{D42A27DB-BD31-4B8C-83A1-F6EECF244321}">
                <p14:modId xmlns:p14="http://schemas.microsoft.com/office/powerpoint/2010/main" xmlns="" val="4233570969"/>
              </p:ext>
            </p:extLst>
          </p:nvPr>
        </p:nvGraphicFramePr>
        <p:xfrm>
          <a:off x="250825" y="1989138"/>
          <a:ext cx="8642350" cy="41402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transition/>
  <p:timing>
    <p:tnLst>
      <p:par>
        <p:cTn id="1" dur="indefinite" restart="never" nodeType="tmRoot"/>
      </p:par>
    </p:tnLst>
  </p:timing>
</p:sld>
</file>

<file path=ppt/tags/slide_10/tag5.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0/tag6.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1/tag7.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1/tag8.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2/tag10.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2/tag9.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3/tag11.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3/tag12.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4/tag13.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4/tag14.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5/tag15.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5/tag16.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6/tag17.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6/tag18.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7/tag19.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7/tag20.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8/tag21.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18/tag22.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8/tag1.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8/tag2.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9/tag3.xml><?xml version="1.0" encoding="utf-8"?>
<p:tagLst xmlns:a="http://schemas.openxmlformats.org/drawingml/2006/main" xmlns:r="http://schemas.openxmlformats.org/officeDocument/2006/relationships" xmlns:p="http://schemas.openxmlformats.org/presentationml/2006/main">
  <p:tag name="RUNINCOMPASS" val="RunInComPass"/>
</p:tagLst>
</file>

<file path=ppt/tags/slide_9/tag4.xml><?xml version="1.0" encoding="utf-8"?>
<p:tagLst xmlns:a="http://schemas.openxmlformats.org/drawingml/2006/main" xmlns:r="http://schemas.openxmlformats.org/officeDocument/2006/relationships" xmlns:p="http://schemas.openxmlformats.org/presentationml/2006/main">
  <p:tag name="RUNINCOMPASS" val="RunInComPass"/>
</p:tagLst>
</file>

<file path=ppt/theme/slide_40/themeOverride1.xml><?xml version="1.0" encoding="utf-8"?>
<a:themeOverride xmlns:a="http://schemas.openxmlformats.org/drawingml/2006/main">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slide_41/themeOverride2.xml><?xml version="1.0" encoding="utf-8"?>
<a:themeOverride xmlns:a="http://schemas.openxmlformats.org/drawingml/2006/main">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slide_42/themeOverride3.xml><?xml version="1.0" encoding="utf-8"?>
<a:themeOverride xmlns:a="http://schemas.openxmlformats.org/drawingml/2006/main">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slide_43/themeOverride4.xml><?xml version="1.0" encoding="utf-8"?>
<a:themeOverride xmlns:a="http://schemas.openxmlformats.org/drawingml/2006/main">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slide_44/themeOverride5.xml><?xml version="1.0" encoding="utf-8"?>
<a:themeOverride xmlns:a="http://schemas.openxmlformats.org/drawingml/2006/main">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slide_45/themeOverride6.xml><?xml version="1.0" encoding="utf-8"?>
<a:themeOverride xmlns:a="http://schemas.openxmlformats.org/drawingml/2006/main">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slide_46/themeOverride7.xml><?xml version="1.0" encoding="utf-8"?>
<a:themeOverride xmlns:a="http://schemas.openxmlformats.org/drawingml/2006/main">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slide_47/themeOverride8.xml><?xml version="1.0" encoding="utf-8"?>
<a:themeOverride xmlns:a="http://schemas.openxmlformats.org/drawingml/2006/main">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Theme">
  <a:themeElements>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9050">
          <a:solidFill>
            <a:schemeClr val="bg2"/>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FF2015">
  <a:themeElements>
    <a:clrScheme name="FFIX2014">
      <a:dk1>
        <a:srgbClr val="000000"/>
      </a:dk1>
      <a:lt1>
        <a:srgbClr val="FFFFFF"/>
      </a:lt1>
      <a:dk2>
        <a:srgbClr val="278D85"/>
      </a:dk2>
      <a:lt2>
        <a:srgbClr val="35BDB2"/>
      </a:lt2>
      <a:accent1>
        <a:srgbClr val="F47B20"/>
      </a:accent1>
      <a:accent2>
        <a:srgbClr val="A54399"/>
      </a:accent2>
      <a:accent3>
        <a:srgbClr val="54B948"/>
      </a:accent3>
      <a:accent4>
        <a:srgbClr val="ED174F"/>
      </a:accent4>
      <a:accent5>
        <a:srgbClr val="009DDC"/>
      </a:accent5>
      <a:accent6>
        <a:srgbClr val="E7A614"/>
      </a:accent6>
      <a:hlink>
        <a:srgbClr val="35BDB2"/>
      </a:hlink>
      <a:folHlink>
        <a:srgbClr val="35BD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9050">
          <a:solidFill>
            <a:schemeClr val="bg2"/>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erties+xml"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erties+xml"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erties+xml"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1D6908C9706DC43861724EF3F858898" ma:contentTypeVersion="0" ma:contentTypeDescription="Create a new document." ma:contentTypeScope="" ma:versionID="39b2408c7959e603139a5c954a71cf55">
  <xsd:schema xmlns:xsd="http://www.w3.org/2001/XMLSchema" xmlns:p="http://schemas.microsoft.com/office/2006/metadata/properties" targetNamespace="http://schemas.microsoft.com/office/2006/metadata/properties" ma:root="true" ma:fieldsID="2d9ac0e344db50f433fcb122b5d6bd0c">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48A7ADD2-AB10-4C60-B92D-060600F19D22}"/>
</file>

<file path=customXml/itemProps2.xml><?xml version="1.0" encoding="utf-8"?>
<ds:datastoreItem xmlns:ds="http://schemas.openxmlformats.org/officeDocument/2006/customXml" ds:itemID="{26FDDF5E-95BB-4F0C-9B00-5DBD3E936F11}"/>
</file>

<file path=customXml/itemProps3.xml><?xml version="1.0" encoding="utf-8"?>
<ds:datastoreItem xmlns:ds="http://schemas.openxmlformats.org/officeDocument/2006/customXml" ds:itemID="{19644EB1-8D84-456E-BE2A-FAD74A2F570B}"/>
</file>

<file path=docProps/app.xml><?xml version="1.0" encoding="utf-8"?>
<Properties xmlns="http://schemas.openxmlformats.org/officeDocument/2006/extended-properties" xmlns:vt="http://schemas.openxmlformats.org/officeDocument/2006/docPropsVTypes">
  <TotalTime>0</TotalTime>
  <Words>55</Words>
  <Application>Microsoft Office PowerPoint</Application>
  <PresentationFormat>On-screen Show (4:3)</PresentationFormat>
  <Paragraphs>25</Paragraphs>
  <Slides>47</Slides>
  <Notes>39</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47</vt:i4>
      </vt:variant>
    </vt:vector>
  </HeadingPairs>
  <TitlesOfParts>
    <vt:vector size="47" baseType="lpstr">
      <vt:lpstr>Abcdefghijklmnopqrstuvwxyz12345678910112</vt:lpstr>
      <vt:lpstr>Test Header</vt:lpstr>
      <vt:lpstr>What to do</vt:lpstr>
      <vt:lpstr>What will happen next</vt:lpstr>
      <vt:lpstr>Alcohol</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Dominic Harrison</dc:creator>
  <cp:lastModifiedBy>DELL</cp:lastModifiedBy>
  <cp:revision>20</cp:revision>
  <dcterms:created xsi:type="dcterms:W3CDTF">2016-08-16T13:45:38Z</dcterms:created>
  <dcterms:modified xsi:type="dcterms:W3CDTF">2016-11-17T09:00:31Z</dcterms:modified>
</cp:coreProperties>
</file>

<file path=docProps/thumbnail.jpeg>
</file>